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31.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Lst>
  <p:notesMasterIdLst>
    <p:notesMasterId r:id="rId47"/>
  </p:notesMasterIdLst>
  <p:sldIdLst>
    <p:sldId id="284" r:id="rId4"/>
    <p:sldId id="489" r:id="rId5"/>
    <p:sldId id="490" r:id="rId6"/>
    <p:sldId id="359" r:id="rId7"/>
    <p:sldId id="417" r:id="rId8"/>
    <p:sldId id="442" r:id="rId9"/>
    <p:sldId id="479" r:id="rId10"/>
    <p:sldId id="480" r:id="rId11"/>
    <p:sldId id="483" r:id="rId12"/>
    <p:sldId id="484" r:id="rId13"/>
    <p:sldId id="485" r:id="rId14"/>
    <p:sldId id="445" r:id="rId15"/>
    <p:sldId id="449" r:id="rId16"/>
    <p:sldId id="450" r:id="rId17"/>
    <p:sldId id="451" r:id="rId18"/>
    <p:sldId id="486" r:id="rId19"/>
    <p:sldId id="487" r:id="rId20"/>
    <p:sldId id="488" r:id="rId21"/>
    <p:sldId id="497" r:id="rId22"/>
    <p:sldId id="499" r:id="rId23"/>
    <p:sldId id="518" r:id="rId24"/>
    <p:sldId id="520" r:id="rId25"/>
    <p:sldId id="521" r:id="rId26"/>
    <p:sldId id="522" r:id="rId27"/>
    <p:sldId id="498" r:id="rId28"/>
    <p:sldId id="494" r:id="rId29"/>
    <p:sldId id="528" r:id="rId30"/>
    <p:sldId id="529" r:id="rId31"/>
    <p:sldId id="534" r:id="rId32"/>
    <p:sldId id="536" r:id="rId33"/>
    <p:sldId id="531" r:id="rId34"/>
    <p:sldId id="526" r:id="rId35"/>
    <p:sldId id="532" r:id="rId36"/>
    <p:sldId id="533" r:id="rId37"/>
    <p:sldId id="530" r:id="rId38"/>
    <p:sldId id="537" r:id="rId39"/>
    <p:sldId id="527" r:id="rId40"/>
    <p:sldId id="524" r:id="rId41"/>
    <p:sldId id="493" r:id="rId42"/>
    <p:sldId id="357" r:id="rId43"/>
    <p:sldId id="495" r:id="rId44"/>
    <p:sldId id="496" r:id="rId45"/>
    <p:sldId id="516" r:id="rId46"/>
  </p:sldIdLst>
  <p:sldSz cx="12192000" cy="6858000"/>
  <p:notesSz cx="6858000" cy="9144000"/>
  <p:custDataLst>
    <p:tags r:id="rId4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375" autoAdjust="0"/>
  </p:normalViewPr>
  <p:slideViewPr>
    <p:cSldViewPr snapToGrid="0">
      <p:cViewPr varScale="1">
        <p:scale>
          <a:sx n="62" d="100"/>
          <a:sy n="62" d="100"/>
        </p:scale>
        <p:origin x="145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gs" Target="tags/tag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3681C5-E893-47BA-9926-510A8BFBD754}" type="doc">
      <dgm:prSet loTypeId="urn:microsoft.com/office/officeart/2005/8/layout/cycle3" loCatId="cycle" qsTypeId="urn:microsoft.com/office/officeart/2005/8/quickstyle/simple1" qsCatId="simple" csTypeId="urn:microsoft.com/office/officeart/2005/8/colors/accent5_1" csCatId="accent5" phldr="1"/>
      <dgm:spPr/>
      <dgm:t>
        <a:bodyPr/>
        <a:lstStyle/>
        <a:p>
          <a:endParaRPr lang="zh-CN" altLang="en-US"/>
        </a:p>
      </dgm:t>
    </dgm:pt>
    <dgm:pt modelId="{EC05F572-B2DF-4DF5-A3A0-9F1E85488A49}">
      <dgm:prSet phldrT="[文本]" custT="1"/>
      <dgm:spPr>
        <a:xfrm>
          <a:off x="3808440" y="62881"/>
          <a:ext cx="808054" cy="321222"/>
        </a:xfrm>
        <a:solidFill>
          <a:srgbClr val="4BB0D0">
            <a:alpha val="90000"/>
          </a:srgbClr>
        </a:solidFill>
        <a:ln w="25400" cap="flat" cmpd="sng" algn="ctr">
          <a:solidFill>
            <a:srgbClr val="FFFFFF"/>
          </a:solidFill>
          <a:prstDash val="solid"/>
        </a:ln>
        <a:effectLst/>
      </dgm:spPr>
      <dgm:t>
        <a:bodyPr/>
        <a:lstStyle/>
        <a:p>
          <a:r>
            <a:rPr lang="zh-CN" altLang="en-US" sz="1200" b="1" dirty="0">
              <a:solidFill>
                <a:srgbClr val="FFFFFF"/>
              </a:solidFill>
              <a:latin typeface="微软雅黑" pitchFamily="34" charset="-122"/>
              <a:ea typeface="微软雅黑" pitchFamily="34" charset="-122"/>
              <a:cs typeface="+mn-cs"/>
            </a:rPr>
            <a:t>项目</a:t>
          </a:r>
        </a:p>
      </dgm:t>
    </dgm:pt>
    <dgm:pt modelId="{1146AAAC-BA7F-4145-92AF-14F1DBA5D9D8}" type="parTrans" cxnId="{C2A5A24A-EA3B-4580-9361-952DCF0BD00B}">
      <dgm:prSet/>
      <dgm:spPr/>
      <dgm:t>
        <a:bodyPr/>
        <a:lstStyle/>
        <a:p>
          <a:endParaRPr lang="zh-CN" altLang="en-US" sz="1400" b="1">
            <a:latin typeface="华文楷体" panose="02010600040101010101" pitchFamily="2" charset="-122"/>
            <a:ea typeface="华文楷体" panose="02010600040101010101" pitchFamily="2" charset="-122"/>
          </a:endParaRPr>
        </a:p>
      </dgm:t>
    </dgm:pt>
    <dgm:pt modelId="{D382A60C-0FF1-497F-995D-09AB401CEE51}" type="sibTrans" cxnId="{C2A5A24A-EA3B-4580-9361-952DCF0BD00B}">
      <dgm:prSet/>
      <dgm:spPr>
        <a:xfrm>
          <a:off x="2654146" y="-12974"/>
          <a:ext cx="3116643" cy="3116643"/>
        </a:xfrm>
        <a:solidFill>
          <a:srgbClr val="FFFFFF">
            <a:lumMod val="85000"/>
          </a:srgbClr>
        </a:solidFill>
        <a:ln>
          <a:noFill/>
        </a:ln>
        <a:effectLst/>
      </dgm:spPr>
      <dgm:t>
        <a:bodyPr/>
        <a:lstStyle/>
        <a:p>
          <a:endParaRPr lang="zh-CN" altLang="en-US" sz="1400" b="1">
            <a:latin typeface="华文楷体" panose="02010600040101010101" pitchFamily="2" charset="-122"/>
            <a:ea typeface="华文楷体" panose="02010600040101010101" pitchFamily="2" charset="-122"/>
          </a:endParaRPr>
        </a:p>
      </dgm:t>
    </dgm:pt>
    <dgm:pt modelId="{3BD09432-9AAB-48AA-A7E8-872D00D507B3}">
      <dgm:prSet phldrT="[文本]" custT="1"/>
      <dgm:spPr>
        <a:xfrm>
          <a:off x="5137499" y="1391940"/>
          <a:ext cx="808054" cy="321222"/>
        </a:xfrm>
        <a:solidFill>
          <a:srgbClr val="4BB0D0">
            <a:alpha val="90000"/>
          </a:srgbClr>
        </a:solidFill>
        <a:ln w="25400" cap="flat" cmpd="sng" algn="ctr">
          <a:solidFill>
            <a:srgbClr val="FFFFFF"/>
          </a:solidFill>
          <a:prstDash val="solid"/>
        </a:ln>
        <a:effectLst/>
      </dgm:spPr>
      <dgm:t>
        <a:bodyPr/>
        <a:lstStyle/>
        <a:p>
          <a:r>
            <a:rPr lang="zh-CN" altLang="en-US" sz="1200" b="1" dirty="0">
              <a:solidFill>
                <a:srgbClr val="FFFFFF"/>
              </a:solidFill>
              <a:latin typeface="微软雅黑" pitchFamily="34" charset="-122"/>
              <a:ea typeface="微软雅黑" pitchFamily="34" charset="-122"/>
              <a:cs typeface="+mn-cs"/>
            </a:rPr>
            <a:t>保障</a:t>
          </a:r>
        </a:p>
      </dgm:t>
    </dgm:pt>
    <dgm:pt modelId="{143C0826-B94B-4078-B3FF-63F94A6846D2}" type="parTrans" cxnId="{16777843-8D50-4044-A52A-F7DC4FC755A7}">
      <dgm:prSet/>
      <dgm:spPr/>
      <dgm:t>
        <a:bodyPr/>
        <a:lstStyle/>
        <a:p>
          <a:endParaRPr lang="zh-CN" altLang="en-US" sz="1400" b="1">
            <a:latin typeface="华文楷体" panose="02010600040101010101" pitchFamily="2" charset="-122"/>
            <a:ea typeface="华文楷体" panose="02010600040101010101" pitchFamily="2" charset="-122"/>
          </a:endParaRPr>
        </a:p>
      </dgm:t>
    </dgm:pt>
    <dgm:pt modelId="{D4E26F5A-EFA4-471A-A95F-55A7E44FECBA}" type="sibTrans" cxnId="{16777843-8D50-4044-A52A-F7DC4FC755A7}">
      <dgm:prSet/>
      <dgm:spPr/>
      <dgm:t>
        <a:bodyPr/>
        <a:lstStyle/>
        <a:p>
          <a:endParaRPr lang="zh-CN" altLang="en-US" sz="1400" b="1">
            <a:latin typeface="华文楷体" panose="02010600040101010101" pitchFamily="2" charset="-122"/>
            <a:ea typeface="华文楷体" panose="02010600040101010101" pitchFamily="2" charset="-122"/>
          </a:endParaRPr>
        </a:p>
      </dgm:t>
    </dgm:pt>
    <dgm:pt modelId="{E7A61EC4-B051-42D7-B13C-D1B250606199}">
      <dgm:prSet phldrT="[文本]" custT="1"/>
      <dgm:spPr>
        <a:xfrm>
          <a:off x="4748227" y="2331727"/>
          <a:ext cx="808054" cy="321222"/>
        </a:xfrm>
        <a:solidFill>
          <a:srgbClr val="4BB0D0">
            <a:alpha val="90000"/>
          </a:srgbClr>
        </a:solidFill>
        <a:ln w="25400" cap="flat" cmpd="sng" algn="ctr">
          <a:solidFill>
            <a:srgbClr val="FFFFFF"/>
          </a:solidFill>
          <a:prstDash val="solid"/>
        </a:ln>
        <a:effectLst/>
      </dgm:spPr>
      <dgm:t>
        <a:bodyPr/>
        <a:lstStyle/>
        <a:p>
          <a:r>
            <a:rPr lang="zh-CN" altLang="en-US" sz="1200" b="1" dirty="0">
              <a:solidFill>
                <a:srgbClr val="FFFFFF"/>
              </a:solidFill>
              <a:latin typeface="微软雅黑" pitchFamily="34" charset="-122"/>
              <a:ea typeface="微软雅黑" pitchFamily="34" charset="-122"/>
              <a:cs typeface="+mn-cs"/>
            </a:rPr>
            <a:t>过程</a:t>
          </a:r>
        </a:p>
      </dgm:t>
    </dgm:pt>
    <dgm:pt modelId="{F7CCE862-87D0-4D19-BB43-2D631931605E}" type="parTrans" cxnId="{BFB82D9E-E8B8-416C-9EB9-9AC069C09FB9}">
      <dgm:prSet/>
      <dgm:spPr/>
      <dgm:t>
        <a:bodyPr/>
        <a:lstStyle/>
        <a:p>
          <a:endParaRPr lang="zh-CN" altLang="en-US" sz="1400" b="1">
            <a:latin typeface="华文楷体" panose="02010600040101010101" pitchFamily="2" charset="-122"/>
            <a:ea typeface="华文楷体" panose="02010600040101010101" pitchFamily="2" charset="-122"/>
          </a:endParaRPr>
        </a:p>
      </dgm:t>
    </dgm:pt>
    <dgm:pt modelId="{134ADFB7-9DD3-4B61-BC10-1B62E748A844}" type="sibTrans" cxnId="{BFB82D9E-E8B8-416C-9EB9-9AC069C09FB9}">
      <dgm:prSet/>
      <dgm:spPr/>
      <dgm:t>
        <a:bodyPr/>
        <a:lstStyle/>
        <a:p>
          <a:endParaRPr lang="zh-CN" altLang="en-US" sz="1400" b="1">
            <a:latin typeface="华文楷体" panose="02010600040101010101" pitchFamily="2" charset="-122"/>
            <a:ea typeface="华文楷体" panose="02010600040101010101" pitchFamily="2" charset="-122"/>
          </a:endParaRPr>
        </a:p>
      </dgm:t>
    </dgm:pt>
    <dgm:pt modelId="{828F1F8C-418D-404B-A1CB-BB132F695764}">
      <dgm:prSet phldrT="[文本]" custT="1"/>
      <dgm:spPr>
        <a:xfrm>
          <a:off x="2868654" y="2331727"/>
          <a:ext cx="808054" cy="321222"/>
        </a:xfrm>
        <a:solidFill>
          <a:srgbClr val="4BB0D0">
            <a:alpha val="90000"/>
          </a:srgbClr>
        </a:solidFill>
        <a:ln w="25400" cap="flat" cmpd="sng" algn="ctr">
          <a:solidFill>
            <a:srgbClr val="FFFFFF"/>
          </a:solidFill>
          <a:prstDash val="solid"/>
        </a:ln>
        <a:effectLst/>
      </dgm:spPr>
      <dgm:t>
        <a:bodyPr/>
        <a:lstStyle/>
        <a:p>
          <a:r>
            <a:rPr lang="zh-CN" altLang="en-US" sz="1200" b="1" dirty="0">
              <a:solidFill>
                <a:srgbClr val="FFFFFF"/>
              </a:solidFill>
              <a:latin typeface="微软雅黑" pitchFamily="34" charset="-122"/>
              <a:ea typeface="微软雅黑" pitchFamily="34" charset="-122"/>
              <a:cs typeface="+mn-cs"/>
            </a:rPr>
            <a:t>评估</a:t>
          </a:r>
        </a:p>
      </dgm:t>
    </dgm:pt>
    <dgm:pt modelId="{040FE435-37F5-4B98-94F6-700FFAA2BC28}" type="parTrans" cxnId="{238AE0FB-08A9-4F75-AD78-1685353B3C9A}">
      <dgm:prSet/>
      <dgm:spPr/>
      <dgm:t>
        <a:bodyPr/>
        <a:lstStyle/>
        <a:p>
          <a:endParaRPr lang="zh-CN" altLang="en-US" sz="1400" b="1">
            <a:latin typeface="华文楷体" panose="02010600040101010101" pitchFamily="2" charset="-122"/>
            <a:ea typeface="华文楷体" panose="02010600040101010101" pitchFamily="2" charset="-122"/>
          </a:endParaRPr>
        </a:p>
      </dgm:t>
    </dgm:pt>
    <dgm:pt modelId="{1922D56D-447A-423A-96F9-EBDCFFB07F13}" type="sibTrans" cxnId="{238AE0FB-08A9-4F75-AD78-1685353B3C9A}">
      <dgm:prSet/>
      <dgm:spPr/>
      <dgm:t>
        <a:bodyPr/>
        <a:lstStyle/>
        <a:p>
          <a:endParaRPr lang="zh-CN" altLang="en-US" sz="1400" b="1">
            <a:latin typeface="华文楷体" panose="02010600040101010101" pitchFamily="2" charset="-122"/>
            <a:ea typeface="华文楷体" panose="02010600040101010101" pitchFamily="2" charset="-122"/>
          </a:endParaRPr>
        </a:p>
      </dgm:t>
    </dgm:pt>
    <dgm:pt modelId="{5B15DE84-0470-4F86-9122-E8361864499A}">
      <dgm:prSet phldrT="[文本]" custT="1"/>
      <dgm:spPr>
        <a:xfrm>
          <a:off x="2479381" y="1391940"/>
          <a:ext cx="808054" cy="321222"/>
        </a:xfrm>
        <a:solidFill>
          <a:srgbClr val="4BB0D0">
            <a:alpha val="90000"/>
          </a:srgbClr>
        </a:solidFill>
        <a:ln w="25400" cap="flat" cmpd="sng" algn="ctr">
          <a:solidFill>
            <a:srgbClr val="FFFFFF"/>
          </a:solidFill>
          <a:prstDash val="solid"/>
        </a:ln>
        <a:effectLst/>
      </dgm:spPr>
      <dgm:t>
        <a:bodyPr/>
        <a:lstStyle/>
        <a:p>
          <a:r>
            <a:rPr lang="zh-CN" altLang="en-US" sz="1200" b="1" dirty="0">
              <a:solidFill>
                <a:srgbClr val="FFFFFF"/>
              </a:solidFill>
              <a:latin typeface="微软雅黑" pitchFamily="34" charset="-122"/>
              <a:ea typeface="微软雅黑" pitchFamily="34" charset="-122"/>
              <a:cs typeface="+mn-cs"/>
            </a:rPr>
            <a:t>绩效</a:t>
          </a:r>
        </a:p>
      </dgm:t>
    </dgm:pt>
    <dgm:pt modelId="{26D31F03-FDBB-4657-832F-61C98AD9542A}" type="parTrans" cxnId="{4EEC991C-D789-4FF0-9CDB-D9B02164DEDA}">
      <dgm:prSet/>
      <dgm:spPr/>
      <dgm:t>
        <a:bodyPr/>
        <a:lstStyle/>
        <a:p>
          <a:endParaRPr lang="zh-CN" altLang="en-US" sz="1400" b="1">
            <a:latin typeface="华文楷体" panose="02010600040101010101" pitchFamily="2" charset="-122"/>
            <a:ea typeface="华文楷体" panose="02010600040101010101" pitchFamily="2" charset="-122"/>
          </a:endParaRPr>
        </a:p>
      </dgm:t>
    </dgm:pt>
    <dgm:pt modelId="{3063B6B5-0A07-4C64-BDDF-459696251C45}" type="sibTrans" cxnId="{4EEC991C-D789-4FF0-9CDB-D9B02164DEDA}">
      <dgm:prSet/>
      <dgm:spPr/>
      <dgm:t>
        <a:bodyPr/>
        <a:lstStyle/>
        <a:p>
          <a:endParaRPr lang="zh-CN" altLang="en-US" sz="1400" b="1">
            <a:latin typeface="华文楷体" panose="02010600040101010101" pitchFamily="2" charset="-122"/>
            <a:ea typeface="华文楷体" panose="02010600040101010101" pitchFamily="2" charset="-122"/>
          </a:endParaRPr>
        </a:p>
      </dgm:t>
    </dgm:pt>
    <dgm:pt modelId="{BBEC2A1B-7A72-4015-B31B-5929A406ABC3}">
      <dgm:prSet phldrT="[文本]" custT="1"/>
      <dgm:spPr>
        <a:xfrm>
          <a:off x="2868654" y="452153"/>
          <a:ext cx="808054" cy="321222"/>
        </a:xfrm>
        <a:solidFill>
          <a:srgbClr val="4BB0D0">
            <a:alpha val="90000"/>
          </a:srgbClr>
        </a:solidFill>
        <a:ln w="25400" cap="flat" cmpd="sng" algn="ctr">
          <a:solidFill>
            <a:srgbClr val="FFFFFF"/>
          </a:solidFill>
          <a:prstDash val="solid"/>
        </a:ln>
        <a:effectLst/>
      </dgm:spPr>
      <dgm:t>
        <a:bodyPr/>
        <a:lstStyle/>
        <a:p>
          <a:r>
            <a:rPr lang="zh-CN" altLang="en-US" sz="1200" b="1" dirty="0">
              <a:solidFill>
                <a:srgbClr val="FFFFFF"/>
              </a:solidFill>
              <a:latin typeface="微软雅黑" pitchFamily="34" charset="-122"/>
              <a:ea typeface="微软雅黑" pitchFamily="34" charset="-122"/>
              <a:cs typeface="+mn-cs"/>
            </a:rPr>
            <a:t>计划</a:t>
          </a:r>
        </a:p>
      </dgm:t>
    </dgm:pt>
    <dgm:pt modelId="{59573CE1-DBC3-4ADA-B546-0FFFD094BDBE}" type="parTrans" cxnId="{EE52D515-9BA4-460F-8C14-5E8B5CFFB7C1}">
      <dgm:prSet/>
      <dgm:spPr/>
      <dgm:t>
        <a:bodyPr/>
        <a:lstStyle/>
        <a:p>
          <a:endParaRPr lang="zh-CN" altLang="en-US" sz="1400" b="1">
            <a:latin typeface="华文楷体" panose="02010600040101010101" pitchFamily="2" charset="-122"/>
            <a:ea typeface="华文楷体" panose="02010600040101010101" pitchFamily="2" charset="-122"/>
          </a:endParaRPr>
        </a:p>
      </dgm:t>
    </dgm:pt>
    <dgm:pt modelId="{EC868681-B330-4D87-BFB9-191F701CF781}" type="sibTrans" cxnId="{EE52D515-9BA4-460F-8C14-5E8B5CFFB7C1}">
      <dgm:prSet/>
      <dgm:spPr/>
      <dgm:t>
        <a:bodyPr/>
        <a:lstStyle/>
        <a:p>
          <a:endParaRPr lang="zh-CN" altLang="en-US" sz="1400" b="1">
            <a:latin typeface="华文楷体" panose="02010600040101010101" pitchFamily="2" charset="-122"/>
            <a:ea typeface="华文楷体" panose="02010600040101010101" pitchFamily="2" charset="-122"/>
          </a:endParaRPr>
        </a:p>
      </dgm:t>
    </dgm:pt>
    <dgm:pt modelId="{C070F3B0-7D75-4848-A82D-A69BE9C96305}">
      <dgm:prSet phldrT="[文本]" custT="1"/>
      <dgm:spPr>
        <a:xfrm>
          <a:off x="3808440" y="2720999"/>
          <a:ext cx="808054" cy="321222"/>
        </a:xfrm>
        <a:solidFill>
          <a:srgbClr val="4BB0D0">
            <a:alpha val="90000"/>
          </a:srgbClr>
        </a:solidFill>
        <a:ln w="25400" cap="flat" cmpd="sng" algn="ctr">
          <a:solidFill>
            <a:srgbClr val="FFFFFF"/>
          </a:solidFill>
          <a:prstDash val="solid"/>
        </a:ln>
        <a:effectLst/>
      </dgm:spPr>
      <dgm:t>
        <a:bodyPr/>
        <a:lstStyle/>
        <a:p>
          <a:r>
            <a:rPr lang="zh-CN" altLang="en-US" sz="1200" b="1" dirty="0">
              <a:solidFill>
                <a:srgbClr val="FFFFFF"/>
              </a:solidFill>
              <a:latin typeface="微软雅黑" pitchFamily="34" charset="-122"/>
              <a:ea typeface="微软雅黑" pitchFamily="34" charset="-122"/>
              <a:cs typeface="+mn-cs"/>
            </a:rPr>
            <a:t>成果</a:t>
          </a:r>
        </a:p>
      </dgm:t>
    </dgm:pt>
    <dgm:pt modelId="{B5B1D399-35FF-4569-9165-7E4D00AF4B83}" type="parTrans" cxnId="{58D730C3-A935-4232-AA42-7D48A7C63171}">
      <dgm:prSet/>
      <dgm:spPr/>
      <dgm:t>
        <a:bodyPr/>
        <a:lstStyle/>
        <a:p>
          <a:endParaRPr lang="zh-CN" altLang="en-US" sz="1400" b="1">
            <a:latin typeface="华文楷体" panose="02010600040101010101" pitchFamily="2" charset="-122"/>
            <a:ea typeface="华文楷体" panose="02010600040101010101" pitchFamily="2" charset="-122"/>
          </a:endParaRPr>
        </a:p>
      </dgm:t>
    </dgm:pt>
    <dgm:pt modelId="{E809A060-AD34-4A81-A1A2-08CACFA124C2}" type="sibTrans" cxnId="{58D730C3-A935-4232-AA42-7D48A7C63171}">
      <dgm:prSet/>
      <dgm:spPr/>
      <dgm:t>
        <a:bodyPr/>
        <a:lstStyle/>
        <a:p>
          <a:endParaRPr lang="zh-CN" altLang="en-US" sz="1400" b="1">
            <a:latin typeface="华文楷体" panose="02010600040101010101" pitchFamily="2" charset="-122"/>
            <a:ea typeface="华文楷体" panose="02010600040101010101" pitchFamily="2" charset="-122"/>
          </a:endParaRPr>
        </a:p>
      </dgm:t>
    </dgm:pt>
    <dgm:pt modelId="{353D65D0-ABE7-40CF-B0E9-B2E3FEBB3546}">
      <dgm:prSet custT="1"/>
      <dgm:spPr>
        <a:xfrm>
          <a:off x="4748200" y="451506"/>
          <a:ext cx="808107" cy="322516"/>
        </a:xfrm>
        <a:solidFill>
          <a:srgbClr val="4BB0D0"/>
        </a:solidFill>
        <a:ln w="25400" cap="flat" cmpd="sng" algn="ctr">
          <a:solidFill>
            <a:srgbClr val="FFFFFF"/>
          </a:solidFill>
          <a:prstDash val="solid"/>
        </a:ln>
        <a:effectLst/>
      </dgm:spPr>
      <dgm:t>
        <a:bodyPr/>
        <a:lstStyle/>
        <a:p>
          <a:r>
            <a:rPr lang="zh-CN" altLang="en-US" sz="1200" b="1" dirty="0">
              <a:solidFill>
                <a:srgbClr val="FFFFFF"/>
              </a:solidFill>
              <a:latin typeface="微软雅黑" panose="020B0503020204020204" pitchFamily="34" charset="-122"/>
              <a:ea typeface="微软雅黑" panose="020B0503020204020204" pitchFamily="34" charset="-122"/>
              <a:cs typeface="+mn-cs"/>
            </a:rPr>
            <a:t>合同</a:t>
          </a:r>
        </a:p>
      </dgm:t>
    </dgm:pt>
    <dgm:pt modelId="{B1A703D0-6192-4E3B-A067-85542A0CBF79}" type="parTrans" cxnId="{A2EBDF43-AC6B-423D-8E12-FD4A7D7FAFBE}">
      <dgm:prSet/>
      <dgm:spPr/>
      <dgm:t>
        <a:bodyPr/>
        <a:lstStyle/>
        <a:p>
          <a:endParaRPr lang="zh-CN" altLang="en-US"/>
        </a:p>
      </dgm:t>
    </dgm:pt>
    <dgm:pt modelId="{5CBEEA0F-58E8-471A-90F3-5E985525F138}" type="sibTrans" cxnId="{A2EBDF43-AC6B-423D-8E12-FD4A7D7FAFBE}">
      <dgm:prSet/>
      <dgm:spPr/>
      <dgm:t>
        <a:bodyPr/>
        <a:lstStyle/>
        <a:p>
          <a:endParaRPr lang="zh-CN" altLang="en-US"/>
        </a:p>
      </dgm:t>
    </dgm:pt>
    <dgm:pt modelId="{24E9F459-7566-4E32-AD18-B773B613565D}" type="pres">
      <dgm:prSet presAssocID="{A13681C5-E893-47BA-9926-510A8BFBD754}" presName="Name0" presStyleCnt="0">
        <dgm:presLayoutVars>
          <dgm:dir/>
          <dgm:resizeHandles val="exact"/>
        </dgm:presLayoutVars>
      </dgm:prSet>
      <dgm:spPr/>
    </dgm:pt>
    <dgm:pt modelId="{A8EB46D7-1AB7-49FA-BB54-A8095FD2D7D5}" type="pres">
      <dgm:prSet presAssocID="{A13681C5-E893-47BA-9926-510A8BFBD754}" presName="cycle" presStyleCnt="0"/>
      <dgm:spPr/>
    </dgm:pt>
    <dgm:pt modelId="{B8BCA77F-CEDE-4280-B519-B2C5C24ABBC7}" type="pres">
      <dgm:prSet presAssocID="{EC05F572-B2DF-4DF5-A3A0-9F1E85488A49}" presName="nodeFirstNode" presStyleLbl="node1" presStyleIdx="0" presStyleCnt="8" custScaleX="91150" custScaleY="72469">
        <dgm:presLayoutVars>
          <dgm:bulletEnabled val="1"/>
        </dgm:presLayoutVars>
      </dgm:prSet>
      <dgm:spPr>
        <a:prstGeom prst="roundRect">
          <a:avLst/>
        </a:prstGeom>
      </dgm:spPr>
    </dgm:pt>
    <dgm:pt modelId="{9ABFE8BA-F2A2-4FF5-8237-5306300BF7A0}" type="pres">
      <dgm:prSet presAssocID="{D382A60C-0FF1-497F-995D-09AB401CEE51}" presName="sibTransFirstNode" presStyleLbl="bgShp" presStyleIdx="0" presStyleCnt="1"/>
      <dgm:spPr>
        <a:prstGeom prst="circularArrow">
          <a:avLst>
            <a:gd name="adj1" fmla="val 5544"/>
            <a:gd name="adj2" fmla="val 330680"/>
            <a:gd name="adj3" fmla="val 14749081"/>
            <a:gd name="adj4" fmla="val 16817807"/>
            <a:gd name="adj5" fmla="val 5757"/>
          </a:avLst>
        </a:prstGeom>
      </dgm:spPr>
    </dgm:pt>
    <dgm:pt modelId="{DF650074-1F5E-47A4-80D8-999A2FEDB6A4}" type="pres">
      <dgm:prSet presAssocID="{353D65D0-ABE7-40CF-B0E9-B2E3FEBB3546}" presName="nodeFollowingNodes" presStyleLbl="node1" presStyleIdx="1" presStyleCnt="8" custScaleX="91156" custScaleY="72761">
        <dgm:presLayoutVars>
          <dgm:bulletEnabled val="1"/>
        </dgm:presLayoutVars>
      </dgm:prSet>
      <dgm:spPr>
        <a:prstGeom prst="roundRect">
          <a:avLst/>
        </a:prstGeom>
      </dgm:spPr>
    </dgm:pt>
    <dgm:pt modelId="{7FC7FC82-B53E-4CDB-814C-EDE3105AC147}" type="pres">
      <dgm:prSet presAssocID="{3BD09432-9AAB-48AA-A7E8-872D00D507B3}" presName="nodeFollowingNodes" presStyleLbl="node1" presStyleIdx="2" presStyleCnt="8" custScaleX="91150" custScaleY="72469">
        <dgm:presLayoutVars>
          <dgm:bulletEnabled val="1"/>
        </dgm:presLayoutVars>
      </dgm:prSet>
      <dgm:spPr>
        <a:prstGeom prst="roundRect">
          <a:avLst/>
        </a:prstGeom>
      </dgm:spPr>
    </dgm:pt>
    <dgm:pt modelId="{96274ECA-B0AB-41FC-A9CE-8F4AA0122492}" type="pres">
      <dgm:prSet presAssocID="{E7A61EC4-B051-42D7-B13C-D1B250606199}" presName="nodeFollowingNodes" presStyleLbl="node1" presStyleIdx="3" presStyleCnt="8" custScaleX="91150" custScaleY="72469">
        <dgm:presLayoutVars>
          <dgm:bulletEnabled val="1"/>
        </dgm:presLayoutVars>
      </dgm:prSet>
      <dgm:spPr>
        <a:prstGeom prst="roundRect">
          <a:avLst/>
        </a:prstGeom>
      </dgm:spPr>
    </dgm:pt>
    <dgm:pt modelId="{7B79CDD8-BD58-47FB-838C-2B59BEBEFFF5}" type="pres">
      <dgm:prSet presAssocID="{C070F3B0-7D75-4848-A82D-A69BE9C96305}" presName="nodeFollowingNodes" presStyleLbl="node1" presStyleIdx="4" presStyleCnt="8" custScaleX="91150" custScaleY="72469">
        <dgm:presLayoutVars>
          <dgm:bulletEnabled val="1"/>
        </dgm:presLayoutVars>
      </dgm:prSet>
      <dgm:spPr>
        <a:prstGeom prst="roundRect">
          <a:avLst/>
        </a:prstGeom>
      </dgm:spPr>
    </dgm:pt>
    <dgm:pt modelId="{5A6608BA-659A-4D26-8CCB-8E4614E15759}" type="pres">
      <dgm:prSet presAssocID="{828F1F8C-418D-404B-A1CB-BB132F695764}" presName="nodeFollowingNodes" presStyleLbl="node1" presStyleIdx="5" presStyleCnt="8" custScaleX="91150" custScaleY="72469">
        <dgm:presLayoutVars>
          <dgm:bulletEnabled val="1"/>
        </dgm:presLayoutVars>
      </dgm:prSet>
      <dgm:spPr>
        <a:prstGeom prst="roundRect">
          <a:avLst/>
        </a:prstGeom>
      </dgm:spPr>
    </dgm:pt>
    <dgm:pt modelId="{9990B9A5-613B-49D3-86E0-A414D26198B7}" type="pres">
      <dgm:prSet presAssocID="{5B15DE84-0470-4F86-9122-E8361864499A}" presName="nodeFollowingNodes" presStyleLbl="node1" presStyleIdx="6" presStyleCnt="8" custScaleX="91150" custScaleY="72469">
        <dgm:presLayoutVars>
          <dgm:bulletEnabled val="1"/>
        </dgm:presLayoutVars>
      </dgm:prSet>
      <dgm:spPr>
        <a:prstGeom prst="roundRect">
          <a:avLst/>
        </a:prstGeom>
      </dgm:spPr>
    </dgm:pt>
    <dgm:pt modelId="{C01C60C6-C8C2-4366-B22F-C00B1C130965}" type="pres">
      <dgm:prSet presAssocID="{BBEC2A1B-7A72-4015-B31B-5929A406ABC3}" presName="nodeFollowingNodes" presStyleLbl="node1" presStyleIdx="7" presStyleCnt="8" custScaleX="91150" custScaleY="72469">
        <dgm:presLayoutVars>
          <dgm:bulletEnabled val="1"/>
        </dgm:presLayoutVars>
      </dgm:prSet>
      <dgm:spPr>
        <a:prstGeom prst="roundRect">
          <a:avLst/>
        </a:prstGeom>
      </dgm:spPr>
    </dgm:pt>
  </dgm:ptLst>
  <dgm:cxnLst>
    <dgm:cxn modelId="{8F6D1C0A-191D-4F83-90AB-72EFBDAE327E}" type="presOf" srcId="{A13681C5-E893-47BA-9926-510A8BFBD754}" destId="{24E9F459-7566-4E32-AD18-B773B613565D}" srcOrd="0" destOrd="0" presId="urn:microsoft.com/office/officeart/2005/8/layout/cycle3"/>
    <dgm:cxn modelId="{570D7514-C071-4190-A32D-CF56E16AEBA1}" type="presOf" srcId="{D382A60C-0FF1-497F-995D-09AB401CEE51}" destId="{9ABFE8BA-F2A2-4FF5-8237-5306300BF7A0}" srcOrd="0" destOrd="0" presId="urn:microsoft.com/office/officeart/2005/8/layout/cycle3"/>
    <dgm:cxn modelId="{EE52D515-9BA4-460F-8C14-5E8B5CFFB7C1}" srcId="{A13681C5-E893-47BA-9926-510A8BFBD754}" destId="{BBEC2A1B-7A72-4015-B31B-5929A406ABC3}" srcOrd="7" destOrd="0" parTransId="{59573CE1-DBC3-4ADA-B546-0FFFD094BDBE}" sibTransId="{EC868681-B330-4D87-BFB9-191F701CF781}"/>
    <dgm:cxn modelId="{4EEC991C-D789-4FF0-9CDB-D9B02164DEDA}" srcId="{A13681C5-E893-47BA-9926-510A8BFBD754}" destId="{5B15DE84-0470-4F86-9122-E8361864499A}" srcOrd="6" destOrd="0" parTransId="{26D31F03-FDBB-4657-832F-61C98AD9542A}" sibTransId="{3063B6B5-0A07-4C64-BDDF-459696251C45}"/>
    <dgm:cxn modelId="{088DC93A-BF20-4C6A-98A4-2F5B4FDF7F9E}" type="presOf" srcId="{3BD09432-9AAB-48AA-A7E8-872D00D507B3}" destId="{7FC7FC82-B53E-4CDB-814C-EDE3105AC147}" srcOrd="0" destOrd="0" presId="urn:microsoft.com/office/officeart/2005/8/layout/cycle3"/>
    <dgm:cxn modelId="{16777843-8D50-4044-A52A-F7DC4FC755A7}" srcId="{A13681C5-E893-47BA-9926-510A8BFBD754}" destId="{3BD09432-9AAB-48AA-A7E8-872D00D507B3}" srcOrd="2" destOrd="0" parTransId="{143C0826-B94B-4078-B3FF-63F94A6846D2}" sibTransId="{D4E26F5A-EFA4-471A-A95F-55A7E44FECBA}"/>
    <dgm:cxn modelId="{A2EBDF43-AC6B-423D-8E12-FD4A7D7FAFBE}" srcId="{A13681C5-E893-47BA-9926-510A8BFBD754}" destId="{353D65D0-ABE7-40CF-B0E9-B2E3FEBB3546}" srcOrd="1" destOrd="0" parTransId="{B1A703D0-6192-4E3B-A067-85542A0CBF79}" sibTransId="{5CBEEA0F-58E8-471A-90F3-5E985525F138}"/>
    <dgm:cxn modelId="{DBDDFE68-4557-4F0B-BC09-2A54E1203B98}" type="presOf" srcId="{C070F3B0-7D75-4848-A82D-A69BE9C96305}" destId="{7B79CDD8-BD58-47FB-838C-2B59BEBEFFF5}" srcOrd="0" destOrd="0" presId="urn:microsoft.com/office/officeart/2005/8/layout/cycle3"/>
    <dgm:cxn modelId="{4C81266A-F219-4880-95B9-A6848DEB7F76}" type="presOf" srcId="{5B15DE84-0470-4F86-9122-E8361864499A}" destId="{9990B9A5-613B-49D3-86E0-A414D26198B7}" srcOrd="0" destOrd="0" presId="urn:microsoft.com/office/officeart/2005/8/layout/cycle3"/>
    <dgm:cxn modelId="{C2A5A24A-EA3B-4580-9361-952DCF0BD00B}" srcId="{A13681C5-E893-47BA-9926-510A8BFBD754}" destId="{EC05F572-B2DF-4DF5-A3A0-9F1E85488A49}" srcOrd="0" destOrd="0" parTransId="{1146AAAC-BA7F-4145-92AF-14F1DBA5D9D8}" sibTransId="{D382A60C-0FF1-497F-995D-09AB401CEE51}"/>
    <dgm:cxn modelId="{3FA64A88-AA5C-401A-806A-E8FAD478EF13}" type="presOf" srcId="{353D65D0-ABE7-40CF-B0E9-B2E3FEBB3546}" destId="{DF650074-1F5E-47A4-80D8-999A2FEDB6A4}" srcOrd="0" destOrd="0" presId="urn:microsoft.com/office/officeart/2005/8/layout/cycle3"/>
    <dgm:cxn modelId="{CF9D119D-9E66-4256-8454-885A15B5BF80}" type="presOf" srcId="{EC05F572-B2DF-4DF5-A3A0-9F1E85488A49}" destId="{B8BCA77F-CEDE-4280-B519-B2C5C24ABBC7}" srcOrd="0" destOrd="0" presId="urn:microsoft.com/office/officeart/2005/8/layout/cycle3"/>
    <dgm:cxn modelId="{BFB82D9E-E8B8-416C-9EB9-9AC069C09FB9}" srcId="{A13681C5-E893-47BA-9926-510A8BFBD754}" destId="{E7A61EC4-B051-42D7-B13C-D1B250606199}" srcOrd="3" destOrd="0" parTransId="{F7CCE862-87D0-4D19-BB43-2D631931605E}" sibTransId="{134ADFB7-9DD3-4B61-BC10-1B62E748A844}"/>
    <dgm:cxn modelId="{1200749E-EA36-4B94-A76B-551C469429AC}" type="presOf" srcId="{828F1F8C-418D-404B-A1CB-BB132F695764}" destId="{5A6608BA-659A-4D26-8CCB-8E4614E15759}" srcOrd="0" destOrd="0" presId="urn:microsoft.com/office/officeart/2005/8/layout/cycle3"/>
    <dgm:cxn modelId="{8C625CA1-4903-413D-A120-009831BD35A5}" type="presOf" srcId="{BBEC2A1B-7A72-4015-B31B-5929A406ABC3}" destId="{C01C60C6-C8C2-4366-B22F-C00B1C130965}" srcOrd="0" destOrd="0" presId="urn:microsoft.com/office/officeart/2005/8/layout/cycle3"/>
    <dgm:cxn modelId="{58D730C3-A935-4232-AA42-7D48A7C63171}" srcId="{A13681C5-E893-47BA-9926-510A8BFBD754}" destId="{C070F3B0-7D75-4848-A82D-A69BE9C96305}" srcOrd="4" destOrd="0" parTransId="{B5B1D399-35FF-4569-9165-7E4D00AF4B83}" sibTransId="{E809A060-AD34-4A81-A1A2-08CACFA124C2}"/>
    <dgm:cxn modelId="{1042FCE3-B3C8-4194-B23B-85E828F4A228}" type="presOf" srcId="{E7A61EC4-B051-42D7-B13C-D1B250606199}" destId="{96274ECA-B0AB-41FC-A9CE-8F4AA0122492}" srcOrd="0" destOrd="0" presId="urn:microsoft.com/office/officeart/2005/8/layout/cycle3"/>
    <dgm:cxn modelId="{238AE0FB-08A9-4F75-AD78-1685353B3C9A}" srcId="{A13681C5-E893-47BA-9926-510A8BFBD754}" destId="{828F1F8C-418D-404B-A1CB-BB132F695764}" srcOrd="5" destOrd="0" parTransId="{040FE435-37F5-4B98-94F6-700FFAA2BC28}" sibTransId="{1922D56D-447A-423A-96F9-EBDCFFB07F13}"/>
    <dgm:cxn modelId="{DF7E79BE-EE58-4871-B33D-5B786311C900}" type="presParOf" srcId="{24E9F459-7566-4E32-AD18-B773B613565D}" destId="{A8EB46D7-1AB7-49FA-BB54-A8095FD2D7D5}" srcOrd="0" destOrd="0" presId="urn:microsoft.com/office/officeart/2005/8/layout/cycle3"/>
    <dgm:cxn modelId="{3C1659C9-BD22-45BE-84B9-2D34091E462F}" type="presParOf" srcId="{A8EB46D7-1AB7-49FA-BB54-A8095FD2D7D5}" destId="{B8BCA77F-CEDE-4280-B519-B2C5C24ABBC7}" srcOrd="0" destOrd="0" presId="urn:microsoft.com/office/officeart/2005/8/layout/cycle3"/>
    <dgm:cxn modelId="{5D9AE0A6-C64F-4C22-9ECA-0E6F4381F771}" type="presParOf" srcId="{A8EB46D7-1AB7-49FA-BB54-A8095FD2D7D5}" destId="{9ABFE8BA-F2A2-4FF5-8237-5306300BF7A0}" srcOrd="1" destOrd="0" presId="urn:microsoft.com/office/officeart/2005/8/layout/cycle3"/>
    <dgm:cxn modelId="{33790BA9-C33A-47CF-A203-D044EB8CF5A8}" type="presParOf" srcId="{A8EB46D7-1AB7-49FA-BB54-A8095FD2D7D5}" destId="{DF650074-1F5E-47A4-80D8-999A2FEDB6A4}" srcOrd="2" destOrd="0" presId="urn:microsoft.com/office/officeart/2005/8/layout/cycle3"/>
    <dgm:cxn modelId="{F584DF5A-EEDB-4321-ACD3-F317C577AAF6}" type="presParOf" srcId="{A8EB46D7-1AB7-49FA-BB54-A8095FD2D7D5}" destId="{7FC7FC82-B53E-4CDB-814C-EDE3105AC147}" srcOrd="3" destOrd="0" presId="urn:microsoft.com/office/officeart/2005/8/layout/cycle3"/>
    <dgm:cxn modelId="{1719FE85-B9BA-4810-BD8D-785E37EA6653}" type="presParOf" srcId="{A8EB46D7-1AB7-49FA-BB54-A8095FD2D7D5}" destId="{96274ECA-B0AB-41FC-A9CE-8F4AA0122492}" srcOrd="4" destOrd="0" presId="urn:microsoft.com/office/officeart/2005/8/layout/cycle3"/>
    <dgm:cxn modelId="{6AD1F0BB-2262-4784-BE13-CA87B29088F4}" type="presParOf" srcId="{A8EB46D7-1AB7-49FA-BB54-A8095FD2D7D5}" destId="{7B79CDD8-BD58-47FB-838C-2B59BEBEFFF5}" srcOrd="5" destOrd="0" presId="urn:microsoft.com/office/officeart/2005/8/layout/cycle3"/>
    <dgm:cxn modelId="{C9511752-6ECB-47F8-8ED4-DF07D2787409}" type="presParOf" srcId="{A8EB46D7-1AB7-49FA-BB54-A8095FD2D7D5}" destId="{5A6608BA-659A-4D26-8CCB-8E4614E15759}" srcOrd="6" destOrd="0" presId="urn:microsoft.com/office/officeart/2005/8/layout/cycle3"/>
    <dgm:cxn modelId="{F247C2F6-7003-4AC4-9DB7-24C2948004B4}" type="presParOf" srcId="{A8EB46D7-1AB7-49FA-BB54-A8095FD2D7D5}" destId="{9990B9A5-613B-49D3-86E0-A414D26198B7}" srcOrd="7" destOrd="0" presId="urn:microsoft.com/office/officeart/2005/8/layout/cycle3"/>
    <dgm:cxn modelId="{0E2EEDE7-D3C2-463B-A874-D62D49F5B130}" type="presParOf" srcId="{A8EB46D7-1AB7-49FA-BB54-A8095FD2D7D5}" destId="{C01C60C6-C8C2-4366-B22F-C00B1C130965}" srcOrd="8" destOrd="0" presId="urn:microsoft.com/office/officeart/2005/8/layout/cycle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FE8BA-F2A2-4FF5-8237-5306300BF7A0}">
      <dsp:nvSpPr>
        <dsp:cNvPr id="0" name=""/>
        <dsp:cNvSpPr/>
      </dsp:nvSpPr>
      <dsp:spPr>
        <a:xfrm>
          <a:off x="2445145" y="-12720"/>
          <a:ext cx="2697870" cy="2697870"/>
        </a:xfrm>
        <a:prstGeom prst="circularArrow">
          <a:avLst>
            <a:gd name="adj1" fmla="val 5544"/>
            <a:gd name="adj2" fmla="val 330680"/>
            <a:gd name="adj3" fmla="val 14749081"/>
            <a:gd name="adj4" fmla="val 16817807"/>
            <a:gd name="adj5" fmla="val 5757"/>
          </a:avLst>
        </a:prstGeom>
        <a:solidFill>
          <a:srgbClr val="FFFFFF">
            <a:lumMod val="85000"/>
          </a:srgbClr>
        </a:solidFill>
        <a:ln>
          <a:noFill/>
        </a:ln>
        <a:effectLst/>
      </dsp:spPr>
      <dsp:style>
        <a:lnRef idx="0">
          <a:scrgbClr r="0" g="0" b="0"/>
        </a:lnRef>
        <a:fillRef idx="1">
          <a:scrgbClr r="0" g="0" b="0"/>
        </a:fillRef>
        <a:effectRef idx="0">
          <a:scrgbClr r="0" g="0" b="0"/>
        </a:effectRef>
        <a:fontRef idx="minor"/>
      </dsp:style>
    </dsp:sp>
    <dsp:sp modelId="{B8BCA77F-CEDE-4280-B519-B2C5C24ABBC7}">
      <dsp:nvSpPr>
        <dsp:cNvPr id="0" name=""/>
        <dsp:cNvSpPr/>
      </dsp:nvSpPr>
      <dsp:spPr>
        <a:xfrm>
          <a:off x="3446224" y="53117"/>
          <a:ext cx="695713" cy="276564"/>
        </a:xfrm>
        <a:prstGeom prst="roundRect">
          <a:avLst/>
        </a:prstGeom>
        <a:solidFill>
          <a:srgbClr val="4BB0D0">
            <a:alpha val="90000"/>
          </a:srgbClr>
        </a:solidFill>
        <a:ln w="254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CN" altLang="en-US" sz="1200" b="1" kern="1200" dirty="0">
              <a:solidFill>
                <a:srgbClr val="FFFFFF"/>
              </a:solidFill>
              <a:latin typeface="微软雅黑" pitchFamily="34" charset="-122"/>
              <a:ea typeface="微软雅黑" pitchFamily="34" charset="-122"/>
              <a:cs typeface="+mn-cs"/>
            </a:rPr>
            <a:t>项目</a:t>
          </a:r>
        </a:p>
      </dsp:txBody>
      <dsp:txXfrm>
        <a:off x="3459725" y="66618"/>
        <a:ext cx="668711" cy="249562"/>
      </dsp:txXfrm>
    </dsp:sp>
    <dsp:sp modelId="{DF650074-1F5E-47A4-80D8-999A2FEDB6A4}">
      <dsp:nvSpPr>
        <dsp:cNvPr id="0" name=""/>
        <dsp:cNvSpPr/>
      </dsp:nvSpPr>
      <dsp:spPr>
        <a:xfrm>
          <a:off x="4259711" y="389527"/>
          <a:ext cx="695759" cy="277678"/>
        </a:xfrm>
        <a:prstGeom prst="roundRect">
          <a:avLst/>
        </a:prstGeom>
        <a:solidFill>
          <a:srgbClr val="4BB0D0"/>
        </a:solidFill>
        <a:ln w="254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CN" altLang="en-US" sz="1200" b="1" kern="1200" dirty="0">
              <a:solidFill>
                <a:srgbClr val="FFFFFF"/>
              </a:solidFill>
              <a:latin typeface="微软雅黑" panose="020B0503020204020204" pitchFamily="34" charset="-122"/>
              <a:ea typeface="微软雅黑" panose="020B0503020204020204" pitchFamily="34" charset="-122"/>
              <a:cs typeface="+mn-cs"/>
            </a:rPr>
            <a:t>合同</a:t>
          </a:r>
        </a:p>
      </dsp:txBody>
      <dsp:txXfrm>
        <a:off x="4273266" y="403082"/>
        <a:ext cx="668649" cy="250568"/>
      </dsp:txXfrm>
    </dsp:sp>
    <dsp:sp modelId="{7FC7FC82-B53E-4CDB-814C-EDE3105AC147}">
      <dsp:nvSpPr>
        <dsp:cNvPr id="0" name=""/>
        <dsp:cNvSpPr/>
      </dsp:nvSpPr>
      <dsp:spPr>
        <a:xfrm>
          <a:off x="4596702" y="1203595"/>
          <a:ext cx="695713" cy="276564"/>
        </a:xfrm>
        <a:prstGeom prst="roundRect">
          <a:avLst/>
        </a:prstGeom>
        <a:solidFill>
          <a:srgbClr val="4BB0D0">
            <a:alpha val="90000"/>
          </a:srgbClr>
        </a:solidFill>
        <a:ln w="254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CN" altLang="en-US" sz="1200" b="1" kern="1200" dirty="0">
              <a:solidFill>
                <a:srgbClr val="FFFFFF"/>
              </a:solidFill>
              <a:latin typeface="微软雅黑" pitchFamily="34" charset="-122"/>
              <a:ea typeface="微软雅黑" pitchFamily="34" charset="-122"/>
              <a:cs typeface="+mn-cs"/>
            </a:rPr>
            <a:t>保障</a:t>
          </a:r>
        </a:p>
      </dsp:txBody>
      <dsp:txXfrm>
        <a:off x="4610203" y="1217096"/>
        <a:ext cx="668711" cy="249562"/>
      </dsp:txXfrm>
    </dsp:sp>
    <dsp:sp modelId="{96274ECA-B0AB-41FC-A9CE-8F4AA0122492}">
      <dsp:nvSpPr>
        <dsp:cNvPr id="0" name=""/>
        <dsp:cNvSpPr/>
      </dsp:nvSpPr>
      <dsp:spPr>
        <a:xfrm>
          <a:off x="4259734" y="2017106"/>
          <a:ext cx="695713" cy="276564"/>
        </a:xfrm>
        <a:prstGeom prst="roundRect">
          <a:avLst/>
        </a:prstGeom>
        <a:solidFill>
          <a:srgbClr val="4BB0D0">
            <a:alpha val="90000"/>
          </a:srgbClr>
        </a:solidFill>
        <a:ln w="254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CN" altLang="en-US" sz="1200" b="1" kern="1200" dirty="0">
              <a:solidFill>
                <a:srgbClr val="FFFFFF"/>
              </a:solidFill>
              <a:latin typeface="微软雅黑" pitchFamily="34" charset="-122"/>
              <a:ea typeface="微软雅黑" pitchFamily="34" charset="-122"/>
              <a:cs typeface="+mn-cs"/>
            </a:rPr>
            <a:t>过程</a:t>
          </a:r>
        </a:p>
      </dsp:txBody>
      <dsp:txXfrm>
        <a:off x="4273235" y="2030607"/>
        <a:ext cx="668711" cy="249562"/>
      </dsp:txXfrm>
    </dsp:sp>
    <dsp:sp modelId="{7B79CDD8-BD58-47FB-838C-2B59BEBEFFF5}">
      <dsp:nvSpPr>
        <dsp:cNvPr id="0" name=""/>
        <dsp:cNvSpPr/>
      </dsp:nvSpPr>
      <dsp:spPr>
        <a:xfrm>
          <a:off x="3446224" y="2354073"/>
          <a:ext cx="695713" cy="276564"/>
        </a:xfrm>
        <a:prstGeom prst="roundRect">
          <a:avLst/>
        </a:prstGeom>
        <a:solidFill>
          <a:srgbClr val="4BB0D0">
            <a:alpha val="90000"/>
          </a:srgbClr>
        </a:solidFill>
        <a:ln w="254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CN" altLang="en-US" sz="1200" b="1" kern="1200" dirty="0">
              <a:solidFill>
                <a:srgbClr val="FFFFFF"/>
              </a:solidFill>
              <a:latin typeface="微软雅黑" pitchFamily="34" charset="-122"/>
              <a:ea typeface="微软雅黑" pitchFamily="34" charset="-122"/>
              <a:cs typeface="+mn-cs"/>
            </a:rPr>
            <a:t>成果</a:t>
          </a:r>
        </a:p>
      </dsp:txBody>
      <dsp:txXfrm>
        <a:off x="3459725" y="2367574"/>
        <a:ext cx="668711" cy="249562"/>
      </dsp:txXfrm>
    </dsp:sp>
    <dsp:sp modelId="{5A6608BA-659A-4D26-8CCB-8E4614E15759}">
      <dsp:nvSpPr>
        <dsp:cNvPr id="0" name=""/>
        <dsp:cNvSpPr/>
      </dsp:nvSpPr>
      <dsp:spPr>
        <a:xfrm>
          <a:off x="2632713" y="2017106"/>
          <a:ext cx="695713" cy="276564"/>
        </a:xfrm>
        <a:prstGeom prst="roundRect">
          <a:avLst/>
        </a:prstGeom>
        <a:solidFill>
          <a:srgbClr val="4BB0D0">
            <a:alpha val="90000"/>
          </a:srgbClr>
        </a:solidFill>
        <a:ln w="254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CN" altLang="en-US" sz="1200" b="1" kern="1200" dirty="0">
              <a:solidFill>
                <a:srgbClr val="FFFFFF"/>
              </a:solidFill>
              <a:latin typeface="微软雅黑" pitchFamily="34" charset="-122"/>
              <a:ea typeface="微软雅黑" pitchFamily="34" charset="-122"/>
              <a:cs typeface="+mn-cs"/>
            </a:rPr>
            <a:t>评估</a:t>
          </a:r>
        </a:p>
      </dsp:txBody>
      <dsp:txXfrm>
        <a:off x="2646214" y="2030607"/>
        <a:ext cx="668711" cy="249562"/>
      </dsp:txXfrm>
    </dsp:sp>
    <dsp:sp modelId="{9990B9A5-613B-49D3-86E0-A414D26198B7}">
      <dsp:nvSpPr>
        <dsp:cNvPr id="0" name=""/>
        <dsp:cNvSpPr/>
      </dsp:nvSpPr>
      <dsp:spPr>
        <a:xfrm>
          <a:off x="2295746" y="1203595"/>
          <a:ext cx="695713" cy="276564"/>
        </a:xfrm>
        <a:prstGeom prst="roundRect">
          <a:avLst/>
        </a:prstGeom>
        <a:solidFill>
          <a:srgbClr val="4BB0D0">
            <a:alpha val="90000"/>
          </a:srgbClr>
        </a:solidFill>
        <a:ln w="254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CN" altLang="en-US" sz="1200" b="1" kern="1200" dirty="0">
              <a:solidFill>
                <a:srgbClr val="FFFFFF"/>
              </a:solidFill>
              <a:latin typeface="微软雅黑" pitchFamily="34" charset="-122"/>
              <a:ea typeface="微软雅黑" pitchFamily="34" charset="-122"/>
              <a:cs typeface="+mn-cs"/>
            </a:rPr>
            <a:t>绩效</a:t>
          </a:r>
        </a:p>
      </dsp:txBody>
      <dsp:txXfrm>
        <a:off x="2309247" y="1217096"/>
        <a:ext cx="668711" cy="249562"/>
      </dsp:txXfrm>
    </dsp:sp>
    <dsp:sp modelId="{C01C60C6-C8C2-4366-B22F-C00B1C130965}">
      <dsp:nvSpPr>
        <dsp:cNvPr id="0" name=""/>
        <dsp:cNvSpPr/>
      </dsp:nvSpPr>
      <dsp:spPr>
        <a:xfrm>
          <a:off x="2632713" y="390085"/>
          <a:ext cx="695713" cy="276564"/>
        </a:xfrm>
        <a:prstGeom prst="roundRect">
          <a:avLst/>
        </a:prstGeom>
        <a:solidFill>
          <a:srgbClr val="4BB0D0">
            <a:alpha val="90000"/>
          </a:srgbClr>
        </a:solidFill>
        <a:ln w="25400" cap="flat" cmpd="sng" algn="ctr">
          <a:solidFill>
            <a:srgbClr val="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zh-CN" altLang="en-US" sz="1200" b="1" kern="1200" dirty="0">
              <a:solidFill>
                <a:srgbClr val="FFFFFF"/>
              </a:solidFill>
              <a:latin typeface="微软雅黑" pitchFamily="34" charset="-122"/>
              <a:ea typeface="微软雅黑" pitchFamily="34" charset="-122"/>
              <a:cs typeface="+mn-cs"/>
            </a:rPr>
            <a:t>计划</a:t>
          </a:r>
        </a:p>
      </dsp:txBody>
      <dsp:txXfrm>
        <a:off x="2646214" y="403586"/>
        <a:ext cx="668711" cy="24956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9T02:03:03.708"/>
    </inkml:context>
    <inkml:brush xml:id="br0">
      <inkml:brushProperty name="width" value="0.2" units="cm"/>
      <inkml:brushProperty name="height" value="0.4" units="cm"/>
      <inkml:brushProperty name="color" value="#FFFFFF"/>
      <inkml:brushProperty name="tip" value="rectangle"/>
      <inkml:brushProperty name="rasterOp" value="maskPen"/>
      <inkml:brushProperty name="ignorePressure" value="1"/>
    </inkml:brush>
  </inkml:definitions>
  <inkml:trace contextRef="#ctx0" brushRef="#br0">0 16,'852'0,"-723"-13,-102 10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9T02:03:03.709"/>
    </inkml:context>
    <inkml:brush xml:id="br0">
      <inkml:brushProperty name="width" value="0.2" units="cm"/>
      <inkml:brushProperty name="height" value="0.4" units="cm"/>
      <inkml:brushProperty name="color" value="#FFFFFF"/>
      <inkml:brushProperty name="tip" value="rectangle"/>
      <inkml:brushProperty name="rasterOp" value="maskPen"/>
      <inkml:brushProperty name="ignorePressure" value="1"/>
    </inkml:brush>
  </inkml:definitions>
  <inkml:trace contextRef="#ctx0" brushRef="#br0">0 1,'116'5,"-1"6,79 18,-156-23,99 20,-66-11,-1-3,2-4,6-1,111-11,-76-26,-97 26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0DC552-8C28-4B78-8CF3-2DE4CCD4F3BE}" type="datetimeFigureOut">
              <a:rPr lang="zh-CN" altLang="en-US" smtClean="0"/>
              <a:t>2022-3-10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6F3F87-3302-47D7-911D-42D4ACADF3BD}" type="slidenum">
              <a:rPr lang="zh-CN" altLang="en-US" smtClean="0"/>
              <a:t>‹#›</a:t>
            </a:fld>
            <a:endParaRPr lang="zh-CN" altLang="en-US"/>
          </a:p>
        </p:txBody>
      </p:sp>
    </p:spTree>
    <p:extLst>
      <p:ext uri="{BB962C8B-B14F-4D97-AF65-F5344CB8AC3E}">
        <p14:creationId xmlns:p14="http://schemas.microsoft.com/office/powerpoint/2010/main" val="285430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254065-7032-4FEE-9C1F-A843F570692E}" type="slidenum">
              <a:rPr lang="zh-CN" altLang="en-US"/>
              <a:pPr/>
              <a:t>1</a:t>
            </a:fld>
            <a:endParaRPr lang="en-US" altLang="zh-CN"/>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1128544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B81DC453-707D-44F6-8238-0C5E77B4B589}" type="slidenum">
              <a:rPr lang="zh-CN" altLang="en-US" smtClean="0"/>
              <a:pPr/>
              <a:t>12</a:t>
            </a:fld>
            <a:endParaRPr lang="zh-CN" altLang="en-US"/>
          </a:p>
        </p:txBody>
      </p:sp>
    </p:spTree>
    <p:extLst>
      <p:ext uri="{BB962C8B-B14F-4D97-AF65-F5344CB8AC3E}">
        <p14:creationId xmlns:p14="http://schemas.microsoft.com/office/powerpoint/2010/main" val="3516565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B81DC453-707D-44F6-8238-0C5E77B4B589}" type="slidenum">
              <a:rPr lang="zh-CN" altLang="en-US" smtClean="0"/>
              <a:pPr/>
              <a:t>13</a:t>
            </a:fld>
            <a:endParaRPr lang="zh-CN" altLang="en-US"/>
          </a:p>
        </p:txBody>
      </p:sp>
    </p:spTree>
    <p:extLst>
      <p:ext uri="{BB962C8B-B14F-4D97-AF65-F5344CB8AC3E}">
        <p14:creationId xmlns:p14="http://schemas.microsoft.com/office/powerpoint/2010/main" val="4115545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B81DC453-707D-44F6-8238-0C5E77B4B589}" type="slidenum">
              <a:rPr lang="zh-CN" altLang="en-US" smtClean="0"/>
              <a:pPr/>
              <a:t>14</a:t>
            </a:fld>
            <a:endParaRPr lang="zh-CN" altLang="en-US"/>
          </a:p>
        </p:txBody>
      </p:sp>
    </p:spTree>
    <p:extLst>
      <p:ext uri="{BB962C8B-B14F-4D97-AF65-F5344CB8AC3E}">
        <p14:creationId xmlns:p14="http://schemas.microsoft.com/office/powerpoint/2010/main" val="1207638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B81DC453-707D-44F6-8238-0C5E77B4B589}" type="slidenum">
              <a:rPr lang="zh-CN" altLang="en-US" smtClean="0"/>
              <a:pPr/>
              <a:t>15</a:t>
            </a:fld>
            <a:endParaRPr lang="zh-CN" altLang="en-US"/>
          </a:p>
        </p:txBody>
      </p:sp>
    </p:spTree>
    <p:extLst>
      <p:ext uri="{BB962C8B-B14F-4D97-AF65-F5344CB8AC3E}">
        <p14:creationId xmlns:p14="http://schemas.microsoft.com/office/powerpoint/2010/main" val="41758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B81DC453-707D-44F6-8238-0C5E77B4B589}" type="slidenum">
              <a:rPr lang="zh-CN" altLang="en-US" smtClean="0"/>
              <a:pPr/>
              <a:t>16</a:t>
            </a:fld>
            <a:endParaRPr lang="zh-CN" altLang="en-US"/>
          </a:p>
        </p:txBody>
      </p:sp>
    </p:spTree>
    <p:extLst>
      <p:ext uri="{BB962C8B-B14F-4D97-AF65-F5344CB8AC3E}">
        <p14:creationId xmlns:p14="http://schemas.microsoft.com/office/powerpoint/2010/main" val="70154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B81DC453-707D-44F6-8238-0C5E77B4B589}" type="slidenum">
              <a:rPr lang="zh-CN" altLang="en-US" smtClean="0"/>
              <a:pPr/>
              <a:t>17</a:t>
            </a:fld>
            <a:endParaRPr lang="zh-CN" altLang="en-US"/>
          </a:p>
        </p:txBody>
      </p:sp>
    </p:spTree>
    <p:extLst>
      <p:ext uri="{BB962C8B-B14F-4D97-AF65-F5344CB8AC3E}">
        <p14:creationId xmlns:p14="http://schemas.microsoft.com/office/powerpoint/2010/main" val="2984451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B81DC453-707D-44F6-8238-0C5E77B4B589}" type="slidenum">
              <a:rPr lang="zh-CN" altLang="en-US" smtClean="0"/>
              <a:pPr/>
              <a:t>18</a:t>
            </a:fld>
            <a:endParaRPr lang="zh-CN" altLang="en-US"/>
          </a:p>
        </p:txBody>
      </p:sp>
    </p:spTree>
    <p:extLst>
      <p:ext uri="{BB962C8B-B14F-4D97-AF65-F5344CB8AC3E}">
        <p14:creationId xmlns:p14="http://schemas.microsoft.com/office/powerpoint/2010/main" val="1825803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我们将医院运营管理划分为战略层、业务层和财务层。</a:t>
            </a:r>
            <a:endParaRPr lang="en-US" altLang="zh-CN" dirty="0"/>
          </a:p>
          <a:p>
            <a:r>
              <a:rPr lang="zh-CN" altLang="en-US" dirty="0"/>
              <a:t>战略层主要通过全面预算、运营分析、绩效管理来构建战略层的管理循环。</a:t>
            </a:r>
            <a:endParaRPr lang="en-US" altLang="zh-CN" dirty="0"/>
          </a:p>
          <a:p>
            <a:r>
              <a:rPr lang="zh-CN" altLang="en-US" dirty="0"/>
              <a:t>业务层则涵盖门诊住院结算、药品试剂卫材耗材物流、专业设备一般设备资产管理、费用管理和人事薪酬等核心业务。</a:t>
            </a:r>
            <a:endParaRPr lang="en-US" altLang="zh-CN" dirty="0"/>
          </a:p>
          <a:p>
            <a:r>
              <a:rPr lang="zh-CN" altLang="en-US" dirty="0"/>
              <a:t>财务层则与前端业务紧密集成，实现应收应付费用成本等子模块的财务精细化管理，以及总账凭证的自动制单。</a:t>
            </a:r>
            <a:endParaRPr lang="en-US" altLang="zh-CN" dirty="0"/>
          </a:p>
          <a:p>
            <a:r>
              <a:rPr lang="zh-CN" altLang="en-US" dirty="0"/>
              <a:t>后面我们将针对领域和模块展开交流。</a:t>
            </a:r>
            <a:endParaRPr lang="en-US" altLang="zh-CN" dirty="0"/>
          </a:p>
        </p:txBody>
      </p:sp>
      <p:sp>
        <p:nvSpPr>
          <p:cNvPr id="4" name="灯片编号占位符 3"/>
          <p:cNvSpPr>
            <a:spLocks noGrp="1"/>
          </p:cNvSpPr>
          <p:nvPr>
            <p:ph type="sldNum" sz="quarter" idx="10"/>
          </p:nvPr>
        </p:nvSpPr>
        <p:spPr/>
        <p:txBody>
          <a:bodyPr/>
          <a:lstStyle/>
          <a:p>
            <a:fld id="{B81DC453-707D-44F6-8238-0C5E77B4B589}" type="slidenum">
              <a:rPr lang="zh-CN" altLang="en-US" smtClean="0"/>
              <a:pPr/>
              <a:t>21</a:t>
            </a:fld>
            <a:endParaRPr lang="zh-CN" altLang="en-US"/>
          </a:p>
        </p:txBody>
      </p:sp>
    </p:spTree>
    <p:extLst>
      <p:ext uri="{BB962C8B-B14F-4D97-AF65-F5344CB8AC3E}">
        <p14:creationId xmlns:p14="http://schemas.microsoft.com/office/powerpoint/2010/main" val="3801691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B81DC453-707D-44F6-8238-0C5E77B4B589}" type="slidenum">
              <a:rPr lang="zh-CN" altLang="en-US" smtClean="0"/>
              <a:pPr/>
              <a:t>22</a:t>
            </a:fld>
            <a:endParaRPr lang="zh-CN" altLang="en-US"/>
          </a:p>
        </p:txBody>
      </p:sp>
    </p:spTree>
    <p:extLst>
      <p:ext uri="{BB962C8B-B14F-4D97-AF65-F5344CB8AC3E}">
        <p14:creationId xmlns:p14="http://schemas.microsoft.com/office/powerpoint/2010/main" val="3673199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B81DC453-707D-44F6-8238-0C5E77B4B589}" type="slidenum">
              <a:rPr lang="zh-CN" altLang="en-US" smtClean="0"/>
              <a:pPr/>
              <a:t>23</a:t>
            </a:fld>
            <a:endParaRPr lang="zh-CN" altLang="en-US"/>
          </a:p>
        </p:txBody>
      </p:sp>
    </p:spTree>
    <p:extLst>
      <p:ext uri="{BB962C8B-B14F-4D97-AF65-F5344CB8AC3E}">
        <p14:creationId xmlns:p14="http://schemas.microsoft.com/office/powerpoint/2010/main" val="3294006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北大医信的运营平台建设理念是同时通过管理优化和系统支撑，</a:t>
            </a:r>
            <a:endParaRPr lang="en-US" altLang="zh-CN" dirty="0"/>
          </a:p>
          <a:p>
            <a:r>
              <a:rPr lang="zh-CN" altLang="en-US" dirty="0"/>
              <a:t>实现业务记录、沟通交互、流程内控、数据追溯、决策分析五个层面的管理支撑和优化提升。</a:t>
            </a:r>
            <a:endParaRPr lang="en-US" altLang="zh-CN" dirty="0"/>
          </a:p>
          <a:p>
            <a:r>
              <a:rPr lang="zh-CN" altLang="en-US" dirty="0"/>
              <a:t>除了业务记录和沟通交互这两个基础需求外，更加强调流程运转中的内控、完善的数据关联追溯和基于集团管控的决策分析。</a:t>
            </a:r>
          </a:p>
        </p:txBody>
      </p:sp>
      <p:sp>
        <p:nvSpPr>
          <p:cNvPr id="4" name="灯片编号占位符 3"/>
          <p:cNvSpPr>
            <a:spLocks noGrp="1"/>
          </p:cNvSpPr>
          <p:nvPr>
            <p:ph type="sldNum" sz="quarter" idx="10"/>
          </p:nvPr>
        </p:nvSpPr>
        <p:spPr/>
        <p:txBody>
          <a:bodyPr/>
          <a:lstStyle/>
          <a:p>
            <a:fld id="{B81DC453-707D-44F6-8238-0C5E77B4B589}" type="slidenum">
              <a:rPr lang="zh-CN" altLang="en-US" smtClean="0"/>
              <a:pPr/>
              <a:t>4</a:t>
            </a:fld>
            <a:endParaRPr lang="zh-CN" altLang="en-US"/>
          </a:p>
        </p:txBody>
      </p:sp>
    </p:spTree>
    <p:extLst>
      <p:ext uri="{BB962C8B-B14F-4D97-AF65-F5344CB8AC3E}">
        <p14:creationId xmlns:p14="http://schemas.microsoft.com/office/powerpoint/2010/main" val="650672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B81DC453-707D-44F6-8238-0C5E77B4B589}" type="slidenum">
              <a:rPr lang="zh-CN" altLang="en-US" smtClean="0"/>
              <a:pPr/>
              <a:t>24</a:t>
            </a:fld>
            <a:endParaRPr lang="zh-CN" altLang="en-US"/>
          </a:p>
        </p:txBody>
      </p:sp>
    </p:spTree>
    <p:extLst>
      <p:ext uri="{BB962C8B-B14F-4D97-AF65-F5344CB8AC3E}">
        <p14:creationId xmlns:p14="http://schemas.microsoft.com/office/powerpoint/2010/main" val="1423729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86F3F87-3302-47D7-911D-42D4ACADF3BD}" type="slidenum">
              <a:rPr lang="zh-CN" altLang="en-US" smtClean="0"/>
              <a:t>29</a:t>
            </a:fld>
            <a:endParaRPr lang="zh-CN" altLang="en-US"/>
          </a:p>
        </p:txBody>
      </p:sp>
    </p:spTree>
    <p:extLst>
      <p:ext uri="{BB962C8B-B14F-4D97-AF65-F5344CB8AC3E}">
        <p14:creationId xmlns:p14="http://schemas.microsoft.com/office/powerpoint/2010/main" val="591328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dirty="0">
                <a:latin typeface="+mj-ea"/>
                <a:ea typeface="+mj-ea"/>
                <a:cs typeface="宋体" panose="02010600030101010101" pitchFamily="2" charset="-122"/>
              </a:rPr>
              <a:t>医院向其他事业单位非委属医院进行捐赠设备</a:t>
            </a:r>
            <a:endParaRPr lang="zh-CN" altLang="en-US" sz="1200" dirty="0">
              <a:latin typeface="+mj-ea"/>
              <a:ea typeface="+mj-ea"/>
            </a:endParaRPr>
          </a:p>
          <a:p>
            <a:endParaRPr lang="zh-CN" altLang="en-US" dirty="0"/>
          </a:p>
        </p:txBody>
      </p:sp>
      <p:sp>
        <p:nvSpPr>
          <p:cNvPr id="4" name="灯片编号占位符 3"/>
          <p:cNvSpPr>
            <a:spLocks noGrp="1"/>
          </p:cNvSpPr>
          <p:nvPr>
            <p:ph type="sldNum" sz="quarter" idx="5"/>
          </p:nvPr>
        </p:nvSpPr>
        <p:spPr/>
        <p:txBody>
          <a:bodyPr/>
          <a:lstStyle/>
          <a:p>
            <a:fld id="{386F3F87-3302-47D7-911D-42D4ACADF3BD}" type="slidenum">
              <a:rPr lang="zh-CN" altLang="en-US" smtClean="0"/>
              <a:t>30</a:t>
            </a:fld>
            <a:endParaRPr lang="zh-CN" altLang="en-US"/>
          </a:p>
        </p:txBody>
      </p:sp>
    </p:spTree>
    <p:extLst>
      <p:ext uri="{BB962C8B-B14F-4D97-AF65-F5344CB8AC3E}">
        <p14:creationId xmlns:p14="http://schemas.microsoft.com/office/powerpoint/2010/main" val="3284294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明确了科室成本，项目成本、病种成本</a:t>
            </a:r>
          </a:p>
        </p:txBody>
      </p:sp>
      <p:sp>
        <p:nvSpPr>
          <p:cNvPr id="4" name="灯片编号占位符 3"/>
          <p:cNvSpPr>
            <a:spLocks noGrp="1"/>
          </p:cNvSpPr>
          <p:nvPr>
            <p:ph type="sldNum" sz="quarter" idx="5"/>
          </p:nvPr>
        </p:nvSpPr>
        <p:spPr/>
        <p:txBody>
          <a:bodyPr/>
          <a:lstStyle/>
          <a:p>
            <a:fld id="{386F3F87-3302-47D7-911D-42D4ACADF3BD}" type="slidenum">
              <a:rPr lang="zh-CN" altLang="en-US" smtClean="0"/>
              <a:t>31</a:t>
            </a:fld>
            <a:endParaRPr lang="zh-CN" altLang="en-US"/>
          </a:p>
        </p:txBody>
      </p:sp>
    </p:spTree>
    <p:extLst>
      <p:ext uri="{BB962C8B-B14F-4D97-AF65-F5344CB8AC3E}">
        <p14:creationId xmlns:p14="http://schemas.microsoft.com/office/powerpoint/2010/main" val="678672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强化国有资产管理。</a:t>
            </a:r>
          </a:p>
        </p:txBody>
      </p:sp>
      <p:sp>
        <p:nvSpPr>
          <p:cNvPr id="4" name="灯片编号占位符 3"/>
          <p:cNvSpPr>
            <a:spLocks noGrp="1"/>
          </p:cNvSpPr>
          <p:nvPr>
            <p:ph type="sldNum" sz="quarter" idx="5"/>
          </p:nvPr>
        </p:nvSpPr>
        <p:spPr/>
        <p:txBody>
          <a:bodyPr/>
          <a:lstStyle/>
          <a:p>
            <a:fld id="{386F3F87-3302-47D7-911D-42D4ACADF3BD}" type="slidenum">
              <a:rPr lang="zh-CN" altLang="en-US" smtClean="0"/>
              <a:t>32</a:t>
            </a:fld>
            <a:endParaRPr lang="zh-CN" altLang="en-US"/>
          </a:p>
        </p:txBody>
      </p:sp>
    </p:spTree>
    <p:extLst>
      <p:ext uri="{BB962C8B-B14F-4D97-AF65-F5344CB8AC3E}">
        <p14:creationId xmlns:p14="http://schemas.microsoft.com/office/powerpoint/2010/main" val="2601254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86F3F87-3302-47D7-911D-42D4ACADF3BD}" type="slidenum">
              <a:rPr lang="zh-CN" altLang="en-US" smtClean="0"/>
              <a:t>33</a:t>
            </a:fld>
            <a:endParaRPr lang="zh-CN" altLang="en-US"/>
          </a:p>
        </p:txBody>
      </p:sp>
    </p:spTree>
    <p:extLst>
      <p:ext uri="{BB962C8B-B14F-4D97-AF65-F5344CB8AC3E}">
        <p14:creationId xmlns:p14="http://schemas.microsoft.com/office/powerpoint/2010/main" val="2430777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合理动态调整薪酬水平，完善绩效内部分配，强调了提升医护待遇办法</a:t>
            </a:r>
          </a:p>
        </p:txBody>
      </p:sp>
      <p:sp>
        <p:nvSpPr>
          <p:cNvPr id="4" name="灯片编号占位符 3"/>
          <p:cNvSpPr>
            <a:spLocks noGrp="1"/>
          </p:cNvSpPr>
          <p:nvPr>
            <p:ph type="sldNum" sz="quarter" idx="5"/>
          </p:nvPr>
        </p:nvSpPr>
        <p:spPr/>
        <p:txBody>
          <a:bodyPr/>
          <a:lstStyle/>
          <a:p>
            <a:fld id="{386F3F87-3302-47D7-911D-42D4ACADF3BD}" type="slidenum">
              <a:rPr lang="zh-CN" altLang="en-US" smtClean="0"/>
              <a:t>34</a:t>
            </a:fld>
            <a:endParaRPr lang="zh-CN" altLang="en-US"/>
          </a:p>
        </p:txBody>
      </p:sp>
    </p:spTree>
    <p:extLst>
      <p:ext uri="{BB962C8B-B14F-4D97-AF65-F5344CB8AC3E}">
        <p14:creationId xmlns:p14="http://schemas.microsoft.com/office/powerpoint/2010/main" val="17249228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86F3F87-3302-47D7-911D-42D4ACADF3BD}" type="slidenum">
              <a:rPr lang="zh-CN" altLang="en-US" smtClean="0"/>
              <a:t>35</a:t>
            </a:fld>
            <a:endParaRPr lang="zh-CN" altLang="en-US"/>
          </a:p>
        </p:txBody>
      </p:sp>
    </p:spTree>
    <p:extLst>
      <p:ext uri="{BB962C8B-B14F-4D97-AF65-F5344CB8AC3E}">
        <p14:creationId xmlns:p14="http://schemas.microsoft.com/office/powerpoint/2010/main" val="12910493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中山眼科现阶段需要根据政策改造和实施的工作</a:t>
            </a:r>
            <a:endParaRPr lang="en-US" altLang="zh-CN" dirty="0"/>
          </a:p>
          <a:p>
            <a:r>
              <a:rPr lang="zh-CN" altLang="en-US" b="0" i="0" dirty="0">
                <a:solidFill>
                  <a:srgbClr val="333333"/>
                </a:solidFill>
                <a:effectLst/>
                <a:latin typeface="arial" panose="020B0604020202020204" pitchFamily="34" charset="0"/>
              </a:rPr>
              <a:t>借鉴了政府会计准则的相关理论和内容，使其更加适应工会真实完整反映资产负债等情况的需求。</a:t>
            </a:r>
            <a:endParaRPr lang="en-US" altLang="zh-CN" b="0" i="0" dirty="0">
              <a:solidFill>
                <a:srgbClr val="333333"/>
              </a:solidFill>
              <a:effectLst/>
              <a:latin typeface="arial" panose="020B0604020202020204" pitchFamily="34" charset="0"/>
            </a:endParaRPr>
          </a:p>
          <a:p>
            <a:r>
              <a:rPr lang="zh-CN" altLang="en-US" dirty="0"/>
              <a:t>固定资产定义和中心保持一致。加强国有资产管理。</a:t>
            </a:r>
            <a:r>
              <a:rPr lang="zh-CN" altLang="en-US" b="0" i="0" dirty="0">
                <a:solidFill>
                  <a:srgbClr val="333333"/>
                </a:solidFill>
                <a:effectLst/>
                <a:latin typeface="arial" panose="020B0604020202020204" pitchFamily="34" charset="0"/>
              </a:rPr>
              <a:t>国有资产情况表</a:t>
            </a:r>
            <a:endParaRPr lang="en-US" altLang="zh-CN" b="0" i="0" dirty="0">
              <a:solidFill>
                <a:srgbClr val="333333"/>
              </a:solidFill>
              <a:effectLst/>
              <a:latin typeface="arial" panose="020B0604020202020204" pitchFamily="34" charset="0"/>
            </a:endParaRPr>
          </a:p>
          <a:p>
            <a:r>
              <a:rPr lang="zh-CN" altLang="en-US" b="0" i="0" dirty="0">
                <a:solidFill>
                  <a:srgbClr val="333333"/>
                </a:solidFill>
                <a:effectLst/>
                <a:latin typeface="arial" panose="020B0604020202020204" pitchFamily="34" charset="0"/>
              </a:rPr>
              <a:t>附表</a:t>
            </a:r>
            <a:r>
              <a:rPr lang="en-US" altLang="zh-CN" b="0" i="0" dirty="0">
                <a:solidFill>
                  <a:srgbClr val="333333"/>
                </a:solidFill>
                <a:effectLst/>
                <a:latin typeface="arial" panose="020B0604020202020204" pitchFamily="34" charset="0"/>
              </a:rPr>
              <a:t>3</a:t>
            </a:r>
            <a:r>
              <a:rPr lang="zh-CN" altLang="en-US" b="0" i="0">
                <a:solidFill>
                  <a:srgbClr val="333333"/>
                </a:solidFill>
                <a:effectLst/>
                <a:latin typeface="arial" panose="020B0604020202020204" pitchFamily="34" charset="0"/>
              </a:rPr>
              <a:t>张（财政拨款收入支出表、国有资产情况表、成本费用表）</a:t>
            </a:r>
            <a:endParaRPr lang="zh-CN" altLang="en-US" dirty="0"/>
          </a:p>
        </p:txBody>
      </p:sp>
      <p:sp>
        <p:nvSpPr>
          <p:cNvPr id="4" name="灯片编号占位符 3"/>
          <p:cNvSpPr>
            <a:spLocks noGrp="1"/>
          </p:cNvSpPr>
          <p:nvPr>
            <p:ph type="sldNum" sz="quarter" idx="5"/>
          </p:nvPr>
        </p:nvSpPr>
        <p:spPr/>
        <p:txBody>
          <a:bodyPr/>
          <a:lstStyle/>
          <a:p>
            <a:fld id="{386F3F87-3302-47D7-911D-42D4ACADF3BD}" type="slidenum">
              <a:rPr lang="zh-CN" altLang="en-US" smtClean="0"/>
              <a:t>36</a:t>
            </a:fld>
            <a:endParaRPr lang="zh-CN" altLang="en-US"/>
          </a:p>
        </p:txBody>
      </p:sp>
    </p:spTree>
    <p:extLst>
      <p:ext uri="{BB962C8B-B14F-4D97-AF65-F5344CB8AC3E}">
        <p14:creationId xmlns:p14="http://schemas.microsoft.com/office/powerpoint/2010/main" val="1192731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政策导向性行业，紧跟国家卫健委政策改革。</a:t>
            </a:r>
          </a:p>
        </p:txBody>
      </p:sp>
      <p:sp>
        <p:nvSpPr>
          <p:cNvPr id="4" name="灯片编号占位符 3"/>
          <p:cNvSpPr>
            <a:spLocks noGrp="1"/>
          </p:cNvSpPr>
          <p:nvPr>
            <p:ph type="sldNum" sz="quarter" idx="5"/>
          </p:nvPr>
        </p:nvSpPr>
        <p:spPr/>
        <p:txBody>
          <a:bodyPr/>
          <a:lstStyle/>
          <a:p>
            <a:fld id="{386F3F87-3302-47D7-911D-42D4ACADF3BD}" type="slidenum">
              <a:rPr lang="zh-CN" altLang="en-US" smtClean="0"/>
              <a:t>37</a:t>
            </a:fld>
            <a:endParaRPr lang="zh-CN" altLang="en-US"/>
          </a:p>
        </p:txBody>
      </p:sp>
    </p:spTree>
    <p:extLst>
      <p:ext uri="{BB962C8B-B14F-4D97-AF65-F5344CB8AC3E}">
        <p14:creationId xmlns:p14="http://schemas.microsoft.com/office/powerpoint/2010/main" val="727782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81DC453-707D-44F6-8238-0C5E77B4B589}" type="slidenum">
              <a:rPr lang="zh-CN" altLang="en-US" smtClean="0"/>
              <a:pPr/>
              <a:t>5</a:t>
            </a:fld>
            <a:endParaRPr lang="zh-CN" altLang="en-US"/>
          </a:p>
        </p:txBody>
      </p:sp>
    </p:spTree>
    <p:extLst>
      <p:ext uri="{BB962C8B-B14F-4D97-AF65-F5344CB8AC3E}">
        <p14:creationId xmlns:p14="http://schemas.microsoft.com/office/powerpoint/2010/main" val="26861966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86F3F87-3302-47D7-911D-42D4ACADF3BD}" type="slidenum">
              <a:rPr lang="zh-CN" altLang="en-US" smtClean="0"/>
              <a:t>38</a:t>
            </a:fld>
            <a:endParaRPr lang="zh-CN" altLang="en-US"/>
          </a:p>
        </p:txBody>
      </p:sp>
    </p:spTree>
    <p:extLst>
      <p:ext uri="{BB962C8B-B14F-4D97-AF65-F5344CB8AC3E}">
        <p14:creationId xmlns:p14="http://schemas.microsoft.com/office/powerpoint/2010/main" val="6525895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北大医信的医院综合运营管理平台典型案例包括北大人民医院、北大医疗集团、中山大学眼科医院</a:t>
            </a:r>
            <a:endParaRPr lang="en-US" altLang="zh-CN" dirty="0"/>
          </a:p>
          <a:p>
            <a:r>
              <a:rPr lang="zh-CN" altLang="en-US" dirty="0"/>
              <a:t>北大人民医院是国内首家通过</a:t>
            </a:r>
            <a:r>
              <a:rPr lang="en-US" altLang="zh-CN" dirty="0"/>
              <a:t>HIMSS 7</a:t>
            </a:r>
            <a:r>
              <a:rPr lang="zh-CN" altLang="en-US" dirty="0"/>
              <a:t>评级的医院，在运营系统方面也体现了多院区管理、强力的管控和高效的协同。</a:t>
            </a:r>
            <a:endParaRPr lang="en-US" altLang="zh-CN" dirty="0"/>
          </a:p>
          <a:p>
            <a:r>
              <a:rPr lang="zh-CN" altLang="en-US" dirty="0"/>
              <a:t>北大医疗集团的运营系统建设则体现了集团化医院管控、产业链协同、高效管理和多准则核算等方面。</a:t>
            </a:r>
            <a:endParaRPr lang="en-US" altLang="zh-CN" dirty="0"/>
          </a:p>
          <a:p>
            <a:r>
              <a:rPr lang="zh-CN" altLang="en-US" dirty="0"/>
              <a:t>中山大学眼科医院是国内领先的三甲医院，运营管理的特点是多模块、多院区、强控。</a:t>
            </a:r>
            <a:endParaRPr lang="en-US" altLang="zh-CN" dirty="0"/>
          </a:p>
        </p:txBody>
      </p:sp>
      <p:sp>
        <p:nvSpPr>
          <p:cNvPr id="4" name="灯片编号占位符 3"/>
          <p:cNvSpPr>
            <a:spLocks noGrp="1"/>
          </p:cNvSpPr>
          <p:nvPr>
            <p:ph type="sldNum" sz="quarter" idx="10"/>
          </p:nvPr>
        </p:nvSpPr>
        <p:spPr/>
        <p:txBody>
          <a:bodyPr/>
          <a:lstStyle/>
          <a:p>
            <a:fld id="{B81DC453-707D-44F6-8238-0C5E77B4B589}" type="slidenum">
              <a:rPr lang="zh-CN" altLang="en-US" smtClean="0"/>
              <a:pPr/>
              <a:t>40</a:t>
            </a:fld>
            <a:endParaRPr lang="zh-CN" altLang="en-US"/>
          </a:p>
        </p:txBody>
      </p:sp>
    </p:spTree>
    <p:extLst>
      <p:ext uri="{BB962C8B-B14F-4D97-AF65-F5344CB8AC3E}">
        <p14:creationId xmlns:p14="http://schemas.microsoft.com/office/powerpoint/2010/main" val="33515090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id="{8C0AE19F-50C1-42EF-8F11-F14307A81C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a:extLst>
              <a:ext uri="{FF2B5EF4-FFF2-40B4-BE49-F238E27FC236}">
                <a16:creationId xmlns:a16="http://schemas.microsoft.com/office/drawing/2014/main" id="{51DDBC52-C5B4-48CE-8425-E668F8DA4A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
        <p:nvSpPr>
          <p:cNvPr id="6148" name="灯片编号占位符 3">
            <a:extLst>
              <a:ext uri="{FF2B5EF4-FFF2-40B4-BE49-F238E27FC236}">
                <a16:creationId xmlns:a16="http://schemas.microsoft.com/office/drawing/2014/main" id="{2BB7D59F-21E6-4984-873C-E4BD069677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990206BD-4D8F-4C62-8FC4-53A91F242243}" type="slidenum">
              <a:rPr lang="zh-CN" altLang="en-US" smtClean="0">
                <a:latin typeface="Calibri" panose="020F0502020204030204" pitchFamily="34" charset="0"/>
              </a:rPr>
              <a:pPr/>
              <a:t>42</a:t>
            </a:fld>
            <a:endParaRPr lang="zh-CN" altLang="en-US">
              <a:latin typeface="Calibri" panose="020F0502020204030204" pitchFamily="34" charset="0"/>
            </a:endParaRPr>
          </a:p>
        </p:txBody>
      </p:sp>
    </p:spTree>
    <p:extLst>
      <p:ext uri="{BB962C8B-B14F-4D97-AF65-F5344CB8AC3E}">
        <p14:creationId xmlns:p14="http://schemas.microsoft.com/office/powerpoint/2010/main" val="35620295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AE10C1-DB91-4A07-9732-8397D2202F2B}" type="slidenum">
              <a:rPr lang="zh-CN" altLang="en-US" smtClean="0"/>
              <a:pPr/>
              <a:t>43</a:t>
            </a:fld>
            <a:endParaRPr lang="en-US" altLang="zh-CN"/>
          </a:p>
        </p:txBody>
      </p:sp>
    </p:spTree>
    <p:extLst>
      <p:ext uri="{BB962C8B-B14F-4D97-AF65-F5344CB8AC3E}">
        <p14:creationId xmlns:p14="http://schemas.microsoft.com/office/powerpoint/2010/main" val="3983896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B81DC453-707D-44F6-8238-0C5E77B4B589}" type="slidenum">
              <a:rPr lang="zh-CN" altLang="en-US" smtClean="0"/>
              <a:pPr/>
              <a:t>6</a:t>
            </a:fld>
            <a:endParaRPr lang="zh-CN" altLang="en-US"/>
          </a:p>
        </p:txBody>
      </p:sp>
    </p:spTree>
    <p:extLst>
      <p:ext uri="{BB962C8B-B14F-4D97-AF65-F5344CB8AC3E}">
        <p14:creationId xmlns:p14="http://schemas.microsoft.com/office/powerpoint/2010/main" val="881962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B81DC453-707D-44F6-8238-0C5E77B4B589}" type="slidenum">
              <a:rPr lang="zh-CN" altLang="en-US" smtClean="0"/>
              <a:pPr/>
              <a:t>7</a:t>
            </a:fld>
            <a:endParaRPr lang="zh-CN" altLang="en-US"/>
          </a:p>
        </p:txBody>
      </p:sp>
    </p:spTree>
    <p:extLst>
      <p:ext uri="{BB962C8B-B14F-4D97-AF65-F5344CB8AC3E}">
        <p14:creationId xmlns:p14="http://schemas.microsoft.com/office/powerpoint/2010/main" val="1352710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B81DC453-707D-44F6-8238-0C5E77B4B589}" type="slidenum">
              <a:rPr lang="zh-CN" altLang="en-US" smtClean="0"/>
              <a:pPr/>
              <a:t>8</a:t>
            </a:fld>
            <a:endParaRPr lang="zh-CN" altLang="en-US"/>
          </a:p>
        </p:txBody>
      </p:sp>
    </p:spTree>
    <p:extLst>
      <p:ext uri="{BB962C8B-B14F-4D97-AF65-F5344CB8AC3E}">
        <p14:creationId xmlns:p14="http://schemas.microsoft.com/office/powerpoint/2010/main" val="3768830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我们将医院运营管理划分为战略层、业务层和财务层。</a:t>
            </a:r>
            <a:endParaRPr lang="en-US" altLang="zh-CN" dirty="0"/>
          </a:p>
          <a:p>
            <a:r>
              <a:rPr lang="zh-CN" altLang="en-US" dirty="0"/>
              <a:t>战略层主要通过全面预算、运营分析、绩效管理来构建战略层的管理循环。</a:t>
            </a:r>
            <a:endParaRPr lang="en-US" altLang="zh-CN" dirty="0"/>
          </a:p>
          <a:p>
            <a:r>
              <a:rPr lang="zh-CN" altLang="en-US" dirty="0"/>
              <a:t>业务层则涵盖门诊住院结算、药品试剂卫材耗材物流、专业设备一般设备资产管理、费用管理和人事薪酬等核心业务。</a:t>
            </a:r>
            <a:endParaRPr lang="en-US" altLang="zh-CN" dirty="0"/>
          </a:p>
          <a:p>
            <a:r>
              <a:rPr lang="zh-CN" altLang="en-US" dirty="0"/>
              <a:t>财务层则与前端业务紧密集成，实现应收应付费用成本等子模块的财务精细化管理，以及总账凭证的自动制单。</a:t>
            </a:r>
            <a:endParaRPr lang="en-US" altLang="zh-CN" dirty="0"/>
          </a:p>
          <a:p>
            <a:r>
              <a:rPr lang="zh-CN" altLang="en-US" dirty="0"/>
              <a:t>后面我们将针对领域和模块展开交流。</a:t>
            </a:r>
            <a:endParaRPr lang="en-US" altLang="zh-CN" dirty="0"/>
          </a:p>
        </p:txBody>
      </p:sp>
      <p:sp>
        <p:nvSpPr>
          <p:cNvPr id="4" name="灯片编号占位符 3"/>
          <p:cNvSpPr>
            <a:spLocks noGrp="1"/>
          </p:cNvSpPr>
          <p:nvPr>
            <p:ph type="sldNum" sz="quarter" idx="10"/>
          </p:nvPr>
        </p:nvSpPr>
        <p:spPr/>
        <p:txBody>
          <a:bodyPr/>
          <a:lstStyle/>
          <a:p>
            <a:fld id="{B81DC453-707D-44F6-8238-0C5E77B4B589}" type="slidenum">
              <a:rPr lang="zh-CN" altLang="en-US" smtClean="0"/>
              <a:pPr/>
              <a:t>9</a:t>
            </a:fld>
            <a:endParaRPr lang="zh-CN" altLang="en-US"/>
          </a:p>
        </p:txBody>
      </p:sp>
    </p:spTree>
    <p:extLst>
      <p:ext uri="{BB962C8B-B14F-4D97-AF65-F5344CB8AC3E}">
        <p14:creationId xmlns:p14="http://schemas.microsoft.com/office/powerpoint/2010/main" val="507660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B81DC453-707D-44F6-8238-0C5E77B4B589}" type="slidenum">
              <a:rPr lang="zh-CN" altLang="en-US" smtClean="0"/>
              <a:pPr/>
              <a:t>10</a:t>
            </a:fld>
            <a:endParaRPr lang="zh-CN" altLang="en-US"/>
          </a:p>
        </p:txBody>
      </p:sp>
    </p:spTree>
    <p:extLst>
      <p:ext uri="{BB962C8B-B14F-4D97-AF65-F5344CB8AC3E}">
        <p14:creationId xmlns:p14="http://schemas.microsoft.com/office/powerpoint/2010/main" val="3068976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B81DC453-707D-44F6-8238-0C5E77B4B589}" type="slidenum">
              <a:rPr lang="zh-CN" altLang="en-US" smtClean="0"/>
              <a:pPr/>
              <a:t>11</a:t>
            </a:fld>
            <a:endParaRPr lang="zh-CN" altLang="en-US"/>
          </a:p>
        </p:txBody>
      </p:sp>
    </p:spTree>
    <p:extLst>
      <p:ext uri="{BB962C8B-B14F-4D97-AF65-F5344CB8AC3E}">
        <p14:creationId xmlns:p14="http://schemas.microsoft.com/office/powerpoint/2010/main" val="7233761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pic>
        <p:nvPicPr>
          <p:cNvPr id="9" name="图片 8" descr="PPT.jpg"/>
          <p:cNvPicPr>
            <a:picLocks noChangeAspect="1"/>
          </p:cNvPicPr>
          <p:nvPr/>
        </p:nvPicPr>
        <p:blipFill>
          <a:blip r:embed="rId2" cstate="print"/>
          <a:stretch>
            <a:fillRect/>
          </a:stretch>
        </p:blipFill>
        <p:spPr>
          <a:xfrm>
            <a:off x="0" y="1059"/>
            <a:ext cx="12192000" cy="6855883"/>
          </a:xfrm>
          <a:prstGeom prst="rect">
            <a:avLst/>
          </a:prstGeom>
        </p:spPr>
      </p:pic>
      <p:sp>
        <p:nvSpPr>
          <p:cNvPr id="4" name="页脚占位符 3"/>
          <p:cNvSpPr>
            <a:spLocks noGrp="1"/>
          </p:cNvSpPr>
          <p:nvPr>
            <p:ph type="ftr" sz="quarter" idx="10"/>
          </p:nvPr>
        </p:nvSpPr>
        <p:spPr>
          <a:xfrm>
            <a:off x="431800" y="6408738"/>
            <a:ext cx="3860800" cy="476250"/>
          </a:xfrm>
        </p:spPr>
        <p:txBody>
          <a:bodyPr/>
          <a:lstStyle>
            <a:lvl1pPr>
              <a:defRPr/>
            </a:lvl1pPr>
          </a:lstStyle>
          <a:p>
            <a:endParaRPr lang="zh-CN" altLang="en-US"/>
          </a:p>
        </p:txBody>
      </p:sp>
    </p:spTree>
    <p:extLst>
      <p:ext uri="{BB962C8B-B14F-4D97-AF65-F5344CB8AC3E}">
        <p14:creationId xmlns:p14="http://schemas.microsoft.com/office/powerpoint/2010/main" val="4235908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endParaRPr lang="zh-CN" altLang="en-US"/>
          </a:p>
        </p:txBody>
      </p:sp>
      <p:sp>
        <p:nvSpPr>
          <p:cNvPr id="5" name="灯片编号占位符 4"/>
          <p:cNvSpPr>
            <a:spLocks noGrp="1"/>
          </p:cNvSpPr>
          <p:nvPr>
            <p:ph type="sldNum" sz="quarter" idx="11"/>
          </p:nvPr>
        </p:nvSpPr>
        <p:spPr/>
        <p:txBody>
          <a:bodyPr/>
          <a:lstStyle>
            <a:lvl1pPr>
              <a:defRPr/>
            </a:lvl1pPr>
          </a:lstStyle>
          <a:p>
            <a:fld id="{559A747D-33AA-44C4-B7E9-7AE0948C09C3}" type="slidenum">
              <a:rPr lang="zh-CN" altLang="en-US" smtClean="0"/>
              <a:t>‹#›</a:t>
            </a:fld>
            <a:endParaRPr lang="zh-CN" altLang="en-US"/>
          </a:p>
        </p:txBody>
      </p:sp>
    </p:spTree>
    <p:extLst>
      <p:ext uri="{BB962C8B-B14F-4D97-AF65-F5344CB8AC3E}">
        <p14:creationId xmlns:p14="http://schemas.microsoft.com/office/powerpoint/2010/main" val="82350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568267" y="188914"/>
            <a:ext cx="2616200" cy="57499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719667" y="188914"/>
            <a:ext cx="7645400" cy="5749925"/>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endParaRPr lang="zh-CN" altLang="en-US"/>
          </a:p>
        </p:txBody>
      </p:sp>
      <p:sp>
        <p:nvSpPr>
          <p:cNvPr id="5" name="灯片编号占位符 4"/>
          <p:cNvSpPr>
            <a:spLocks noGrp="1"/>
          </p:cNvSpPr>
          <p:nvPr>
            <p:ph type="sldNum" sz="quarter" idx="11"/>
          </p:nvPr>
        </p:nvSpPr>
        <p:spPr/>
        <p:txBody>
          <a:bodyPr/>
          <a:lstStyle>
            <a:lvl1pPr>
              <a:defRPr/>
            </a:lvl1pPr>
          </a:lstStyle>
          <a:p>
            <a:fld id="{559A747D-33AA-44C4-B7E9-7AE0948C09C3}" type="slidenum">
              <a:rPr lang="zh-CN" altLang="en-US" smtClean="0"/>
              <a:t>‹#›</a:t>
            </a:fld>
            <a:endParaRPr lang="zh-CN" altLang="en-US"/>
          </a:p>
        </p:txBody>
      </p:sp>
    </p:spTree>
    <p:extLst>
      <p:ext uri="{BB962C8B-B14F-4D97-AF65-F5344CB8AC3E}">
        <p14:creationId xmlns:p14="http://schemas.microsoft.com/office/powerpoint/2010/main" val="1985422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r>
              <a:rPr kumimoji="1" lang="zh-CN" altLang="en-US"/>
              <a:t>单击此处编辑母版标题样式</a:t>
            </a:r>
          </a:p>
        </p:txBody>
      </p:sp>
      <p:sp>
        <p:nvSpPr>
          <p:cNvPr id="3" name="副标题 2"/>
          <p:cNvSpPr>
            <a:spLocks noGrp="1"/>
          </p:cNvSpPr>
          <p:nvPr>
            <p:ph type="subTitle" idx="1"/>
          </p:nvPr>
        </p:nvSpPr>
        <p:spPr>
          <a:xfrm>
            <a:off x="1828800" y="3886203"/>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a:t>单击以编辑母版副标题样式</a:t>
            </a:r>
          </a:p>
        </p:txBody>
      </p:sp>
      <p:sp>
        <p:nvSpPr>
          <p:cNvPr id="4" name="日期占位符 3"/>
          <p:cNvSpPr>
            <a:spLocks noGrp="1"/>
          </p:cNvSpPr>
          <p:nvPr>
            <p:ph type="dt" sz="half" idx="10"/>
          </p:nvPr>
        </p:nvSpPr>
        <p:spPr/>
        <p:txBody>
          <a:bodyPr/>
          <a:lstStyle/>
          <a:p>
            <a:fld id="{4FE092ED-5F06-4864-97DE-5C12CA628976}" type="datetimeFigureOut">
              <a:rPr lang="zh-CN" altLang="en-US" smtClean="0"/>
              <a:t>2022-3-10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幻灯片编号占位符 5"/>
          <p:cNvSpPr>
            <a:spLocks noGrp="1"/>
          </p:cNvSpPr>
          <p:nvPr>
            <p:ph type="sldNum" sz="quarter" idx="12"/>
          </p:nvPr>
        </p:nvSpPr>
        <p:spPr/>
        <p:txBody>
          <a:bodyPr/>
          <a:lstStyle/>
          <a:p>
            <a:fld id="{559A747D-33AA-44C4-B7E9-7AE0948C09C3}" type="slidenum">
              <a:rPr lang="zh-CN" altLang="en-US" smtClean="0"/>
              <a:t>‹#›</a:t>
            </a:fld>
            <a:endParaRPr lang="zh-CN" altLang="en-US"/>
          </a:p>
        </p:txBody>
      </p:sp>
      <p:sp>
        <p:nvSpPr>
          <p:cNvPr id="8" name="文本框 25"/>
          <p:cNvSpPr txBox="1"/>
          <p:nvPr/>
        </p:nvSpPr>
        <p:spPr>
          <a:xfrm>
            <a:off x="-3301966" y="150568"/>
            <a:ext cx="3206673" cy="1815882"/>
          </a:xfrm>
          <a:prstGeom prst="rect">
            <a:avLst/>
          </a:prstGeom>
          <a:noFill/>
        </p:spPr>
        <p:txBody>
          <a:bodyPr wrap="square" rtlCol="0">
            <a:spAutoFit/>
          </a:bodyPr>
          <a:lstStyle/>
          <a:p>
            <a:r>
              <a:rPr kumimoji="1" lang="zh-CN" altLang="en-US" sz="1600" dirty="0">
                <a:latin typeface="Microsoft YaHei"/>
                <a:ea typeface="Microsoft YaHei"/>
                <a:cs typeface="Microsoft YaHei"/>
              </a:rPr>
              <a:t>英文：</a:t>
            </a:r>
            <a:r>
              <a:rPr kumimoji="1" lang="en-US" altLang="zh-CN" sz="1600" dirty="0">
                <a:latin typeface="Microsoft YaHei"/>
                <a:ea typeface="Microsoft YaHei"/>
                <a:cs typeface="Microsoft YaHei"/>
              </a:rPr>
              <a:t>Arial</a:t>
            </a:r>
            <a:r>
              <a:rPr kumimoji="1" lang="en-US" altLang="zh-CN" sz="1600" baseline="0" dirty="0">
                <a:latin typeface="Microsoft YaHei"/>
                <a:ea typeface="Microsoft YaHei"/>
                <a:cs typeface="Microsoft YaHei"/>
              </a:rPr>
              <a:t>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is-IS" altLang="zh-CN" sz="1600" dirty="0">
                <a:latin typeface="Microsoft YaHei"/>
                <a:ea typeface="Microsoft YaHei"/>
                <a:cs typeface="Microsoft YaHei"/>
              </a:rPr>
              <a:t>R=233 G=82 B=29</a:t>
            </a:r>
            <a:endParaRPr kumimoji="1" lang="zh-CN" altLang="en-US" sz="1600" dirty="0">
              <a:latin typeface="Microsoft YaHei"/>
              <a:ea typeface="Microsoft YaHei"/>
              <a:cs typeface="Microsoft YaHei"/>
            </a:endParaRPr>
          </a:p>
          <a:p>
            <a:r>
              <a:rPr kumimoji="1" lang="zh-CN" altLang="en-US" sz="1600" dirty="0">
                <a:latin typeface="Microsoft YaHei"/>
                <a:ea typeface="Microsoft YaHei"/>
                <a:cs typeface="Microsoft YaHei"/>
              </a:rPr>
              <a:t>字号：</a:t>
            </a:r>
            <a:r>
              <a:rPr kumimoji="1" lang="en-US" altLang="zh-CN" sz="1600" dirty="0">
                <a:solidFill>
                  <a:srgbClr val="000000"/>
                </a:solidFill>
                <a:latin typeface="Microsoft YaHei"/>
                <a:ea typeface="Microsoft YaHei"/>
                <a:cs typeface="Microsoft YaHei"/>
              </a:rPr>
              <a:t>40     </a:t>
            </a:r>
          </a:p>
          <a:p>
            <a:endParaRPr kumimoji="1" lang="en-US" altLang="zh-CN" sz="1600" dirty="0">
              <a:latin typeface="Microsoft YaHei"/>
              <a:ea typeface="Microsoft YaHei"/>
              <a:cs typeface="Microsoft YaHei"/>
            </a:endParaRPr>
          </a:p>
          <a:p>
            <a:r>
              <a:rPr kumimoji="1" lang="zh-CN" altLang="en-US" sz="1600" dirty="0">
                <a:latin typeface="Microsoft YaHei"/>
                <a:ea typeface="Microsoft YaHei"/>
                <a:cs typeface="Microsoft YaHei"/>
              </a:rPr>
              <a:t>中文：微软雅黑</a:t>
            </a:r>
            <a:endParaRPr kumimoji="1" lang="en-US" altLang="zh-CN" sz="1600" dirty="0">
              <a:latin typeface="Microsoft YaHei"/>
              <a:ea typeface="Microsoft YaHei"/>
              <a:cs typeface="Microsoft YaHei"/>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is-IS" altLang="zh-CN" sz="1600" dirty="0">
                <a:latin typeface="Microsoft YaHei"/>
                <a:ea typeface="Microsoft YaHei"/>
                <a:cs typeface="Microsoft YaHei"/>
              </a:rPr>
              <a:t>R=127 G=127 B=127</a:t>
            </a:r>
            <a:endParaRPr kumimoji="1" lang="zh-CN" altLang="en-US" sz="1600" dirty="0">
              <a:latin typeface="Microsoft YaHei"/>
              <a:ea typeface="Microsoft YaHei"/>
              <a:cs typeface="Microsoft YaHei"/>
            </a:endParaRPr>
          </a:p>
          <a:p>
            <a:r>
              <a:rPr kumimoji="1" lang="zh-CN" altLang="en-US" sz="1600" dirty="0">
                <a:latin typeface="Microsoft YaHei"/>
                <a:ea typeface="Microsoft YaHei"/>
                <a:cs typeface="Microsoft YaHei"/>
              </a:rPr>
              <a:t>字号：</a:t>
            </a:r>
            <a:r>
              <a:rPr kumimoji="1" lang="en-US" altLang="zh-CN" sz="1600" dirty="0">
                <a:latin typeface="Microsoft YaHei"/>
                <a:ea typeface="Microsoft YaHei"/>
                <a:cs typeface="Microsoft YaHei"/>
              </a:rPr>
              <a:t>20</a:t>
            </a:r>
            <a:endParaRPr kumimoji="1" lang="zh-CN" altLang="en-US" sz="1600" dirty="0">
              <a:latin typeface="Microsoft YaHei"/>
              <a:ea typeface="Microsoft YaHei"/>
              <a:cs typeface="Microsoft YaHei"/>
            </a:endParaRPr>
          </a:p>
        </p:txBody>
      </p:sp>
    </p:spTree>
    <p:extLst>
      <p:ext uri="{BB962C8B-B14F-4D97-AF65-F5344CB8AC3E}">
        <p14:creationId xmlns:p14="http://schemas.microsoft.com/office/powerpoint/2010/main" val="92260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单击以编辑母版副标题样式</a:t>
            </a:r>
          </a:p>
        </p:txBody>
      </p:sp>
      <p:sp>
        <p:nvSpPr>
          <p:cNvPr id="5" name="灯片编号占位符 4"/>
          <p:cNvSpPr>
            <a:spLocks noGrp="1"/>
          </p:cNvSpPr>
          <p:nvPr>
            <p:ph type="sldNum" sz="quarter" idx="11"/>
          </p:nvPr>
        </p:nvSpPr>
        <p:spPr>
          <a:xfrm>
            <a:off x="10560051" y="6381750"/>
            <a:ext cx="1488016" cy="476250"/>
          </a:xfrm>
          <a:prstGeom prst="rect">
            <a:avLst/>
          </a:prstGeom>
        </p:spPr>
        <p:txBody>
          <a:bodyPr/>
          <a:lstStyle>
            <a:lvl1pPr>
              <a:defRPr/>
            </a:lvl1pPr>
          </a:lstStyle>
          <a:p>
            <a:r>
              <a:rPr lang="en-US" altLang="zh-CN"/>
              <a:t>Page</a:t>
            </a:r>
            <a:fld id="{2336B73E-73E8-47CB-8201-09C20FB1D327}" type="slidenum">
              <a:rPr lang="en-US" altLang="zh-CN"/>
              <a:pPr/>
              <a:t>‹#›</a:t>
            </a:fld>
            <a:endParaRPr lang="en-US" altLang="zh-CN"/>
          </a:p>
        </p:txBody>
      </p:sp>
      <p:sp>
        <p:nvSpPr>
          <p:cNvPr id="6" name="页脚占位符 3"/>
          <p:cNvSpPr>
            <a:spLocks noGrp="1"/>
          </p:cNvSpPr>
          <p:nvPr>
            <p:ph type="ftr" sz="quarter" idx="10"/>
          </p:nvPr>
        </p:nvSpPr>
        <p:spPr>
          <a:xfrm>
            <a:off x="431800" y="6408738"/>
            <a:ext cx="3860800" cy="476250"/>
          </a:xfrm>
        </p:spPr>
        <p:txBody>
          <a:bodyPr/>
          <a:lstStyle>
            <a:lvl1pPr>
              <a:defRPr/>
            </a:lvl1pPr>
          </a:lstStyle>
          <a:p>
            <a:r>
              <a:rPr lang="en-US" altLang="zh-CN" dirty="0"/>
              <a:t>www.PKU-HIT.com</a:t>
            </a:r>
          </a:p>
        </p:txBody>
      </p:sp>
    </p:spTree>
    <p:extLst>
      <p:ext uri="{BB962C8B-B14F-4D97-AF65-F5344CB8AC3E}">
        <p14:creationId xmlns:p14="http://schemas.microsoft.com/office/powerpoint/2010/main" val="1574848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p:cNvSpPr>
            <a:spLocks noGrp="1"/>
          </p:cNvSpPr>
          <p:nvPr>
            <p:ph type="sldNum" sz="quarter" idx="11"/>
          </p:nvPr>
        </p:nvSpPr>
        <p:spPr>
          <a:xfrm>
            <a:off x="10560051" y="6381750"/>
            <a:ext cx="1488016" cy="476250"/>
          </a:xfrm>
          <a:prstGeom prst="rect">
            <a:avLst/>
          </a:prstGeom>
        </p:spPr>
        <p:txBody>
          <a:bodyPr/>
          <a:lstStyle>
            <a:lvl1pPr>
              <a:defRPr/>
            </a:lvl1pPr>
          </a:lstStyle>
          <a:p>
            <a:r>
              <a:rPr lang="en-US" altLang="zh-CN"/>
              <a:t>Page</a:t>
            </a:r>
            <a:fld id="{8387EA3E-2801-4CBA-940E-403FF5630857}" type="slidenum">
              <a:rPr lang="en-US" altLang="zh-CN"/>
              <a:pPr/>
              <a:t>‹#›</a:t>
            </a:fld>
            <a:endParaRPr lang="en-US" altLang="zh-CN"/>
          </a:p>
        </p:txBody>
      </p:sp>
      <p:sp>
        <p:nvSpPr>
          <p:cNvPr id="6" name="页脚占位符 3"/>
          <p:cNvSpPr>
            <a:spLocks noGrp="1"/>
          </p:cNvSpPr>
          <p:nvPr>
            <p:ph type="ftr" sz="quarter" idx="3"/>
          </p:nvPr>
        </p:nvSpPr>
        <p:spPr>
          <a:xfrm>
            <a:off x="431800" y="6408738"/>
            <a:ext cx="3860800" cy="476250"/>
          </a:xfrm>
          <a:prstGeom prst="rect">
            <a:avLst/>
          </a:prstGeom>
        </p:spPr>
        <p:txBody>
          <a:bodyPr/>
          <a:lstStyle>
            <a:lvl1pPr>
              <a:defRPr sz="1200">
                <a:solidFill>
                  <a:srgbClr val="EA5703"/>
                </a:solidFill>
                <a:latin typeface="Arial" pitchFamily="34" charset="0"/>
                <a:cs typeface="Arial" pitchFamily="34" charset="0"/>
              </a:defRPr>
            </a:lvl1pPr>
          </a:lstStyle>
          <a:p>
            <a:r>
              <a:rPr lang="en-US" altLang="zh-CN" dirty="0"/>
              <a:t>www.PKU-HIT.com</a:t>
            </a:r>
          </a:p>
        </p:txBody>
      </p:sp>
    </p:spTree>
    <p:extLst>
      <p:ext uri="{BB962C8B-B14F-4D97-AF65-F5344CB8AC3E}">
        <p14:creationId xmlns:p14="http://schemas.microsoft.com/office/powerpoint/2010/main" val="4218845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编辑母版文本样式</a:t>
            </a:r>
          </a:p>
        </p:txBody>
      </p:sp>
      <p:sp>
        <p:nvSpPr>
          <p:cNvPr id="5" name="灯片编号占位符 4"/>
          <p:cNvSpPr>
            <a:spLocks noGrp="1"/>
          </p:cNvSpPr>
          <p:nvPr>
            <p:ph type="sldNum" sz="quarter" idx="11"/>
          </p:nvPr>
        </p:nvSpPr>
        <p:spPr>
          <a:xfrm>
            <a:off x="10560051" y="6381750"/>
            <a:ext cx="1488016" cy="476250"/>
          </a:xfrm>
          <a:prstGeom prst="rect">
            <a:avLst/>
          </a:prstGeom>
        </p:spPr>
        <p:txBody>
          <a:bodyPr/>
          <a:lstStyle>
            <a:lvl1pPr>
              <a:defRPr/>
            </a:lvl1pPr>
          </a:lstStyle>
          <a:p>
            <a:r>
              <a:rPr lang="en-US" altLang="zh-CN"/>
              <a:t>Page</a:t>
            </a:r>
            <a:fld id="{3308DC12-09EB-4F05-B472-4308A68859B1}" type="slidenum">
              <a:rPr lang="en-US" altLang="zh-CN"/>
              <a:pPr/>
              <a:t>‹#›</a:t>
            </a:fld>
            <a:endParaRPr lang="en-US" altLang="zh-CN"/>
          </a:p>
        </p:txBody>
      </p:sp>
      <p:sp>
        <p:nvSpPr>
          <p:cNvPr id="6" name="页脚占位符 3"/>
          <p:cNvSpPr>
            <a:spLocks noGrp="1"/>
          </p:cNvSpPr>
          <p:nvPr>
            <p:ph type="ftr" sz="quarter" idx="3"/>
          </p:nvPr>
        </p:nvSpPr>
        <p:spPr>
          <a:xfrm>
            <a:off x="431800" y="6408738"/>
            <a:ext cx="3860800" cy="476250"/>
          </a:xfrm>
          <a:prstGeom prst="rect">
            <a:avLst/>
          </a:prstGeom>
        </p:spPr>
        <p:txBody>
          <a:bodyPr/>
          <a:lstStyle>
            <a:lvl1pPr>
              <a:defRPr sz="1200">
                <a:solidFill>
                  <a:srgbClr val="EA5703"/>
                </a:solidFill>
                <a:latin typeface="Arial" pitchFamily="34" charset="0"/>
                <a:cs typeface="Arial" pitchFamily="34" charset="0"/>
              </a:defRPr>
            </a:lvl1pPr>
          </a:lstStyle>
          <a:p>
            <a:r>
              <a:rPr lang="en-US" altLang="zh-CN" dirty="0"/>
              <a:t>www.PKU-HIT.com</a:t>
            </a:r>
          </a:p>
        </p:txBody>
      </p:sp>
    </p:spTree>
    <p:extLst>
      <p:ext uri="{BB962C8B-B14F-4D97-AF65-F5344CB8AC3E}">
        <p14:creationId xmlns:p14="http://schemas.microsoft.com/office/powerpoint/2010/main" val="2233031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75217" y="1412876"/>
            <a:ext cx="5130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009217" y="1412876"/>
            <a:ext cx="5130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灯片编号占位符 5"/>
          <p:cNvSpPr>
            <a:spLocks noGrp="1"/>
          </p:cNvSpPr>
          <p:nvPr>
            <p:ph type="sldNum" sz="quarter" idx="11"/>
          </p:nvPr>
        </p:nvSpPr>
        <p:spPr>
          <a:xfrm>
            <a:off x="10560051" y="6381750"/>
            <a:ext cx="1488016" cy="476250"/>
          </a:xfrm>
          <a:prstGeom prst="rect">
            <a:avLst/>
          </a:prstGeom>
        </p:spPr>
        <p:txBody>
          <a:bodyPr/>
          <a:lstStyle>
            <a:lvl1pPr>
              <a:defRPr/>
            </a:lvl1pPr>
          </a:lstStyle>
          <a:p>
            <a:r>
              <a:rPr lang="en-US" altLang="zh-CN"/>
              <a:t>Page</a:t>
            </a:r>
            <a:fld id="{1251B059-BE5C-4440-81EB-84F8EE6D775E}" type="slidenum">
              <a:rPr lang="en-US" altLang="zh-CN"/>
              <a:pPr/>
              <a:t>‹#›</a:t>
            </a:fld>
            <a:endParaRPr lang="en-US" altLang="zh-CN"/>
          </a:p>
        </p:txBody>
      </p:sp>
      <p:sp>
        <p:nvSpPr>
          <p:cNvPr id="7" name="页脚占位符 3"/>
          <p:cNvSpPr>
            <a:spLocks noGrp="1"/>
          </p:cNvSpPr>
          <p:nvPr>
            <p:ph type="ftr" sz="quarter" idx="3"/>
          </p:nvPr>
        </p:nvSpPr>
        <p:spPr>
          <a:xfrm>
            <a:off x="431800" y="6408738"/>
            <a:ext cx="3860800" cy="476250"/>
          </a:xfrm>
          <a:prstGeom prst="rect">
            <a:avLst/>
          </a:prstGeom>
        </p:spPr>
        <p:txBody>
          <a:bodyPr/>
          <a:lstStyle>
            <a:lvl1pPr>
              <a:defRPr sz="1200">
                <a:solidFill>
                  <a:srgbClr val="EA5703"/>
                </a:solidFill>
                <a:latin typeface="Arial" pitchFamily="34" charset="0"/>
                <a:cs typeface="Arial" pitchFamily="34" charset="0"/>
              </a:defRPr>
            </a:lvl1pPr>
          </a:lstStyle>
          <a:p>
            <a:r>
              <a:rPr lang="en-US" altLang="zh-CN" dirty="0"/>
              <a:t>www.PKU-HIT.com</a:t>
            </a:r>
          </a:p>
        </p:txBody>
      </p:sp>
    </p:spTree>
    <p:extLst>
      <p:ext uri="{BB962C8B-B14F-4D97-AF65-F5344CB8AC3E}">
        <p14:creationId xmlns:p14="http://schemas.microsoft.com/office/powerpoint/2010/main" val="105710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灯片编号占位符 7"/>
          <p:cNvSpPr>
            <a:spLocks noGrp="1"/>
          </p:cNvSpPr>
          <p:nvPr>
            <p:ph type="sldNum" sz="quarter" idx="11"/>
          </p:nvPr>
        </p:nvSpPr>
        <p:spPr>
          <a:xfrm>
            <a:off x="10560051" y="6381750"/>
            <a:ext cx="1488016" cy="476250"/>
          </a:xfrm>
          <a:prstGeom prst="rect">
            <a:avLst/>
          </a:prstGeom>
        </p:spPr>
        <p:txBody>
          <a:bodyPr/>
          <a:lstStyle>
            <a:lvl1pPr>
              <a:defRPr/>
            </a:lvl1pPr>
          </a:lstStyle>
          <a:p>
            <a:r>
              <a:rPr lang="en-US" altLang="zh-CN"/>
              <a:t>Page</a:t>
            </a:r>
            <a:fld id="{F3624507-0BA6-42F1-9856-3CB17B725180}" type="slidenum">
              <a:rPr lang="en-US" altLang="zh-CN"/>
              <a:pPr/>
              <a:t>‹#›</a:t>
            </a:fld>
            <a:endParaRPr lang="en-US" altLang="zh-CN"/>
          </a:p>
        </p:txBody>
      </p:sp>
      <p:sp>
        <p:nvSpPr>
          <p:cNvPr id="9" name="页脚占位符 3"/>
          <p:cNvSpPr>
            <a:spLocks noGrp="1"/>
          </p:cNvSpPr>
          <p:nvPr>
            <p:ph type="ftr" sz="quarter" idx="12"/>
          </p:nvPr>
        </p:nvSpPr>
        <p:spPr>
          <a:xfrm>
            <a:off x="431800" y="6408738"/>
            <a:ext cx="3860800" cy="476250"/>
          </a:xfrm>
          <a:prstGeom prst="rect">
            <a:avLst/>
          </a:prstGeom>
        </p:spPr>
        <p:txBody>
          <a:bodyPr/>
          <a:lstStyle>
            <a:lvl1pPr>
              <a:defRPr sz="1200">
                <a:solidFill>
                  <a:srgbClr val="EA5703"/>
                </a:solidFill>
                <a:latin typeface="Arial" pitchFamily="34" charset="0"/>
                <a:cs typeface="Arial" pitchFamily="34" charset="0"/>
              </a:defRPr>
            </a:lvl1pPr>
          </a:lstStyle>
          <a:p>
            <a:r>
              <a:rPr lang="en-US" altLang="zh-CN" dirty="0"/>
              <a:t>www.PKU-HIT.com</a:t>
            </a:r>
          </a:p>
        </p:txBody>
      </p:sp>
    </p:spTree>
    <p:extLst>
      <p:ext uri="{BB962C8B-B14F-4D97-AF65-F5344CB8AC3E}">
        <p14:creationId xmlns:p14="http://schemas.microsoft.com/office/powerpoint/2010/main" val="1144065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3"/>
          <p:cNvSpPr>
            <a:spLocks noGrp="1"/>
          </p:cNvSpPr>
          <p:nvPr>
            <p:ph type="ftr" sz="quarter" idx="3"/>
          </p:nvPr>
        </p:nvSpPr>
        <p:spPr>
          <a:xfrm>
            <a:off x="431800" y="6408738"/>
            <a:ext cx="3860800" cy="476250"/>
          </a:xfrm>
          <a:prstGeom prst="rect">
            <a:avLst/>
          </a:prstGeom>
        </p:spPr>
        <p:txBody>
          <a:bodyPr/>
          <a:lstStyle>
            <a:lvl1pPr>
              <a:defRPr sz="1200">
                <a:solidFill>
                  <a:srgbClr val="EA5703"/>
                </a:solidFill>
                <a:latin typeface="Arial" pitchFamily="34" charset="0"/>
                <a:cs typeface="Arial" pitchFamily="34" charset="0"/>
              </a:defRPr>
            </a:lvl1pPr>
          </a:lstStyle>
          <a:p>
            <a:r>
              <a:rPr lang="en-US" altLang="zh-CN" dirty="0"/>
              <a:t>www.PKU-HIT.com</a:t>
            </a:r>
          </a:p>
        </p:txBody>
      </p:sp>
    </p:spTree>
    <p:extLst>
      <p:ext uri="{BB962C8B-B14F-4D97-AF65-F5344CB8AC3E}">
        <p14:creationId xmlns:p14="http://schemas.microsoft.com/office/powerpoint/2010/main" val="534060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3"/>
          <p:cNvSpPr>
            <a:spLocks noGrp="1"/>
          </p:cNvSpPr>
          <p:nvPr>
            <p:ph type="ftr" sz="quarter" idx="3"/>
          </p:nvPr>
        </p:nvSpPr>
        <p:spPr>
          <a:xfrm>
            <a:off x="431800" y="6408738"/>
            <a:ext cx="3860800" cy="476250"/>
          </a:xfrm>
          <a:prstGeom prst="rect">
            <a:avLst/>
          </a:prstGeom>
        </p:spPr>
        <p:txBody>
          <a:bodyPr/>
          <a:lstStyle>
            <a:lvl1pPr>
              <a:defRPr sz="1200">
                <a:solidFill>
                  <a:srgbClr val="EA5703"/>
                </a:solidFill>
                <a:latin typeface="Arial" pitchFamily="34" charset="0"/>
                <a:cs typeface="Arial" pitchFamily="34" charset="0"/>
              </a:defRPr>
            </a:lvl1pPr>
          </a:lstStyle>
          <a:p>
            <a:r>
              <a:rPr lang="en-US" altLang="zh-CN" dirty="0"/>
              <a:t>www.PKU-HIT.com</a:t>
            </a:r>
          </a:p>
        </p:txBody>
      </p:sp>
    </p:spTree>
    <p:extLst>
      <p:ext uri="{BB962C8B-B14F-4D97-AF65-F5344CB8AC3E}">
        <p14:creationId xmlns:p14="http://schemas.microsoft.com/office/powerpoint/2010/main" val="4286637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60412" y="188640"/>
            <a:ext cx="8416029" cy="647700"/>
          </a:xfrm>
        </p:spPr>
        <p:txBody>
          <a:bodyPr/>
          <a:lstStyle>
            <a:lvl1pPr>
              <a:defRPr>
                <a:solidFill>
                  <a:schemeClr val="bg1"/>
                </a:solidFill>
              </a:defRPr>
            </a:lvl1pPr>
          </a:lstStyle>
          <a:p>
            <a:r>
              <a:rPr lang="zh-CN" altLang="en-US"/>
              <a:t>单击此处编辑母版标题样式</a:t>
            </a:r>
            <a:endParaRPr lang="zh-CN" altLang="en-US" dirty="0"/>
          </a:p>
        </p:txBody>
      </p:sp>
      <p:sp>
        <p:nvSpPr>
          <p:cNvPr id="3" name="内容占位符 2"/>
          <p:cNvSpPr>
            <a:spLocks noGrp="1"/>
          </p:cNvSpPr>
          <p:nvPr>
            <p:ph idx="1"/>
          </p:nvPr>
        </p:nvSpPr>
        <p:spPr>
          <a:xfrm>
            <a:off x="260412" y="976545"/>
            <a:ext cx="11671177" cy="5291091"/>
          </a:xfrm>
        </p:spPr>
        <p:txBody>
          <a:bodyPr/>
          <a:lstStyle>
            <a:lvl1pPr>
              <a:defRPr>
                <a:solidFill>
                  <a:schemeClr val="accent5"/>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页脚占位符 3"/>
          <p:cNvSpPr>
            <a:spLocks noGrp="1"/>
          </p:cNvSpPr>
          <p:nvPr>
            <p:ph type="ftr" sz="quarter" idx="10"/>
          </p:nvPr>
        </p:nvSpPr>
        <p:spPr>
          <a:xfrm>
            <a:off x="260411" y="6482508"/>
            <a:ext cx="1995163" cy="258861"/>
          </a:xfrm>
        </p:spPr>
        <p:txBody>
          <a:bodyPr/>
          <a:lstStyle>
            <a:lvl1pPr>
              <a:defRPr/>
            </a:lvl1pPr>
          </a:lstStyle>
          <a:p>
            <a:endParaRPr lang="zh-CN" altLang="en-US"/>
          </a:p>
        </p:txBody>
      </p:sp>
      <p:sp>
        <p:nvSpPr>
          <p:cNvPr id="6" name="Rectangle 247"/>
          <p:cNvSpPr>
            <a:spLocks noGrp="1" noChangeArrowheads="1"/>
          </p:cNvSpPr>
          <p:nvPr>
            <p:ph type="sldNum" sz="quarter" idx="4"/>
          </p:nvPr>
        </p:nvSpPr>
        <p:spPr bwMode="auto">
          <a:xfrm>
            <a:off x="10896535" y="6482508"/>
            <a:ext cx="1035053" cy="25886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微软雅黑" panose="020B0503020204020204" pitchFamily="34" charset="-122"/>
                <a:ea typeface="微软雅黑" panose="020B0503020204020204" pitchFamily="34" charset="-122"/>
              </a:defRPr>
            </a:lvl1pPr>
          </a:lstStyle>
          <a:p>
            <a:fld id="{559A747D-33AA-44C4-B7E9-7AE0948C09C3}" type="slidenum">
              <a:rPr lang="zh-CN" altLang="en-US" smtClean="0"/>
              <a:t>‹#›</a:t>
            </a:fld>
            <a:endParaRPr lang="zh-CN" altLang="en-US"/>
          </a:p>
        </p:txBody>
      </p:sp>
    </p:spTree>
    <p:extLst>
      <p:ext uri="{BB962C8B-B14F-4D97-AF65-F5344CB8AC3E}">
        <p14:creationId xmlns:p14="http://schemas.microsoft.com/office/powerpoint/2010/main" val="315612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6" name="灯片编号占位符 5"/>
          <p:cNvSpPr>
            <a:spLocks noGrp="1"/>
          </p:cNvSpPr>
          <p:nvPr>
            <p:ph type="sldNum" sz="quarter" idx="11"/>
          </p:nvPr>
        </p:nvSpPr>
        <p:spPr>
          <a:xfrm>
            <a:off x="10560051" y="6381750"/>
            <a:ext cx="1488016" cy="476250"/>
          </a:xfrm>
          <a:prstGeom prst="rect">
            <a:avLst/>
          </a:prstGeom>
        </p:spPr>
        <p:txBody>
          <a:bodyPr/>
          <a:lstStyle>
            <a:lvl1pPr>
              <a:defRPr/>
            </a:lvl1pPr>
          </a:lstStyle>
          <a:p>
            <a:r>
              <a:rPr lang="en-US" altLang="zh-CN"/>
              <a:t>Page</a:t>
            </a:r>
            <a:fld id="{B51BBCEA-40D3-4987-980C-28B7D4A3C7D9}" type="slidenum">
              <a:rPr lang="en-US" altLang="zh-CN"/>
              <a:pPr/>
              <a:t>‹#›</a:t>
            </a:fld>
            <a:endParaRPr lang="en-US" altLang="zh-CN"/>
          </a:p>
        </p:txBody>
      </p:sp>
      <p:sp>
        <p:nvSpPr>
          <p:cNvPr id="7" name="页脚占位符 3"/>
          <p:cNvSpPr>
            <a:spLocks noGrp="1"/>
          </p:cNvSpPr>
          <p:nvPr>
            <p:ph type="ftr" sz="quarter" idx="3"/>
          </p:nvPr>
        </p:nvSpPr>
        <p:spPr>
          <a:xfrm>
            <a:off x="431800" y="6408738"/>
            <a:ext cx="3860800" cy="476250"/>
          </a:xfrm>
          <a:prstGeom prst="rect">
            <a:avLst/>
          </a:prstGeom>
        </p:spPr>
        <p:txBody>
          <a:bodyPr/>
          <a:lstStyle>
            <a:lvl1pPr>
              <a:defRPr sz="1200">
                <a:solidFill>
                  <a:srgbClr val="EA5703"/>
                </a:solidFill>
                <a:latin typeface="Arial" pitchFamily="34" charset="0"/>
                <a:cs typeface="Arial" pitchFamily="34" charset="0"/>
              </a:defRPr>
            </a:lvl1pPr>
          </a:lstStyle>
          <a:p>
            <a:r>
              <a:rPr lang="en-US" altLang="zh-CN" dirty="0"/>
              <a:t>www.PKU-HIT.com</a:t>
            </a:r>
          </a:p>
        </p:txBody>
      </p:sp>
    </p:spTree>
    <p:extLst>
      <p:ext uri="{BB962C8B-B14F-4D97-AF65-F5344CB8AC3E}">
        <p14:creationId xmlns:p14="http://schemas.microsoft.com/office/powerpoint/2010/main" val="3400986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6" name="灯片编号占位符 5"/>
          <p:cNvSpPr>
            <a:spLocks noGrp="1"/>
          </p:cNvSpPr>
          <p:nvPr>
            <p:ph type="sldNum" sz="quarter" idx="11"/>
          </p:nvPr>
        </p:nvSpPr>
        <p:spPr>
          <a:xfrm>
            <a:off x="10560051" y="6381750"/>
            <a:ext cx="1488016" cy="476250"/>
          </a:xfrm>
          <a:prstGeom prst="rect">
            <a:avLst/>
          </a:prstGeom>
        </p:spPr>
        <p:txBody>
          <a:bodyPr/>
          <a:lstStyle>
            <a:lvl1pPr>
              <a:defRPr/>
            </a:lvl1pPr>
          </a:lstStyle>
          <a:p>
            <a:r>
              <a:rPr lang="en-US" altLang="zh-CN"/>
              <a:t>Page</a:t>
            </a:r>
            <a:fld id="{75003090-4EF6-4E1F-9041-E25197722CED}" type="slidenum">
              <a:rPr lang="en-US" altLang="zh-CN"/>
              <a:pPr/>
              <a:t>‹#›</a:t>
            </a:fld>
            <a:endParaRPr lang="en-US" altLang="zh-CN"/>
          </a:p>
        </p:txBody>
      </p:sp>
      <p:sp>
        <p:nvSpPr>
          <p:cNvPr id="7" name="页脚占位符 3"/>
          <p:cNvSpPr>
            <a:spLocks noGrp="1"/>
          </p:cNvSpPr>
          <p:nvPr>
            <p:ph type="ftr" sz="quarter" idx="3"/>
          </p:nvPr>
        </p:nvSpPr>
        <p:spPr>
          <a:xfrm>
            <a:off x="431800" y="6408738"/>
            <a:ext cx="3860800" cy="476250"/>
          </a:xfrm>
          <a:prstGeom prst="rect">
            <a:avLst/>
          </a:prstGeom>
        </p:spPr>
        <p:txBody>
          <a:bodyPr/>
          <a:lstStyle>
            <a:lvl1pPr>
              <a:defRPr sz="1200">
                <a:solidFill>
                  <a:srgbClr val="EA5703"/>
                </a:solidFill>
                <a:latin typeface="Arial" pitchFamily="34" charset="0"/>
                <a:cs typeface="Arial" pitchFamily="34" charset="0"/>
              </a:defRPr>
            </a:lvl1pPr>
          </a:lstStyle>
          <a:p>
            <a:r>
              <a:rPr lang="en-US" altLang="zh-CN" dirty="0"/>
              <a:t>www.PKU-HIT.com</a:t>
            </a:r>
          </a:p>
        </p:txBody>
      </p:sp>
    </p:spTree>
    <p:extLst>
      <p:ext uri="{BB962C8B-B14F-4D97-AF65-F5344CB8AC3E}">
        <p14:creationId xmlns:p14="http://schemas.microsoft.com/office/powerpoint/2010/main" val="26245402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p:cNvSpPr>
            <a:spLocks noGrp="1"/>
          </p:cNvSpPr>
          <p:nvPr>
            <p:ph type="sldNum" sz="quarter" idx="11"/>
          </p:nvPr>
        </p:nvSpPr>
        <p:spPr>
          <a:xfrm>
            <a:off x="10560051" y="6381750"/>
            <a:ext cx="1488016" cy="476250"/>
          </a:xfrm>
          <a:prstGeom prst="rect">
            <a:avLst/>
          </a:prstGeom>
        </p:spPr>
        <p:txBody>
          <a:bodyPr/>
          <a:lstStyle>
            <a:lvl1pPr>
              <a:defRPr/>
            </a:lvl1pPr>
          </a:lstStyle>
          <a:p>
            <a:r>
              <a:rPr lang="en-US" altLang="zh-CN"/>
              <a:t>Page</a:t>
            </a:r>
            <a:fld id="{E8CE2F84-1841-4DF7-B5E1-A9B6B3C724BB}" type="slidenum">
              <a:rPr lang="en-US" altLang="zh-CN"/>
              <a:pPr/>
              <a:t>‹#›</a:t>
            </a:fld>
            <a:endParaRPr lang="en-US" altLang="zh-CN"/>
          </a:p>
        </p:txBody>
      </p:sp>
      <p:sp>
        <p:nvSpPr>
          <p:cNvPr id="6" name="页脚占位符 3"/>
          <p:cNvSpPr>
            <a:spLocks noGrp="1"/>
          </p:cNvSpPr>
          <p:nvPr>
            <p:ph type="ftr" sz="quarter" idx="3"/>
          </p:nvPr>
        </p:nvSpPr>
        <p:spPr>
          <a:xfrm>
            <a:off x="431800" y="6408738"/>
            <a:ext cx="3860800" cy="476250"/>
          </a:xfrm>
          <a:prstGeom prst="rect">
            <a:avLst/>
          </a:prstGeom>
        </p:spPr>
        <p:txBody>
          <a:bodyPr/>
          <a:lstStyle>
            <a:lvl1pPr>
              <a:defRPr sz="1200">
                <a:solidFill>
                  <a:srgbClr val="EA5703"/>
                </a:solidFill>
                <a:latin typeface="Arial" pitchFamily="34" charset="0"/>
                <a:cs typeface="Arial" pitchFamily="34" charset="0"/>
              </a:defRPr>
            </a:lvl1pPr>
          </a:lstStyle>
          <a:p>
            <a:r>
              <a:rPr lang="en-US" altLang="zh-CN" dirty="0"/>
              <a:t>www.PKU-HIT.com</a:t>
            </a:r>
          </a:p>
        </p:txBody>
      </p:sp>
    </p:spTree>
    <p:extLst>
      <p:ext uri="{BB962C8B-B14F-4D97-AF65-F5344CB8AC3E}">
        <p14:creationId xmlns:p14="http://schemas.microsoft.com/office/powerpoint/2010/main" val="35684925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523817" y="188914"/>
            <a:ext cx="2616200" cy="57499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75217" y="188914"/>
            <a:ext cx="7645400" cy="5749925"/>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p:cNvSpPr>
            <a:spLocks noGrp="1"/>
          </p:cNvSpPr>
          <p:nvPr>
            <p:ph type="sldNum" sz="quarter" idx="11"/>
          </p:nvPr>
        </p:nvSpPr>
        <p:spPr>
          <a:xfrm>
            <a:off x="10560051" y="6381750"/>
            <a:ext cx="1488016" cy="476250"/>
          </a:xfrm>
          <a:prstGeom prst="rect">
            <a:avLst/>
          </a:prstGeom>
        </p:spPr>
        <p:txBody>
          <a:bodyPr/>
          <a:lstStyle>
            <a:lvl1pPr>
              <a:defRPr/>
            </a:lvl1pPr>
          </a:lstStyle>
          <a:p>
            <a:r>
              <a:rPr lang="en-US" altLang="zh-CN"/>
              <a:t>Page</a:t>
            </a:r>
            <a:fld id="{7F9C84E1-CA10-489A-99A5-4900AE64A82C}" type="slidenum">
              <a:rPr lang="en-US" altLang="zh-CN"/>
              <a:pPr/>
              <a:t>‹#›</a:t>
            </a:fld>
            <a:endParaRPr lang="en-US" altLang="zh-CN"/>
          </a:p>
        </p:txBody>
      </p:sp>
      <p:sp>
        <p:nvSpPr>
          <p:cNvPr id="6" name="页脚占位符 3"/>
          <p:cNvSpPr>
            <a:spLocks noGrp="1"/>
          </p:cNvSpPr>
          <p:nvPr>
            <p:ph type="ftr" sz="quarter" idx="3"/>
          </p:nvPr>
        </p:nvSpPr>
        <p:spPr>
          <a:xfrm>
            <a:off x="431800" y="6408738"/>
            <a:ext cx="3860800" cy="476250"/>
          </a:xfrm>
          <a:prstGeom prst="rect">
            <a:avLst/>
          </a:prstGeom>
        </p:spPr>
        <p:txBody>
          <a:bodyPr/>
          <a:lstStyle>
            <a:lvl1pPr>
              <a:defRPr sz="1200">
                <a:solidFill>
                  <a:srgbClr val="EA5703"/>
                </a:solidFill>
                <a:latin typeface="Arial" pitchFamily="34" charset="0"/>
                <a:cs typeface="Arial" pitchFamily="34" charset="0"/>
              </a:defRPr>
            </a:lvl1pPr>
          </a:lstStyle>
          <a:p>
            <a:r>
              <a:rPr lang="en-US" altLang="zh-CN" dirty="0"/>
              <a:t>www.PKU-HIT.com</a:t>
            </a:r>
          </a:p>
        </p:txBody>
      </p:sp>
    </p:spTree>
    <p:extLst>
      <p:ext uri="{BB962C8B-B14F-4D97-AF65-F5344CB8AC3E}">
        <p14:creationId xmlns:p14="http://schemas.microsoft.com/office/powerpoint/2010/main" val="1531480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719668" y="188913"/>
            <a:ext cx="7584017" cy="647700"/>
          </a:xfrm>
        </p:spPr>
        <p:txBody>
          <a:bodyPr/>
          <a:lstStyle/>
          <a:p>
            <a:r>
              <a:rPr lang="zh-CN" altLang="en-US"/>
              <a:t>单击此处编辑母版标题样式</a:t>
            </a:r>
          </a:p>
        </p:txBody>
      </p:sp>
      <p:sp>
        <p:nvSpPr>
          <p:cNvPr id="3" name="文本占位符 2"/>
          <p:cNvSpPr>
            <a:spLocks noGrp="1"/>
          </p:cNvSpPr>
          <p:nvPr>
            <p:ph type="body" sz="half" idx="1"/>
          </p:nvPr>
        </p:nvSpPr>
        <p:spPr>
          <a:xfrm>
            <a:off x="675217" y="1412876"/>
            <a:ext cx="5130800" cy="452596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剪贴画占位符 3"/>
          <p:cNvSpPr>
            <a:spLocks noGrp="1"/>
          </p:cNvSpPr>
          <p:nvPr>
            <p:ph type="clipArt" sz="half" idx="2"/>
          </p:nvPr>
        </p:nvSpPr>
        <p:spPr>
          <a:xfrm>
            <a:off x="6009217" y="1412876"/>
            <a:ext cx="5130800" cy="4525963"/>
          </a:xfrm>
        </p:spPr>
        <p:txBody>
          <a:bodyPr/>
          <a:lstStyle/>
          <a:p>
            <a:r>
              <a:rPr lang="zh-CN" altLang="en-US"/>
              <a:t>单击图标添加联机映像</a:t>
            </a:r>
          </a:p>
        </p:txBody>
      </p:sp>
      <p:sp>
        <p:nvSpPr>
          <p:cNvPr id="6" name="灯片编号占位符 5"/>
          <p:cNvSpPr>
            <a:spLocks noGrp="1"/>
          </p:cNvSpPr>
          <p:nvPr>
            <p:ph type="sldNum" sz="quarter" idx="11"/>
          </p:nvPr>
        </p:nvSpPr>
        <p:spPr>
          <a:xfrm>
            <a:off x="10560051" y="6381750"/>
            <a:ext cx="1488016" cy="476250"/>
          </a:xfrm>
          <a:prstGeom prst="rect">
            <a:avLst/>
          </a:prstGeom>
        </p:spPr>
        <p:txBody>
          <a:bodyPr/>
          <a:lstStyle>
            <a:lvl1pPr>
              <a:defRPr/>
            </a:lvl1pPr>
          </a:lstStyle>
          <a:p>
            <a:r>
              <a:rPr lang="en-US" altLang="zh-CN"/>
              <a:t>Page</a:t>
            </a:r>
            <a:fld id="{ECAAA401-D33D-47EC-8419-84C4C91FB2C5}" type="slidenum">
              <a:rPr lang="en-US" altLang="zh-CN"/>
              <a:pPr/>
              <a:t>‹#›</a:t>
            </a:fld>
            <a:endParaRPr lang="en-US" altLang="zh-CN"/>
          </a:p>
        </p:txBody>
      </p:sp>
      <p:sp>
        <p:nvSpPr>
          <p:cNvPr id="7" name="页脚占位符 3"/>
          <p:cNvSpPr>
            <a:spLocks noGrp="1"/>
          </p:cNvSpPr>
          <p:nvPr>
            <p:ph type="ftr" sz="quarter" idx="3"/>
          </p:nvPr>
        </p:nvSpPr>
        <p:spPr>
          <a:xfrm>
            <a:off x="431800" y="6408738"/>
            <a:ext cx="3860800" cy="476250"/>
          </a:xfrm>
          <a:prstGeom prst="rect">
            <a:avLst/>
          </a:prstGeom>
        </p:spPr>
        <p:txBody>
          <a:bodyPr/>
          <a:lstStyle>
            <a:lvl1pPr>
              <a:defRPr sz="1200">
                <a:solidFill>
                  <a:srgbClr val="EA5703"/>
                </a:solidFill>
                <a:latin typeface="Arial" pitchFamily="34" charset="0"/>
                <a:cs typeface="Arial" pitchFamily="34" charset="0"/>
              </a:defRPr>
            </a:lvl1pPr>
          </a:lstStyle>
          <a:p>
            <a:r>
              <a:rPr lang="en-US" altLang="zh-CN" dirty="0"/>
              <a:t>www.PKU-HIT.com</a:t>
            </a:r>
          </a:p>
        </p:txBody>
      </p:sp>
    </p:spTree>
    <p:extLst>
      <p:ext uri="{BB962C8B-B14F-4D97-AF65-F5344CB8AC3E}">
        <p14:creationId xmlns:p14="http://schemas.microsoft.com/office/powerpoint/2010/main" val="30933192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单击以编辑母版副标题样式</a:t>
            </a:r>
          </a:p>
        </p:txBody>
      </p:sp>
    </p:spTree>
    <p:extLst>
      <p:ext uri="{BB962C8B-B14F-4D97-AF65-F5344CB8AC3E}">
        <p14:creationId xmlns:p14="http://schemas.microsoft.com/office/powerpoint/2010/main" val="4116861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357007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编辑母版文本样式</a:t>
            </a:r>
          </a:p>
        </p:txBody>
      </p:sp>
    </p:spTree>
    <p:extLst>
      <p:ext uri="{BB962C8B-B14F-4D97-AF65-F5344CB8AC3E}">
        <p14:creationId xmlns:p14="http://schemas.microsoft.com/office/powerpoint/2010/main" val="1040094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9016858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626749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编辑母版文本样式</a:t>
            </a:r>
          </a:p>
        </p:txBody>
      </p:sp>
      <p:sp>
        <p:nvSpPr>
          <p:cNvPr id="4" name="页脚占位符 3"/>
          <p:cNvSpPr>
            <a:spLocks noGrp="1"/>
          </p:cNvSpPr>
          <p:nvPr>
            <p:ph type="ftr" sz="quarter" idx="10"/>
          </p:nvPr>
        </p:nvSpPr>
        <p:spPr/>
        <p:txBody>
          <a:bodyPr/>
          <a:lstStyle>
            <a:lvl1pPr>
              <a:defRPr/>
            </a:lvl1pPr>
          </a:lstStyle>
          <a:p>
            <a:endParaRPr lang="zh-CN" altLang="en-US"/>
          </a:p>
        </p:txBody>
      </p:sp>
      <p:sp>
        <p:nvSpPr>
          <p:cNvPr id="5" name="灯片编号占位符 4"/>
          <p:cNvSpPr>
            <a:spLocks noGrp="1"/>
          </p:cNvSpPr>
          <p:nvPr>
            <p:ph type="sldNum" sz="quarter" idx="11"/>
          </p:nvPr>
        </p:nvSpPr>
        <p:spPr/>
        <p:txBody>
          <a:bodyPr/>
          <a:lstStyle>
            <a:lvl1pPr>
              <a:defRPr>
                <a:latin typeface="微软雅黑" panose="020B0503020204020204" pitchFamily="34" charset="-122"/>
                <a:ea typeface="微软雅黑" panose="020B0503020204020204" pitchFamily="34" charset="-122"/>
              </a:defRPr>
            </a:lvl1pPr>
          </a:lstStyle>
          <a:p>
            <a:fld id="{559A747D-33AA-44C4-B7E9-7AE0948C09C3}" type="slidenum">
              <a:rPr lang="zh-CN" altLang="en-US" smtClean="0"/>
              <a:t>‹#›</a:t>
            </a:fld>
            <a:endParaRPr lang="zh-CN" altLang="en-US"/>
          </a:p>
        </p:txBody>
      </p:sp>
    </p:spTree>
    <p:extLst>
      <p:ext uri="{BB962C8B-B14F-4D97-AF65-F5344CB8AC3E}">
        <p14:creationId xmlns:p14="http://schemas.microsoft.com/office/powerpoint/2010/main" val="4067698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4804057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00627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Tree>
    <p:extLst>
      <p:ext uri="{BB962C8B-B14F-4D97-AF65-F5344CB8AC3E}">
        <p14:creationId xmlns:p14="http://schemas.microsoft.com/office/powerpoint/2010/main" val="37415890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Tree>
    <p:extLst>
      <p:ext uri="{BB962C8B-B14F-4D97-AF65-F5344CB8AC3E}">
        <p14:creationId xmlns:p14="http://schemas.microsoft.com/office/powerpoint/2010/main" val="39724459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110983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27132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667" y="1196975"/>
            <a:ext cx="5130800" cy="4741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053667" y="1196975"/>
            <a:ext cx="5130800" cy="4741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endParaRPr lang="zh-CN" altLang="en-US"/>
          </a:p>
        </p:txBody>
      </p:sp>
      <p:sp>
        <p:nvSpPr>
          <p:cNvPr id="6" name="灯片编号占位符 5"/>
          <p:cNvSpPr>
            <a:spLocks noGrp="1"/>
          </p:cNvSpPr>
          <p:nvPr>
            <p:ph type="sldNum" sz="quarter" idx="11"/>
          </p:nvPr>
        </p:nvSpPr>
        <p:spPr/>
        <p:txBody>
          <a:bodyPr/>
          <a:lstStyle>
            <a:lvl1pPr>
              <a:defRPr/>
            </a:lvl1pPr>
          </a:lstStyle>
          <a:p>
            <a:fld id="{559A747D-33AA-44C4-B7E9-7AE0948C09C3}" type="slidenum">
              <a:rPr lang="zh-CN" altLang="en-US" smtClean="0"/>
              <a:t>‹#›</a:t>
            </a:fld>
            <a:endParaRPr lang="zh-CN" altLang="en-US"/>
          </a:p>
        </p:txBody>
      </p:sp>
    </p:spTree>
    <p:extLst>
      <p:ext uri="{BB962C8B-B14F-4D97-AF65-F5344CB8AC3E}">
        <p14:creationId xmlns:p14="http://schemas.microsoft.com/office/powerpoint/2010/main" val="1494015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endParaRPr lang="zh-CN" altLang="en-US"/>
          </a:p>
        </p:txBody>
      </p:sp>
      <p:sp>
        <p:nvSpPr>
          <p:cNvPr id="8" name="灯片编号占位符 7"/>
          <p:cNvSpPr>
            <a:spLocks noGrp="1"/>
          </p:cNvSpPr>
          <p:nvPr>
            <p:ph type="sldNum" sz="quarter" idx="11"/>
          </p:nvPr>
        </p:nvSpPr>
        <p:spPr/>
        <p:txBody>
          <a:bodyPr/>
          <a:lstStyle>
            <a:lvl1pPr>
              <a:defRPr/>
            </a:lvl1pPr>
          </a:lstStyle>
          <a:p>
            <a:fld id="{559A747D-33AA-44C4-B7E9-7AE0948C09C3}" type="slidenum">
              <a:rPr lang="zh-CN" altLang="en-US" smtClean="0"/>
              <a:t>‹#›</a:t>
            </a:fld>
            <a:endParaRPr lang="zh-CN" altLang="en-US"/>
          </a:p>
        </p:txBody>
      </p:sp>
    </p:spTree>
    <p:extLst>
      <p:ext uri="{BB962C8B-B14F-4D97-AF65-F5344CB8AC3E}">
        <p14:creationId xmlns:p14="http://schemas.microsoft.com/office/powerpoint/2010/main" val="442661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endParaRPr lang="zh-CN" altLang="en-US"/>
          </a:p>
        </p:txBody>
      </p:sp>
      <p:sp>
        <p:nvSpPr>
          <p:cNvPr id="4" name="灯片编号占位符 3"/>
          <p:cNvSpPr>
            <a:spLocks noGrp="1"/>
          </p:cNvSpPr>
          <p:nvPr>
            <p:ph type="sldNum" sz="quarter" idx="11"/>
          </p:nvPr>
        </p:nvSpPr>
        <p:spPr/>
        <p:txBody>
          <a:bodyPr/>
          <a:lstStyle>
            <a:lvl1pPr>
              <a:defRPr/>
            </a:lvl1pPr>
          </a:lstStyle>
          <a:p>
            <a:fld id="{559A747D-33AA-44C4-B7E9-7AE0948C09C3}" type="slidenum">
              <a:rPr lang="zh-CN" altLang="en-US" smtClean="0"/>
              <a:t>‹#›</a:t>
            </a:fld>
            <a:endParaRPr lang="zh-CN" altLang="en-US"/>
          </a:p>
        </p:txBody>
      </p:sp>
    </p:spTree>
    <p:extLst>
      <p:ext uri="{BB962C8B-B14F-4D97-AF65-F5344CB8AC3E}">
        <p14:creationId xmlns:p14="http://schemas.microsoft.com/office/powerpoint/2010/main" val="3349158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endParaRPr lang="zh-CN" altLang="en-US"/>
          </a:p>
        </p:txBody>
      </p:sp>
      <p:sp>
        <p:nvSpPr>
          <p:cNvPr id="3" name="灯片编号占位符 2"/>
          <p:cNvSpPr>
            <a:spLocks noGrp="1"/>
          </p:cNvSpPr>
          <p:nvPr>
            <p:ph type="sldNum" sz="quarter" idx="11"/>
          </p:nvPr>
        </p:nvSpPr>
        <p:spPr/>
        <p:txBody>
          <a:bodyPr/>
          <a:lstStyle>
            <a:lvl1pPr>
              <a:defRPr/>
            </a:lvl1pPr>
          </a:lstStyle>
          <a:p>
            <a:fld id="{559A747D-33AA-44C4-B7E9-7AE0948C09C3}" type="slidenum">
              <a:rPr lang="zh-CN" altLang="en-US" smtClean="0"/>
              <a:t>‹#›</a:t>
            </a:fld>
            <a:endParaRPr lang="zh-CN" altLang="en-US"/>
          </a:p>
        </p:txBody>
      </p:sp>
    </p:spTree>
    <p:extLst>
      <p:ext uri="{BB962C8B-B14F-4D97-AF65-F5344CB8AC3E}">
        <p14:creationId xmlns:p14="http://schemas.microsoft.com/office/powerpoint/2010/main" val="3604854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页脚占位符 4"/>
          <p:cNvSpPr>
            <a:spLocks noGrp="1"/>
          </p:cNvSpPr>
          <p:nvPr>
            <p:ph type="ftr" sz="quarter" idx="10"/>
          </p:nvPr>
        </p:nvSpPr>
        <p:spPr/>
        <p:txBody>
          <a:bodyPr/>
          <a:lstStyle>
            <a:lvl1pPr>
              <a:defRPr/>
            </a:lvl1pPr>
          </a:lstStyle>
          <a:p>
            <a:endParaRPr lang="zh-CN" altLang="en-US"/>
          </a:p>
        </p:txBody>
      </p:sp>
      <p:sp>
        <p:nvSpPr>
          <p:cNvPr id="6" name="灯片编号占位符 5"/>
          <p:cNvSpPr>
            <a:spLocks noGrp="1"/>
          </p:cNvSpPr>
          <p:nvPr>
            <p:ph type="sldNum" sz="quarter" idx="11"/>
          </p:nvPr>
        </p:nvSpPr>
        <p:spPr/>
        <p:txBody>
          <a:bodyPr/>
          <a:lstStyle>
            <a:lvl1pPr>
              <a:defRPr/>
            </a:lvl1pPr>
          </a:lstStyle>
          <a:p>
            <a:fld id="{559A747D-33AA-44C4-B7E9-7AE0948C09C3}" type="slidenum">
              <a:rPr lang="zh-CN" altLang="en-US" smtClean="0"/>
              <a:t>‹#›</a:t>
            </a:fld>
            <a:endParaRPr lang="zh-CN" altLang="en-US"/>
          </a:p>
        </p:txBody>
      </p:sp>
    </p:spTree>
    <p:extLst>
      <p:ext uri="{BB962C8B-B14F-4D97-AF65-F5344CB8AC3E}">
        <p14:creationId xmlns:p14="http://schemas.microsoft.com/office/powerpoint/2010/main" val="3660629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页脚占位符 4"/>
          <p:cNvSpPr>
            <a:spLocks noGrp="1"/>
          </p:cNvSpPr>
          <p:nvPr>
            <p:ph type="ftr" sz="quarter" idx="10"/>
          </p:nvPr>
        </p:nvSpPr>
        <p:spPr/>
        <p:txBody>
          <a:bodyPr/>
          <a:lstStyle>
            <a:lvl1pPr>
              <a:defRPr/>
            </a:lvl1pPr>
          </a:lstStyle>
          <a:p>
            <a:endParaRPr lang="zh-CN" altLang="en-US"/>
          </a:p>
        </p:txBody>
      </p:sp>
      <p:sp>
        <p:nvSpPr>
          <p:cNvPr id="6" name="灯片编号占位符 5"/>
          <p:cNvSpPr>
            <a:spLocks noGrp="1"/>
          </p:cNvSpPr>
          <p:nvPr>
            <p:ph type="sldNum" sz="quarter" idx="11"/>
          </p:nvPr>
        </p:nvSpPr>
        <p:spPr/>
        <p:txBody>
          <a:bodyPr/>
          <a:lstStyle>
            <a:lvl1pPr>
              <a:defRPr/>
            </a:lvl1pPr>
          </a:lstStyle>
          <a:p>
            <a:fld id="{559A747D-33AA-44C4-B7E9-7AE0948C09C3}" type="slidenum">
              <a:rPr lang="zh-CN" altLang="en-US" smtClean="0"/>
              <a:t>‹#›</a:t>
            </a:fld>
            <a:endParaRPr lang="zh-CN" altLang="en-US"/>
          </a:p>
        </p:txBody>
      </p:sp>
    </p:spTree>
    <p:extLst>
      <p:ext uri="{BB962C8B-B14F-4D97-AF65-F5344CB8AC3E}">
        <p14:creationId xmlns:p14="http://schemas.microsoft.com/office/powerpoint/2010/main" val="2384862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e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oleObject" Target="../embeddings/oleObject2.bin"/><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vmlDrawing" Target="../drawings/vmlDrawing2.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8922" name="Object 250"/>
          <p:cNvGraphicFramePr>
            <a:graphicFrameLocks noChangeAspect="1"/>
          </p:cNvGraphicFramePr>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spid="_x0000_s1085" name="演示文稿" r:id="rId15" imgW="4571967" imgH="3429060" progId="">
                  <p:embed/>
                </p:oleObj>
              </mc:Choice>
              <mc:Fallback>
                <p:oleObj name="演示文稿" r:id="rId15" imgW="4571967" imgH="3429060" progId="">
                  <p:embed/>
                  <p:pic>
                    <p:nvPicPr>
                      <p:cNvPr id="28922" name="Object 25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777777"/>
                              </a:outerShdw>
                            </a:effectLst>
                          </a14:hiddenEffects>
                        </a:ext>
                      </a:extLst>
                    </p:spPr>
                  </p:pic>
                </p:oleObj>
              </mc:Fallback>
            </mc:AlternateContent>
          </a:graphicData>
        </a:graphic>
      </p:graphicFrame>
      <p:sp>
        <p:nvSpPr>
          <p:cNvPr id="28915" name="Rectangle 243"/>
          <p:cNvSpPr>
            <a:spLocks noGrp="1" noChangeArrowheads="1"/>
          </p:cNvSpPr>
          <p:nvPr>
            <p:ph type="title"/>
          </p:nvPr>
        </p:nvSpPr>
        <p:spPr bwMode="auto">
          <a:xfrm>
            <a:off x="276650" y="192240"/>
            <a:ext cx="8435303" cy="6477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28916" name="Rectangle 244"/>
          <p:cNvSpPr>
            <a:spLocks noGrp="1" noChangeArrowheads="1"/>
          </p:cNvSpPr>
          <p:nvPr>
            <p:ph type="body" idx="1"/>
          </p:nvPr>
        </p:nvSpPr>
        <p:spPr bwMode="auto">
          <a:xfrm>
            <a:off x="276649" y="1032179"/>
            <a:ext cx="11619428" cy="53616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p:txBody>
      </p:sp>
      <p:sp>
        <p:nvSpPr>
          <p:cNvPr id="28917" name="Rectangle 245"/>
          <p:cNvSpPr>
            <a:spLocks noGrp="1" noChangeArrowheads="1"/>
          </p:cNvSpPr>
          <p:nvPr>
            <p:ph type="ftr" sz="quarter" idx="3"/>
          </p:nvPr>
        </p:nvSpPr>
        <p:spPr bwMode="auto">
          <a:xfrm>
            <a:off x="277920" y="6466668"/>
            <a:ext cx="3860800" cy="2673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EA5703"/>
                </a:solidFill>
                <a:latin typeface="+mn-lt"/>
                <a:ea typeface="宋体" charset="-122"/>
              </a:defRPr>
            </a:lvl1pPr>
          </a:lstStyle>
          <a:p>
            <a:endParaRPr lang="zh-CN" altLang="en-US"/>
          </a:p>
        </p:txBody>
      </p:sp>
      <p:sp>
        <p:nvSpPr>
          <p:cNvPr id="28919" name="Rectangle 247"/>
          <p:cNvSpPr>
            <a:spLocks noGrp="1" noChangeArrowheads="1"/>
          </p:cNvSpPr>
          <p:nvPr>
            <p:ph type="sldNum" sz="quarter" idx="4"/>
          </p:nvPr>
        </p:nvSpPr>
        <p:spPr bwMode="auto">
          <a:xfrm>
            <a:off x="10408060" y="6449661"/>
            <a:ext cx="1488016" cy="2673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tx1"/>
                </a:solidFill>
                <a:latin typeface="微软雅黑" panose="020B0503020204020204" pitchFamily="34" charset="-122"/>
                <a:ea typeface="微软雅黑" panose="020B0503020204020204" pitchFamily="34" charset="-122"/>
              </a:defRPr>
            </a:lvl1pPr>
          </a:lstStyle>
          <a:p>
            <a:fld id="{559A747D-33AA-44C4-B7E9-7AE0948C09C3}" type="slidenum">
              <a:rPr lang="zh-CN" altLang="en-US" smtClean="0"/>
              <a:t>‹#›</a:t>
            </a:fld>
            <a:endParaRPr lang="zh-CN" altLang="en-US"/>
          </a:p>
        </p:txBody>
      </p:sp>
    </p:spTree>
    <p:extLst>
      <p:ext uri="{BB962C8B-B14F-4D97-AF65-F5344CB8AC3E}">
        <p14:creationId xmlns:p14="http://schemas.microsoft.com/office/powerpoint/2010/main" val="1651994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801688" rtl="0" eaLnBrk="1" fontAlgn="base" hangingPunct="1">
        <a:spcBef>
          <a:spcPct val="0"/>
        </a:spcBef>
        <a:spcAft>
          <a:spcPct val="0"/>
        </a:spcAft>
        <a:defRPr sz="2400" b="1">
          <a:solidFill>
            <a:schemeClr val="bg1"/>
          </a:solidFill>
          <a:latin typeface="微软雅黑" pitchFamily="34" charset="-122"/>
          <a:ea typeface="微软雅黑" pitchFamily="34" charset="-122"/>
          <a:cs typeface="+mj-cs"/>
        </a:defRPr>
      </a:lvl1pPr>
      <a:lvl2pPr algn="l" defTabSz="801688" rtl="0" eaLnBrk="1" fontAlgn="base" hangingPunct="1">
        <a:spcBef>
          <a:spcPct val="0"/>
        </a:spcBef>
        <a:spcAft>
          <a:spcPct val="0"/>
        </a:spcAft>
        <a:defRPr sz="2400" b="1">
          <a:solidFill>
            <a:schemeClr val="tx1"/>
          </a:solidFill>
          <a:latin typeface="FrutigerNext LT Medium" pitchFamily="34" charset="0"/>
          <a:ea typeface="华文细黑" pitchFamily="2" charset="-122"/>
        </a:defRPr>
      </a:lvl2pPr>
      <a:lvl3pPr algn="l" defTabSz="801688" rtl="0" eaLnBrk="1" fontAlgn="base" hangingPunct="1">
        <a:spcBef>
          <a:spcPct val="0"/>
        </a:spcBef>
        <a:spcAft>
          <a:spcPct val="0"/>
        </a:spcAft>
        <a:defRPr sz="2400" b="1">
          <a:solidFill>
            <a:schemeClr val="tx1"/>
          </a:solidFill>
          <a:latin typeface="FrutigerNext LT Medium" pitchFamily="34" charset="0"/>
          <a:ea typeface="华文细黑" pitchFamily="2" charset="-122"/>
        </a:defRPr>
      </a:lvl3pPr>
      <a:lvl4pPr algn="l" defTabSz="801688" rtl="0" eaLnBrk="1" fontAlgn="base" hangingPunct="1">
        <a:spcBef>
          <a:spcPct val="0"/>
        </a:spcBef>
        <a:spcAft>
          <a:spcPct val="0"/>
        </a:spcAft>
        <a:defRPr sz="2400" b="1">
          <a:solidFill>
            <a:schemeClr val="tx1"/>
          </a:solidFill>
          <a:latin typeface="FrutigerNext LT Medium" pitchFamily="34" charset="0"/>
          <a:ea typeface="华文细黑" pitchFamily="2" charset="-122"/>
        </a:defRPr>
      </a:lvl4pPr>
      <a:lvl5pPr algn="l" defTabSz="801688" rtl="0" eaLnBrk="1" fontAlgn="base" hangingPunct="1">
        <a:spcBef>
          <a:spcPct val="0"/>
        </a:spcBef>
        <a:spcAft>
          <a:spcPct val="0"/>
        </a:spcAft>
        <a:defRPr sz="2400" b="1">
          <a:solidFill>
            <a:schemeClr val="tx1"/>
          </a:solidFill>
          <a:latin typeface="FrutigerNext LT Medium" pitchFamily="34" charset="0"/>
          <a:ea typeface="华文细黑" pitchFamily="2" charset="-122"/>
        </a:defRPr>
      </a:lvl5pPr>
      <a:lvl6pPr marL="457200" algn="l" defTabSz="801688" rtl="0" eaLnBrk="1" fontAlgn="base" hangingPunct="1">
        <a:spcBef>
          <a:spcPct val="0"/>
        </a:spcBef>
        <a:spcAft>
          <a:spcPct val="0"/>
        </a:spcAft>
        <a:defRPr sz="2400" b="1">
          <a:solidFill>
            <a:schemeClr val="tx1"/>
          </a:solidFill>
          <a:latin typeface="FrutigerNext LT Medium" pitchFamily="34" charset="0"/>
          <a:ea typeface="华文细黑" pitchFamily="2" charset="-122"/>
        </a:defRPr>
      </a:lvl6pPr>
      <a:lvl7pPr marL="914400" algn="l" defTabSz="801688" rtl="0" eaLnBrk="1" fontAlgn="base" hangingPunct="1">
        <a:spcBef>
          <a:spcPct val="0"/>
        </a:spcBef>
        <a:spcAft>
          <a:spcPct val="0"/>
        </a:spcAft>
        <a:defRPr sz="2400" b="1">
          <a:solidFill>
            <a:schemeClr val="tx1"/>
          </a:solidFill>
          <a:latin typeface="FrutigerNext LT Medium" pitchFamily="34" charset="0"/>
          <a:ea typeface="华文细黑" pitchFamily="2" charset="-122"/>
        </a:defRPr>
      </a:lvl7pPr>
      <a:lvl8pPr marL="1371600" algn="l" defTabSz="801688" rtl="0" eaLnBrk="1" fontAlgn="base" hangingPunct="1">
        <a:spcBef>
          <a:spcPct val="0"/>
        </a:spcBef>
        <a:spcAft>
          <a:spcPct val="0"/>
        </a:spcAft>
        <a:defRPr sz="2400" b="1">
          <a:solidFill>
            <a:schemeClr val="tx1"/>
          </a:solidFill>
          <a:latin typeface="FrutigerNext LT Medium" pitchFamily="34" charset="0"/>
          <a:ea typeface="华文细黑" pitchFamily="2" charset="-122"/>
        </a:defRPr>
      </a:lvl8pPr>
      <a:lvl9pPr marL="1828800" algn="l" defTabSz="801688" rtl="0" eaLnBrk="1" fontAlgn="base" hangingPunct="1">
        <a:spcBef>
          <a:spcPct val="0"/>
        </a:spcBef>
        <a:spcAft>
          <a:spcPct val="0"/>
        </a:spcAft>
        <a:defRPr sz="2400" b="1">
          <a:solidFill>
            <a:schemeClr val="tx1"/>
          </a:solidFill>
          <a:latin typeface="FrutigerNext LT Medium" pitchFamily="34" charset="0"/>
          <a:ea typeface="华文细黑" pitchFamily="2" charset="-122"/>
        </a:defRPr>
      </a:lvl9pPr>
    </p:titleStyle>
    <p:bodyStyle>
      <a:lvl1pPr marL="300038" indent="-300038" algn="l" defTabSz="801688" rtl="0" eaLnBrk="1" fontAlgn="base" hangingPunct="1">
        <a:lnSpc>
          <a:spcPct val="140000"/>
        </a:lnSpc>
        <a:spcBef>
          <a:spcPct val="0"/>
        </a:spcBef>
        <a:spcAft>
          <a:spcPct val="0"/>
        </a:spcAft>
        <a:buChar char="•"/>
        <a:defRPr b="0">
          <a:solidFill>
            <a:schemeClr val="accent5"/>
          </a:solidFill>
          <a:latin typeface="微软雅黑" pitchFamily="34" charset="-122"/>
          <a:ea typeface="微软雅黑" pitchFamily="34" charset="-122"/>
          <a:cs typeface="+mn-cs"/>
        </a:defRPr>
      </a:lvl1pPr>
      <a:lvl2pPr marL="652463" indent="-250825" algn="l" defTabSz="801688" rtl="0" eaLnBrk="1" fontAlgn="base" hangingPunct="1">
        <a:lnSpc>
          <a:spcPct val="140000"/>
        </a:lnSpc>
        <a:spcBef>
          <a:spcPct val="0"/>
        </a:spcBef>
        <a:spcAft>
          <a:spcPct val="0"/>
        </a:spcAft>
        <a:buSzPct val="50000"/>
        <a:buFont typeface="Wingdings" pitchFamily="2" charset="2"/>
        <a:buChar char="p"/>
        <a:defRPr sz="1600">
          <a:solidFill>
            <a:schemeClr val="accent6"/>
          </a:solidFill>
          <a:latin typeface="微软雅黑" pitchFamily="34" charset="-122"/>
          <a:ea typeface="微软雅黑" pitchFamily="34" charset="-122"/>
        </a:defRPr>
      </a:lvl2pPr>
      <a:lvl3pPr marL="1003300" indent="-201613" algn="l" defTabSz="801688" rtl="0" eaLnBrk="1" fontAlgn="base" hangingPunct="1">
        <a:lnSpc>
          <a:spcPct val="140000"/>
        </a:lnSpc>
        <a:spcBef>
          <a:spcPct val="0"/>
        </a:spcBef>
        <a:spcAft>
          <a:spcPct val="0"/>
        </a:spcAft>
        <a:buSzPct val="50000"/>
        <a:buFont typeface="Wingdings" pitchFamily="2" charset="2"/>
        <a:buChar char="n"/>
        <a:defRPr sz="1400">
          <a:solidFill>
            <a:schemeClr val="accent6"/>
          </a:solidFill>
          <a:latin typeface="微软雅黑" pitchFamily="34" charset="-122"/>
          <a:ea typeface="微软雅黑" pitchFamily="34" charset="-122"/>
        </a:defRPr>
      </a:lvl3pPr>
      <a:lvl4pPr marL="1401763" indent="-200025" algn="l" defTabSz="801688" rtl="0" eaLnBrk="1" fontAlgn="base" hangingPunct="1">
        <a:lnSpc>
          <a:spcPct val="140000"/>
        </a:lnSpc>
        <a:spcBef>
          <a:spcPct val="0"/>
        </a:spcBef>
        <a:spcAft>
          <a:spcPct val="0"/>
        </a:spcAft>
        <a:buFont typeface="Arial" charset="0"/>
        <a:buChar char="–"/>
        <a:defRPr sz="2000">
          <a:solidFill>
            <a:schemeClr val="tx1"/>
          </a:solidFill>
          <a:latin typeface="+mn-lt"/>
          <a:ea typeface="+mn-ea"/>
        </a:defRPr>
      </a:lvl4pPr>
      <a:lvl5pPr marL="1803400" indent="-201613" algn="l" defTabSz="801688" rtl="0" eaLnBrk="1" fontAlgn="base" hangingPunct="1">
        <a:lnSpc>
          <a:spcPct val="140000"/>
        </a:lnSpc>
        <a:spcBef>
          <a:spcPct val="0"/>
        </a:spcBef>
        <a:spcAft>
          <a:spcPct val="0"/>
        </a:spcAft>
        <a:buFont typeface="Arial" charset="0"/>
        <a:buChar char="~"/>
        <a:defRPr>
          <a:solidFill>
            <a:schemeClr val="tx1"/>
          </a:solidFill>
          <a:latin typeface="+mn-lt"/>
          <a:ea typeface="+mn-ea"/>
        </a:defRPr>
      </a:lvl5pPr>
      <a:lvl6pPr marL="2260600" indent="-201613" algn="l" defTabSz="801688" rtl="0" eaLnBrk="1" fontAlgn="base" hangingPunct="1">
        <a:lnSpc>
          <a:spcPct val="140000"/>
        </a:lnSpc>
        <a:spcBef>
          <a:spcPct val="0"/>
        </a:spcBef>
        <a:spcAft>
          <a:spcPct val="0"/>
        </a:spcAft>
        <a:buFont typeface="Arial" charset="0"/>
        <a:buChar char="~"/>
        <a:defRPr>
          <a:solidFill>
            <a:schemeClr val="tx1"/>
          </a:solidFill>
          <a:latin typeface="+mn-lt"/>
          <a:ea typeface="+mn-ea"/>
        </a:defRPr>
      </a:lvl6pPr>
      <a:lvl7pPr marL="2717800" indent="-201613" algn="l" defTabSz="801688" rtl="0" eaLnBrk="1" fontAlgn="base" hangingPunct="1">
        <a:lnSpc>
          <a:spcPct val="140000"/>
        </a:lnSpc>
        <a:spcBef>
          <a:spcPct val="0"/>
        </a:spcBef>
        <a:spcAft>
          <a:spcPct val="0"/>
        </a:spcAft>
        <a:buFont typeface="Arial" charset="0"/>
        <a:buChar char="~"/>
        <a:defRPr>
          <a:solidFill>
            <a:schemeClr val="tx1"/>
          </a:solidFill>
          <a:latin typeface="+mn-lt"/>
          <a:ea typeface="+mn-ea"/>
        </a:defRPr>
      </a:lvl7pPr>
      <a:lvl8pPr marL="3175000" indent="-201613" algn="l" defTabSz="801688" rtl="0" eaLnBrk="1" fontAlgn="base" hangingPunct="1">
        <a:lnSpc>
          <a:spcPct val="140000"/>
        </a:lnSpc>
        <a:spcBef>
          <a:spcPct val="0"/>
        </a:spcBef>
        <a:spcAft>
          <a:spcPct val="0"/>
        </a:spcAft>
        <a:buFont typeface="Arial" charset="0"/>
        <a:buChar char="~"/>
        <a:defRPr>
          <a:solidFill>
            <a:schemeClr val="tx1"/>
          </a:solidFill>
          <a:latin typeface="+mn-lt"/>
          <a:ea typeface="+mn-ea"/>
        </a:defRPr>
      </a:lvl8pPr>
      <a:lvl9pPr marL="3632200" indent="-201613" algn="l" defTabSz="801688" rtl="0" eaLnBrk="1" fontAlgn="base" hangingPunct="1">
        <a:lnSpc>
          <a:spcPct val="140000"/>
        </a:lnSpc>
        <a:spcBef>
          <a:spcPct val="0"/>
        </a:spcBef>
        <a:spcAft>
          <a:spcPct val="0"/>
        </a:spcAft>
        <a:buFont typeface="Arial"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97325" name="Object 45"/>
          <p:cNvGraphicFramePr>
            <a:graphicFrameLocks noChangeAspect="1"/>
          </p:cNvGraphicFramePr>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spid="_x0000_s2109" name="演示文稿" r:id="rId15" imgW="4570489" imgH="3427459" progId="">
                  <p:embed/>
                </p:oleObj>
              </mc:Choice>
              <mc:Fallback>
                <p:oleObj name="演示文稿" r:id="rId15" imgW="4570489" imgH="3427459" progId="">
                  <p:embed/>
                  <p:pic>
                    <p:nvPicPr>
                      <p:cNvPr id="97325" name="Object 4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777777"/>
                              </a:outerShdw>
                            </a:effectLst>
                          </a14:hiddenEffects>
                        </a:ext>
                      </a:extLst>
                    </p:spPr>
                  </p:pic>
                </p:oleObj>
              </mc:Fallback>
            </mc:AlternateContent>
          </a:graphicData>
        </a:graphic>
      </p:graphicFrame>
      <p:sp>
        <p:nvSpPr>
          <p:cNvPr id="97311" name="Rectangle 31"/>
          <p:cNvSpPr>
            <a:spLocks noGrp="1" noChangeArrowheads="1"/>
          </p:cNvSpPr>
          <p:nvPr>
            <p:ph type="title"/>
          </p:nvPr>
        </p:nvSpPr>
        <p:spPr bwMode="auto">
          <a:xfrm>
            <a:off x="666713" y="1000108"/>
            <a:ext cx="7584017" cy="6477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97312" name="Rectangle 32"/>
          <p:cNvSpPr>
            <a:spLocks noGrp="1" noChangeArrowheads="1"/>
          </p:cNvSpPr>
          <p:nvPr>
            <p:ph type="body" idx="1"/>
          </p:nvPr>
        </p:nvSpPr>
        <p:spPr bwMode="auto">
          <a:xfrm>
            <a:off x="675217" y="1857364"/>
            <a:ext cx="10464800" cy="40814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p:txBody>
      </p:sp>
      <p:sp>
        <p:nvSpPr>
          <p:cNvPr id="5" name="标题 1"/>
          <p:cNvSpPr txBox="1">
            <a:spLocks/>
          </p:cNvSpPr>
          <p:nvPr/>
        </p:nvSpPr>
        <p:spPr>
          <a:xfrm>
            <a:off x="-3238565" y="0"/>
            <a:ext cx="3238565" cy="5572140"/>
          </a:xfrm>
          <a:prstGeom prst="rect">
            <a:avLst/>
          </a:prstGeom>
        </p:spPr>
        <p:txBody>
          <a:bodyPr rtlCol="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1400" b="0" i="0" u="none" strike="noStrike" kern="1200" cap="none" spc="0" normalizeH="0" baseline="0" noProof="0" dirty="0">
                <a:ln>
                  <a:noFill/>
                </a:ln>
                <a:solidFill>
                  <a:schemeClr val="bg1"/>
                </a:solidFill>
                <a:effectLst/>
                <a:uLnTx/>
                <a:uFillTx/>
                <a:latin typeface="Arial" pitchFamily="34" charset="0"/>
                <a:ea typeface="微软雅黑" pitchFamily="34" charset="-122"/>
                <a:cs typeface="Arial" pitchFamily="34" charset="0"/>
              </a:rPr>
              <a:t>大标题</a:t>
            </a:r>
            <a:endParaRPr kumimoji="0" lang="en-US" altLang="zh-CN" sz="1400" b="0" i="0" u="none" strike="noStrike" kern="1200" cap="none" spc="0" normalizeH="0" baseline="0" noProof="0" dirty="0">
              <a:ln>
                <a:noFill/>
              </a:ln>
              <a:solidFill>
                <a:schemeClr val="bg1"/>
              </a:solidFill>
              <a:effectLst/>
              <a:uLnTx/>
              <a:uFillTx/>
              <a:latin typeface="Arial" pitchFamily="34" charset="0"/>
              <a:ea typeface="微软雅黑" pitchFamily="34" charset="-122"/>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1400" b="0" i="0" u="none" strike="noStrike" kern="1200" cap="none" spc="0" normalizeH="0" baseline="0" noProof="0" dirty="0">
                <a:ln>
                  <a:noFill/>
                </a:ln>
                <a:solidFill>
                  <a:schemeClr val="bg1"/>
                </a:solidFill>
                <a:effectLst/>
                <a:uLnTx/>
                <a:uFillTx/>
                <a:latin typeface="Arial" pitchFamily="34" charset="0"/>
                <a:ea typeface="微软雅黑" pitchFamily="34" charset="-122"/>
                <a:cs typeface="Arial" pitchFamily="34" charset="0"/>
              </a:rPr>
              <a:t>中文字体：微软雅黑  </a:t>
            </a:r>
            <a:r>
              <a:rPr kumimoji="0" lang="en-US" altLang="zh-CN" sz="1400" b="0" i="0" u="none" strike="noStrike" kern="1200" cap="none" spc="0" normalizeH="0" baseline="0" noProof="0" dirty="0">
                <a:ln>
                  <a:noFill/>
                </a:ln>
                <a:solidFill>
                  <a:schemeClr val="bg1"/>
                </a:solidFill>
                <a:effectLst/>
                <a:uLnTx/>
                <a:uFillTx/>
                <a:latin typeface="Arial" pitchFamily="34" charset="0"/>
                <a:ea typeface="微软雅黑" pitchFamily="34" charset="-122"/>
                <a:cs typeface="Arial" pitchFamily="34" charset="0"/>
              </a:rPr>
              <a:t>32pt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1400" b="0" i="0" u="none" strike="noStrike" kern="1200" cap="none" spc="0" normalizeH="0" baseline="0" noProof="0" dirty="0">
                <a:ln>
                  <a:noFill/>
                </a:ln>
                <a:solidFill>
                  <a:schemeClr val="bg1"/>
                </a:solidFill>
                <a:effectLst/>
                <a:uLnTx/>
                <a:uFillTx/>
                <a:latin typeface="Arial" pitchFamily="34" charset="0"/>
                <a:ea typeface="微软雅黑" pitchFamily="34" charset="-122"/>
                <a:cs typeface="Arial" pitchFamily="34" charset="0"/>
              </a:rPr>
              <a:t>英文字体：</a:t>
            </a:r>
            <a:r>
              <a:rPr kumimoji="0" lang="en-US" altLang="zh-CN" sz="1400" b="0" i="0" u="none" strike="noStrike" kern="1200" cap="none" spc="0" normalizeH="0" baseline="0" noProof="0" dirty="0">
                <a:ln>
                  <a:noFill/>
                </a:ln>
                <a:solidFill>
                  <a:schemeClr val="bg1"/>
                </a:solidFill>
                <a:effectLst/>
                <a:uLnTx/>
                <a:uFillTx/>
                <a:latin typeface="Arial" pitchFamily="34" charset="0"/>
                <a:ea typeface="微软雅黑" pitchFamily="34" charset="-122"/>
                <a:cs typeface="Arial" pitchFamily="34" charset="0"/>
              </a:rPr>
              <a:t>Arial  32pt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1400" b="0" i="0" u="none" strike="noStrike" kern="1200" cap="none" spc="0" normalizeH="0" baseline="0" noProof="0" dirty="0">
                <a:ln>
                  <a:noFill/>
                </a:ln>
                <a:solidFill>
                  <a:schemeClr val="bg1"/>
                </a:solidFill>
                <a:effectLst/>
                <a:uLnTx/>
                <a:uFillTx/>
                <a:latin typeface="Arial" pitchFamily="34" charset="0"/>
                <a:ea typeface="微软雅黑" pitchFamily="34" charset="-122"/>
                <a:cs typeface="Arial" pitchFamily="34" charset="0"/>
              </a:rPr>
              <a:t>颜色：</a:t>
            </a:r>
            <a:r>
              <a:rPr kumimoji="0" lang="en-US" altLang="zh-CN" sz="1400" b="0" i="0" u="none" strike="noStrike" kern="1200" cap="none" spc="0" normalizeH="0" baseline="0" noProof="0" dirty="0">
                <a:ln>
                  <a:noFill/>
                </a:ln>
                <a:solidFill>
                  <a:schemeClr val="bg1"/>
                </a:solidFill>
                <a:effectLst/>
                <a:uLnTx/>
                <a:uFillTx/>
                <a:latin typeface="Arial" pitchFamily="34" charset="0"/>
                <a:ea typeface="微软雅黑" pitchFamily="34" charset="-122"/>
                <a:cs typeface="Arial" pitchFamily="34" charset="0"/>
              </a:rPr>
              <a:t> R0 G0 B0 </a:t>
            </a:r>
            <a:br>
              <a:rPr kumimoji="0" lang="en-US" altLang="zh-CN" sz="1400" b="0" i="0" u="none" strike="noStrike" kern="1200" cap="none" spc="0" normalizeH="0" baseline="0" noProof="0" dirty="0">
                <a:ln>
                  <a:noFill/>
                </a:ln>
                <a:solidFill>
                  <a:schemeClr val="bg1"/>
                </a:solidFill>
                <a:effectLst/>
                <a:uLnTx/>
                <a:uFillTx/>
                <a:latin typeface="Arial" pitchFamily="34" charset="0"/>
                <a:ea typeface="微软雅黑" pitchFamily="34" charset="-122"/>
                <a:cs typeface="Arial" pitchFamily="34" charset="0"/>
              </a:rPr>
            </a:br>
            <a:endParaRPr kumimoji="0" lang="en-US" altLang="zh-CN" sz="1400" b="0" i="0" u="none" strike="noStrike" kern="1200" cap="none" spc="0" normalizeH="0" baseline="0" noProof="0" dirty="0">
              <a:ln>
                <a:noFill/>
              </a:ln>
              <a:solidFill>
                <a:schemeClr val="bg1"/>
              </a:solidFill>
              <a:effectLst/>
              <a:uLnTx/>
              <a:uFillTx/>
              <a:latin typeface="Arial" pitchFamily="34" charset="0"/>
              <a:ea typeface="微软雅黑" pitchFamily="34" charset="-122"/>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1400" b="0" i="0" u="none" strike="noStrike" kern="1200" cap="none" spc="0" normalizeH="0" baseline="0" noProof="0" dirty="0">
                <a:ln>
                  <a:noFill/>
                </a:ln>
                <a:solidFill>
                  <a:schemeClr val="bg1"/>
                </a:solidFill>
                <a:effectLst/>
                <a:uLnTx/>
                <a:uFillTx/>
                <a:latin typeface="Arial" pitchFamily="34" charset="0"/>
                <a:ea typeface="微软雅黑" pitchFamily="34" charset="-122"/>
                <a:cs typeface="Arial" pitchFamily="34" charset="0"/>
              </a:rPr>
              <a:t>小标题</a:t>
            </a:r>
            <a:endParaRPr kumimoji="0" lang="en-US" altLang="zh-CN" sz="1400" b="0" i="0" u="none" strike="noStrike" kern="1200" cap="none" spc="0" normalizeH="0" baseline="0" noProof="0" dirty="0">
              <a:ln>
                <a:noFill/>
              </a:ln>
              <a:solidFill>
                <a:schemeClr val="bg1"/>
              </a:solidFill>
              <a:effectLst/>
              <a:uLnTx/>
              <a:uFillTx/>
              <a:latin typeface="Arial" pitchFamily="34" charset="0"/>
              <a:ea typeface="微软雅黑" pitchFamily="34" charset="-122"/>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1400" b="0" i="0" u="none" strike="noStrike" kern="1200" cap="none" spc="0" normalizeH="0" baseline="0" noProof="0" dirty="0">
                <a:ln>
                  <a:noFill/>
                </a:ln>
                <a:solidFill>
                  <a:schemeClr val="bg1"/>
                </a:solidFill>
                <a:effectLst/>
                <a:uLnTx/>
                <a:uFillTx/>
                <a:latin typeface="Arial" pitchFamily="34" charset="0"/>
                <a:ea typeface="微软雅黑" pitchFamily="34" charset="-122"/>
                <a:cs typeface="Arial" pitchFamily="34" charset="0"/>
              </a:rPr>
              <a:t>中文字体：微软雅黑  </a:t>
            </a:r>
            <a:r>
              <a:rPr kumimoji="0" lang="en-US" altLang="zh-CN" sz="1400" b="0" i="0" u="none" strike="noStrike" kern="1200" cap="none" spc="0" normalizeH="0" baseline="0" noProof="0" dirty="0">
                <a:ln>
                  <a:noFill/>
                </a:ln>
                <a:solidFill>
                  <a:schemeClr val="bg1"/>
                </a:solidFill>
                <a:effectLst/>
                <a:uLnTx/>
                <a:uFillTx/>
                <a:latin typeface="Arial" pitchFamily="34" charset="0"/>
                <a:ea typeface="微软雅黑" pitchFamily="34" charset="-122"/>
                <a:cs typeface="Arial" pitchFamily="34" charset="0"/>
              </a:rPr>
              <a:t>20pt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1400" b="0" i="0" u="none" strike="noStrike" kern="1200" cap="none" spc="0" normalizeH="0" baseline="0" noProof="0" dirty="0">
                <a:ln>
                  <a:noFill/>
                </a:ln>
                <a:solidFill>
                  <a:schemeClr val="bg1"/>
                </a:solidFill>
                <a:effectLst/>
                <a:uLnTx/>
                <a:uFillTx/>
                <a:latin typeface="Arial" pitchFamily="34" charset="0"/>
                <a:ea typeface="微软雅黑" pitchFamily="34" charset="-122"/>
                <a:cs typeface="Arial" pitchFamily="34" charset="0"/>
              </a:rPr>
              <a:t>英文字体：</a:t>
            </a:r>
            <a:r>
              <a:rPr kumimoji="0" lang="en-US" altLang="zh-CN" sz="1400" b="0" i="0" u="none" strike="noStrike" kern="1200" cap="none" spc="0" normalizeH="0" baseline="0" noProof="0" dirty="0">
                <a:ln>
                  <a:noFill/>
                </a:ln>
                <a:solidFill>
                  <a:schemeClr val="bg1"/>
                </a:solidFill>
                <a:effectLst/>
                <a:uLnTx/>
                <a:uFillTx/>
                <a:latin typeface="Arial" pitchFamily="34" charset="0"/>
                <a:ea typeface="微软雅黑" pitchFamily="34" charset="-122"/>
                <a:cs typeface="Arial" pitchFamily="34" charset="0"/>
              </a:rPr>
              <a:t>Arial  20pt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1400" b="0" i="0" u="none" strike="noStrike" kern="1200" cap="none" spc="0" normalizeH="0" baseline="0" noProof="0" dirty="0">
                <a:ln>
                  <a:noFill/>
                </a:ln>
                <a:solidFill>
                  <a:schemeClr val="bg1"/>
                </a:solidFill>
                <a:effectLst/>
                <a:uLnTx/>
                <a:uFillTx/>
                <a:latin typeface="Arial" pitchFamily="34" charset="0"/>
                <a:ea typeface="微软雅黑" pitchFamily="34" charset="-122"/>
                <a:cs typeface="Arial" pitchFamily="34" charset="0"/>
              </a:rPr>
              <a:t>颜色：</a:t>
            </a:r>
            <a:r>
              <a:rPr kumimoji="0" lang="en-US" altLang="zh-CN" sz="1400" b="0" i="0" u="none" strike="noStrike" kern="1200" cap="none" spc="0" normalizeH="0" baseline="0" noProof="0" dirty="0">
                <a:ln>
                  <a:noFill/>
                </a:ln>
                <a:solidFill>
                  <a:schemeClr val="bg1"/>
                </a:solidFill>
                <a:effectLst/>
                <a:uLnTx/>
                <a:uFillTx/>
                <a:latin typeface="Arial" pitchFamily="34" charset="0"/>
                <a:ea typeface="微软雅黑" pitchFamily="34" charset="-122"/>
                <a:cs typeface="Arial" pitchFamily="34" charset="0"/>
              </a:rPr>
              <a:t> R0 G0 B0</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1400" b="0" i="0" u="none" strike="noStrike" kern="1200" cap="none" spc="0" normalizeH="0" baseline="0" noProof="0" dirty="0">
              <a:ln>
                <a:noFill/>
              </a:ln>
              <a:solidFill>
                <a:schemeClr val="bg1"/>
              </a:solidFill>
              <a:effectLst/>
              <a:uLnTx/>
              <a:uFillTx/>
              <a:latin typeface="Arial" pitchFamily="34" charset="0"/>
              <a:ea typeface="微软雅黑" pitchFamily="34" charset="-122"/>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1400" b="0" i="0" u="none" strike="noStrike" kern="1200" cap="none" spc="0" normalizeH="0" baseline="0" noProof="0" dirty="0">
                <a:ln>
                  <a:noFill/>
                </a:ln>
                <a:solidFill>
                  <a:schemeClr val="bg1"/>
                </a:solidFill>
                <a:effectLst/>
                <a:uLnTx/>
                <a:uFillTx/>
                <a:latin typeface="Arial" pitchFamily="34" charset="0"/>
                <a:ea typeface="微软雅黑" pitchFamily="34" charset="-122"/>
                <a:cs typeface="Arial" pitchFamily="34" charset="0"/>
              </a:rPr>
              <a:t>说明文字</a:t>
            </a:r>
            <a:endParaRPr kumimoji="0" lang="en-US" altLang="zh-CN" sz="1400" b="0" i="0" u="none" strike="noStrike" kern="1200" cap="none" spc="0" normalizeH="0" baseline="0" noProof="0" dirty="0">
              <a:ln>
                <a:noFill/>
              </a:ln>
              <a:solidFill>
                <a:schemeClr val="bg1"/>
              </a:solidFill>
              <a:effectLst/>
              <a:uLnTx/>
              <a:uFillTx/>
              <a:latin typeface="Arial" pitchFamily="34" charset="0"/>
              <a:ea typeface="微软雅黑" pitchFamily="34" charset="-122"/>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1400" b="0" i="0" u="none" strike="noStrike" kern="1200" cap="none" spc="0" normalizeH="0" baseline="0" noProof="0" dirty="0">
                <a:ln>
                  <a:noFill/>
                </a:ln>
                <a:solidFill>
                  <a:schemeClr val="bg1"/>
                </a:solidFill>
                <a:effectLst/>
                <a:uLnTx/>
                <a:uFillTx/>
                <a:latin typeface="Arial" pitchFamily="34" charset="0"/>
                <a:ea typeface="微软雅黑" pitchFamily="34" charset="-122"/>
                <a:cs typeface="Arial" pitchFamily="34" charset="0"/>
              </a:rPr>
              <a:t>中文字体：微软雅黑  </a:t>
            </a:r>
            <a:r>
              <a:rPr kumimoji="0" lang="en-US" altLang="zh-CN" sz="1400" b="0" i="0" u="none" strike="noStrike" kern="1200" cap="none" spc="0" normalizeH="0" baseline="0" noProof="0" dirty="0">
                <a:ln>
                  <a:noFill/>
                </a:ln>
                <a:solidFill>
                  <a:schemeClr val="bg1"/>
                </a:solidFill>
                <a:effectLst/>
                <a:uLnTx/>
                <a:uFillTx/>
                <a:latin typeface="Arial" pitchFamily="34" charset="0"/>
                <a:ea typeface="微软雅黑" pitchFamily="34" charset="-122"/>
                <a:cs typeface="Arial" pitchFamily="34" charset="0"/>
              </a:rPr>
              <a:t>14pt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1400" b="0" i="0" u="none" strike="noStrike" kern="1200" cap="none" spc="0" normalizeH="0" baseline="0" noProof="0" dirty="0">
                <a:ln>
                  <a:noFill/>
                </a:ln>
                <a:solidFill>
                  <a:schemeClr val="bg1"/>
                </a:solidFill>
                <a:effectLst/>
                <a:uLnTx/>
                <a:uFillTx/>
                <a:latin typeface="Arial" pitchFamily="34" charset="0"/>
                <a:ea typeface="微软雅黑" pitchFamily="34" charset="-122"/>
                <a:cs typeface="Arial" pitchFamily="34" charset="0"/>
              </a:rPr>
              <a:t>英文字体：</a:t>
            </a:r>
            <a:r>
              <a:rPr kumimoji="0" lang="en-US" altLang="zh-CN" sz="1400" b="0" i="0" u="none" strike="noStrike" kern="1200" cap="none" spc="0" normalizeH="0" baseline="0" noProof="0" dirty="0">
                <a:ln>
                  <a:noFill/>
                </a:ln>
                <a:solidFill>
                  <a:schemeClr val="bg1"/>
                </a:solidFill>
                <a:effectLst/>
                <a:uLnTx/>
                <a:uFillTx/>
                <a:latin typeface="Arial" pitchFamily="34" charset="0"/>
                <a:ea typeface="微软雅黑" pitchFamily="34" charset="-122"/>
                <a:cs typeface="Arial" pitchFamily="34" charset="0"/>
              </a:rPr>
              <a:t>Arial  14pt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1400" b="0" i="0" u="none" strike="noStrike" kern="1200" cap="none" spc="0" normalizeH="0" baseline="0" noProof="0" dirty="0">
                <a:ln>
                  <a:noFill/>
                </a:ln>
                <a:solidFill>
                  <a:schemeClr val="bg1"/>
                </a:solidFill>
                <a:effectLst/>
                <a:uLnTx/>
                <a:uFillTx/>
                <a:latin typeface="Arial" pitchFamily="34" charset="0"/>
                <a:ea typeface="微软雅黑" pitchFamily="34" charset="-122"/>
                <a:cs typeface="Arial" pitchFamily="34" charset="0"/>
              </a:rPr>
              <a:t>颜色：</a:t>
            </a:r>
            <a:r>
              <a:rPr kumimoji="0" lang="en-US" altLang="zh-CN" sz="1400" b="0" i="0" u="none" strike="noStrike" kern="1200" cap="none" spc="0" normalizeH="0" baseline="0" noProof="0" dirty="0">
                <a:ln>
                  <a:noFill/>
                </a:ln>
                <a:solidFill>
                  <a:schemeClr val="bg1"/>
                </a:solidFill>
                <a:effectLst/>
                <a:uLnTx/>
                <a:uFillTx/>
                <a:latin typeface="Arial" pitchFamily="34" charset="0"/>
                <a:ea typeface="微软雅黑" pitchFamily="34" charset="-122"/>
                <a:cs typeface="Arial" pitchFamily="34" charset="0"/>
              </a:rPr>
              <a:t>R0 G0 B0</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1400" b="0" i="0" u="none" strike="noStrike" kern="1200" cap="none" spc="0" normalizeH="0" baseline="0" noProof="0" dirty="0">
                <a:ln>
                  <a:noFill/>
                </a:ln>
                <a:solidFill>
                  <a:schemeClr val="bg1"/>
                </a:solidFill>
                <a:effectLst/>
                <a:uLnTx/>
                <a:uFillTx/>
                <a:latin typeface="Arial" pitchFamily="34" charset="0"/>
                <a:ea typeface="微软雅黑" pitchFamily="34" charset="-122"/>
                <a:cs typeface="Arial" pitchFamily="34" charset="0"/>
              </a:rPr>
              <a:t> </a:t>
            </a:r>
            <a:br>
              <a:rPr kumimoji="0" lang="en-US" altLang="zh-CN" sz="1400" b="0" i="0" u="none" strike="noStrike" kern="1200" cap="none" spc="0" normalizeH="0" baseline="0" noProof="0" dirty="0">
                <a:ln>
                  <a:noFill/>
                </a:ln>
                <a:solidFill>
                  <a:schemeClr val="bg1"/>
                </a:solidFill>
                <a:effectLst/>
                <a:uLnTx/>
                <a:uFillTx/>
                <a:latin typeface="Arial" pitchFamily="34" charset="0"/>
                <a:ea typeface="微软雅黑" pitchFamily="34" charset="-122"/>
                <a:cs typeface="Arial" pitchFamily="34" charset="0"/>
              </a:rPr>
            </a:br>
            <a:endParaRPr kumimoji="0" lang="zh-CN" altLang="en-US" sz="1400" b="0" i="0" u="none" strike="noStrike" kern="1200" cap="none" spc="0" normalizeH="0" baseline="0" noProof="0" dirty="0">
              <a:ln>
                <a:noFill/>
              </a:ln>
              <a:solidFill>
                <a:schemeClr val="bg1"/>
              </a:solidFill>
              <a:effectLst/>
              <a:uLnTx/>
              <a:uFillTx/>
              <a:latin typeface="Arial" pitchFamily="34" charset="0"/>
              <a:ea typeface="微软雅黑" pitchFamily="34" charset="-122"/>
              <a:cs typeface="Arial" pitchFamily="34" charset="0"/>
            </a:endParaRPr>
          </a:p>
        </p:txBody>
      </p:sp>
      <p:sp>
        <p:nvSpPr>
          <p:cNvPr id="8" name="页脚占位符 3"/>
          <p:cNvSpPr>
            <a:spLocks noGrp="1"/>
          </p:cNvSpPr>
          <p:nvPr>
            <p:ph type="ftr" sz="quarter" idx="3"/>
          </p:nvPr>
        </p:nvSpPr>
        <p:spPr>
          <a:xfrm>
            <a:off x="431800" y="6408738"/>
            <a:ext cx="3860800" cy="476250"/>
          </a:xfrm>
          <a:prstGeom prst="rect">
            <a:avLst/>
          </a:prstGeom>
        </p:spPr>
        <p:txBody>
          <a:bodyPr/>
          <a:lstStyle>
            <a:lvl1pPr>
              <a:defRPr sz="1200">
                <a:solidFill>
                  <a:srgbClr val="EA5703"/>
                </a:solidFill>
                <a:latin typeface="Arial" pitchFamily="34" charset="0"/>
                <a:cs typeface="Arial" pitchFamily="34" charset="0"/>
              </a:defRPr>
            </a:lvl1pPr>
          </a:lstStyle>
          <a:p>
            <a:r>
              <a:rPr lang="en-US" altLang="zh-CN" dirty="0"/>
              <a:t>www.PKU-HIT.com</a:t>
            </a:r>
          </a:p>
        </p:txBody>
      </p:sp>
    </p:spTree>
    <p:extLst>
      <p:ext uri="{BB962C8B-B14F-4D97-AF65-F5344CB8AC3E}">
        <p14:creationId xmlns:p14="http://schemas.microsoft.com/office/powerpoint/2010/main" val="387310753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dt="0"/>
  <p:txStyles>
    <p:titleStyle>
      <a:lvl1pPr algn="l" defTabSz="801688" rtl="0" eaLnBrk="1" fontAlgn="base" hangingPunct="1">
        <a:spcBef>
          <a:spcPct val="0"/>
        </a:spcBef>
        <a:spcAft>
          <a:spcPct val="0"/>
        </a:spcAft>
        <a:defRPr sz="2400" b="1">
          <a:solidFill>
            <a:srgbClr val="EA5703"/>
          </a:solidFill>
          <a:latin typeface="微软雅黑" pitchFamily="34" charset="-122"/>
          <a:ea typeface="微软雅黑" pitchFamily="34" charset="-122"/>
          <a:cs typeface="+mj-cs"/>
        </a:defRPr>
      </a:lvl1pPr>
      <a:lvl2pPr algn="l" defTabSz="801688" rtl="0" eaLnBrk="1" fontAlgn="base" hangingPunct="1">
        <a:spcBef>
          <a:spcPct val="0"/>
        </a:spcBef>
        <a:spcAft>
          <a:spcPct val="0"/>
        </a:spcAft>
        <a:defRPr sz="2400" b="1">
          <a:solidFill>
            <a:schemeClr val="tx1"/>
          </a:solidFill>
          <a:latin typeface="Arial" charset="0"/>
          <a:ea typeface="华文细黑" pitchFamily="2" charset="-122"/>
        </a:defRPr>
      </a:lvl2pPr>
      <a:lvl3pPr algn="l" defTabSz="801688" rtl="0" eaLnBrk="1" fontAlgn="base" hangingPunct="1">
        <a:spcBef>
          <a:spcPct val="0"/>
        </a:spcBef>
        <a:spcAft>
          <a:spcPct val="0"/>
        </a:spcAft>
        <a:defRPr sz="2400" b="1">
          <a:solidFill>
            <a:schemeClr val="tx1"/>
          </a:solidFill>
          <a:latin typeface="Arial" charset="0"/>
          <a:ea typeface="华文细黑" pitchFamily="2" charset="-122"/>
        </a:defRPr>
      </a:lvl3pPr>
      <a:lvl4pPr algn="l" defTabSz="801688" rtl="0" eaLnBrk="1" fontAlgn="base" hangingPunct="1">
        <a:spcBef>
          <a:spcPct val="0"/>
        </a:spcBef>
        <a:spcAft>
          <a:spcPct val="0"/>
        </a:spcAft>
        <a:defRPr sz="2400" b="1">
          <a:solidFill>
            <a:schemeClr val="tx1"/>
          </a:solidFill>
          <a:latin typeface="Arial" charset="0"/>
          <a:ea typeface="华文细黑" pitchFamily="2" charset="-122"/>
        </a:defRPr>
      </a:lvl4pPr>
      <a:lvl5pPr algn="l" defTabSz="801688" rtl="0" eaLnBrk="1" fontAlgn="base" hangingPunct="1">
        <a:spcBef>
          <a:spcPct val="0"/>
        </a:spcBef>
        <a:spcAft>
          <a:spcPct val="0"/>
        </a:spcAft>
        <a:defRPr sz="2400" b="1">
          <a:solidFill>
            <a:schemeClr val="tx1"/>
          </a:solidFill>
          <a:latin typeface="Arial" charset="0"/>
          <a:ea typeface="华文细黑" pitchFamily="2" charset="-122"/>
        </a:defRPr>
      </a:lvl5pPr>
      <a:lvl6pPr marL="457200" algn="l" defTabSz="801688" rtl="0" eaLnBrk="1" fontAlgn="base" hangingPunct="1">
        <a:spcBef>
          <a:spcPct val="0"/>
        </a:spcBef>
        <a:spcAft>
          <a:spcPct val="0"/>
        </a:spcAft>
        <a:defRPr sz="2400" b="1">
          <a:solidFill>
            <a:schemeClr val="tx1"/>
          </a:solidFill>
          <a:latin typeface="Arial" charset="0"/>
          <a:ea typeface="华文细黑" pitchFamily="2" charset="-122"/>
        </a:defRPr>
      </a:lvl6pPr>
      <a:lvl7pPr marL="914400" algn="l" defTabSz="801688" rtl="0" eaLnBrk="1" fontAlgn="base" hangingPunct="1">
        <a:spcBef>
          <a:spcPct val="0"/>
        </a:spcBef>
        <a:spcAft>
          <a:spcPct val="0"/>
        </a:spcAft>
        <a:defRPr sz="2400" b="1">
          <a:solidFill>
            <a:schemeClr val="tx1"/>
          </a:solidFill>
          <a:latin typeface="Arial" charset="0"/>
          <a:ea typeface="华文细黑" pitchFamily="2" charset="-122"/>
        </a:defRPr>
      </a:lvl7pPr>
      <a:lvl8pPr marL="1371600" algn="l" defTabSz="801688" rtl="0" eaLnBrk="1" fontAlgn="base" hangingPunct="1">
        <a:spcBef>
          <a:spcPct val="0"/>
        </a:spcBef>
        <a:spcAft>
          <a:spcPct val="0"/>
        </a:spcAft>
        <a:defRPr sz="2400" b="1">
          <a:solidFill>
            <a:schemeClr val="tx1"/>
          </a:solidFill>
          <a:latin typeface="Arial" charset="0"/>
          <a:ea typeface="华文细黑" pitchFamily="2" charset="-122"/>
        </a:defRPr>
      </a:lvl8pPr>
      <a:lvl9pPr marL="1828800" algn="l" defTabSz="801688" rtl="0" eaLnBrk="1" fontAlgn="base" hangingPunct="1">
        <a:spcBef>
          <a:spcPct val="0"/>
        </a:spcBef>
        <a:spcAft>
          <a:spcPct val="0"/>
        </a:spcAft>
        <a:defRPr sz="2400" b="1">
          <a:solidFill>
            <a:schemeClr val="tx1"/>
          </a:solidFill>
          <a:latin typeface="Arial" charset="0"/>
          <a:ea typeface="华文细黑" pitchFamily="2" charset="-122"/>
        </a:defRPr>
      </a:lvl9pPr>
    </p:titleStyle>
    <p:bodyStyle>
      <a:lvl1pPr marL="300038" indent="-300038" algn="l" defTabSz="801688" rtl="0" eaLnBrk="1" fontAlgn="base" hangingPunct="1">
        <a:lnSpc>
          <a:spcPct val="140000"/>
        </a:lnSpc>
        <a:spcBef>
          <a:spcPct val="0"/>
        </a:spcBef>
        <a:spcAft>
          <a:spcPct val="0"/>
        </a:spcAft>
        <a:buChar char="•"/>
        <a:defRPr sz="2000" b="1">
          <a:solidFill>
            <a:srgbClr val="009999"/>
          </a:solidFill>
          <a:latin typeface="微软雅黑" pitchFamily="34" charset="-122"/>
          <a:ea typeface="微软雅黑" pitchFamily="34" charset="-122"/>
          <a:cs typeface="+mn-cs"/>
        </a:defRPr>
      </a:lvl1pPr>
      <a:lvl2pPr marL="652463" indent="-250825" algn="l" defTabSz="801688" rtl="0" eaLnBrk="1" fontAlgn="base" hangingPunct="1">
        <a:lnSpc>
          <a:spcPct val="140000"/>
        </a:lnSpc>
        <a:spcBef>
          <a:spcPct val="0"/>
        </a:spcBef>
        <a:spcAft>
          <a:spcPct val="0"/>
        </a:spcAft>
        <a:buSzPct val="50000"/>
        <a:buFont typeface="Wingdings" pitchFamily="2" charset="2"/>
        <a:buChar char="p"/>
        <a:defRPr sz="1600">
          <a:solidFill>
            <a:schemeClr val="tx1"/>
          </a:solidFill>
          <a:latin typeface="微软雅黑" pitchFamily="34" charset="-122"/>
          <a:ea typeface="微软雅黑" pitchFamily="34" charset="-122"/>
        </a:defRPr>
      </a:lvl2pPr>
      <a:lvl3pPr marL="1003300" indent="-201613" algn="l" defTabSz="801688" rtl="0" eaLnBrk="1" fontAlgn="base" hangingPunct="1">
        <a:lnSpc>
          <a:spcPct val="140000"/>
        </a:lnSpc>
        <a:spcBef>
          <a:spcPct val="0"/>
        </a:spcBef>
        <a:spcAft>
          <a:spcPct val="0"/>
        </a:spcAft>
        <a:buSzPct val="50000"/>
        <a:buFont typeface="Wingdings" pitchFamily="2" charset="2"/>
        <a:buChar char="n"/>
        <a:defRPr sz="1600">
          <a:solidFill>
            <a:schemeClr val="tx1"/>
          </a:solidFill>
          <a:latin typeface="微软雅黑" pitchFamily="34" charset="-122"/>
          <a:ea typeface="微软雅黑" pitchFamily="34" charset="-122"/>
        </a:defRPr>
      </a:lvl3pPr>
      <a:lvl4pPr marL="1401763" indent="-200025" algn="l" defTabSz="801688" rtl="0" eaLnBrk="1" fontAlgn="base" hangingPunct="1">
        <a:lnSpc>
          <a:spcPct val="140000"/>
        </a:lnSpc>
        <a:spcBef>
          <a:spcPct val="0"/>
        </a:spcBef>
        <a:spcAft>
          <a:spcPct val="0"/>
        </a:spcAft>
        <a:buFont typeface="Arial" charset="0"/>
        <a:buChar char="–"/>
        <a:defRPr sz="2000">
          <a:solidFill>
            <a:schemeClr val="tx1"/>
          </a:solidFill>
          <a:latin typeface="+mn-lt"/>
          <a:ea typeface="+mn-ea"/>
        </a:defRPr>
      </a:lvl4pPr>
      <a:lvl5pPr marL="1803400" indent="-201613" algn="l" defTabSz="801688" rtl="0" eaLnBrk="1" fontAlgn="base" hangingPunct="1">
        <a:lnSpc>
          <a:spcPct val="140000"/>
        </a:lnSpc>
        <a:spcBef>
          <a:spcPct val="0"/>
        </a:spcBef>
        <a:spcAft>
          <a:spcPct val="0"/>
        </a:spcAft>
        <a:buFont typeface="Arial" charset="0"/>
        <a:buChar char="~"/>
        <a:defRPr>
          <a:solidFill>
            <a:schemeClr val="tx1"/>
          </a:solidFill>
          <a:latin typeface="+mn-lt"/>
          <a:ea typeface="+mn-ea"/>
        </a:defRPr>
      </a:lvl5pPr>
      <a:lvl6pPr marL="2260600" indent="-201613" algn="l" defTabSz="801688" rtl="0" eaLnBrk="1" fontAlgn="base" hangingPunct="1">
        <a:lnSpc>
          <a:spcPct val="140000"/>
        </a:lnSpc>
        <a:spcBef>
          <a:spcPct val="0"/>
        </a:spcBef>
        <a:spcAft>
          <a:spcPct val="0"/>
        </a:spcAft>
        <a:buFont typeface="Arial" charset="0"/>
        <a:buChar char="~"/>
        <a:defRPr>
          <a:solidFill>
            <a:schemeClr val="tx1"/>
          </a:solidFill>
          <a:latin typeface="+mn-lt"/>
          <a:ea typeface="+mn-ea"/>
        </a:defRPr>
      </a:lvl6pPr>
      <a:lvl7pPr marL="2717800" indent="-201613" algn="l" defTabSz="801688" rtl="0" eaLnBrk="1" fontAlgn="base" hangingPunct="1">
        <a:lnSpc>
          <a:spcPct val="140000"/>
        </a:lnSpc>
        <a:spcBef>
          <a:spcPct val="0"/>
        </a:spcBef>
        <a:spcAft>
          <a:spcPct val="0"/>
        </a:spcAft>
        <a:buFont typeface="Arial" charset="0"/>
        <a:buChar char="~"/>
        <a:defRPr>
          <a:solidFill>
            <a:schemeClr val="tx1"/>
          </a:solidFill>
          <a:latin typeface="+mn-lt"/>
          <a:ea typeface="+mn-ea"/>
        </a:defRPr>
      </a:lvl7pPr>
      <a:lvl8pPr marL="3175000" indent="-201613" algn="l" defTabSz="801688" rtl="0" eaLnBrk="1" fontAlgn="base" hangingPunct="1">
        <a:lnSpc>
          <a:spcPct val="140000"/>
        </a:lnSpc>
        <a:spcBef>
          <a:spcPct val="0"/>
        </a:spcBef>
        <a:spcAft>
          <a:spcPct val="0"/>
        </a:spcAft>
        <a:buFont typeface="Arial" charset="0"/>
        <a:buChar char="~"/>
        <a:defRPr>
          <a:solidFill>
            <a:schemeClr val="tx1"/>
          </a:solidFill>
          <a:latin typeface="+mn-lt"/>
          <a:ea typeface="+mn-ea"/>
        </a:defRPr>
      </a:lvl8pPr>
      <a:lvl9pPr marL="3632200" indent="-201613" algn="l" defTabSz="801688" rtl="0" eaLnBrk="1" fontAlgn="base" hangingPunct="1">
        <a:lnSpc>
          <a:spcPct val="140000"/>
        </a:lnSpc>
        <a:spcBef>
          <a:spcPct val="0"/>
        </a:spcBef>
        <a:spcAft>
          <a:spcPct val="0"/>
        </a:spcAft>
        <a:buFont typeface="Arial"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3510" name="Picture 22" descr="3"/>
          <p:cNvPicPr>
            <a:picLocks noChangeAspect="1" noChangeArrowheads="1"/>
          </p:cNvPicPr>
          <p:nvPr/>
        </p:nvPicPr>
        <p:blipFill>
          <a:blip r:embed="rId13"/>
          <a:srcRect/>
          <a:stretch>
            <a:fillRect/>
          </a:stretch>
        </p:blipFill>
        <p:spPr bwMode="auto">
          <a:xfrm>
            <a:off x="0" y="-24"/>
            <a:ext cx="12192000" cy="6858024"/>
          </a:xfrm>
          <a:prstGeom prst="rect">
            <a:avLst/>
          </a:prstGeom>
          <a:noFill/>
        </p:spPr>
      </p:pic>
      <p:pic>
        <p:nvPicPr>
          <p:cNvPr id="63513" name="Picture 25" descr="2"/>
          <p:cNvPicPr>
            <a:picLocks noChangeAspect="1" noChangeArrowheads="1"/>
          </p:cNvPicPr>
          <p:nvPr/>
        </p:nvPicPr>
        <p:blipFill>
          <a:blip r:embed="rId14" cstate="print"/>
          <a:srcRect r="91336"/>
          <a:stretch>
            <a:fillRect/>
          </a:stretch>
        </p:blipFill>
        <p:spPr bwMode="auto">
          <a:xfrm>
            <a:off x="497390" y="4448176"/>
            <a:ext cx="1693333" cy="1343025"/>
          </a:xfrm>
          <a:prstGeom prst="rect">
            <a:avLst/>
          </a:prstGeom>
          <a:noFill/>
        </p:spPr>
      </p:pic>
      <p:sp>
        <p:nvSpPr>
          <p:cNvPr id="15" name="标题 1"/>
          <p:cNvSpPr txBox="1">
            <a:spLocks/>
          </p:cNvSpPr>
          <p:nvPr/>
        </p:nvSpPr>
        <p:spPr>
          <a:xfrm>
            <a:off x="-95293" y="428604"/>
            <a:ext cx="3733237" cy="15121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2500"/>
              </a:lnSpc>
            </a:pPr>
            <a:r>
              <a:rPr lang="zh-CN" altLang="en-US" sz="3600" dirty="0">
                <a:solidFill>
                  <a:schemeClr val="bg1"/>
                </a:solidFill>
                <a:latin typeface="微软雅黑" pitchFamily="34" charset="-122"/>
                <a:ea typeface="微软雅黑" pitchFamily="34" charset="-122"/>
                <a:cs typeface="Arial" pitchFamily="34" charset="0"/>
              </a:rPr>
              <a:t>感谢</a:t>
            </a:r>
            <a:endParaRPr lang="en-US" altLang="zh-CN" sz="3600" dirty="0">
              <a:solidFill>
                <a:schemeClr val="bg1"/>
              </a:solidFill>
              <a:latin typeface="微软雅黑" pitchFamily="34" charset="-122"/>
              <a:ea typeface="微软雅黑" pitchFamily="34" charset="-122"/>
              <a:cs typeface="Arial" pitchFamily="34" charset="0"/>
            </a:endParaRPr>
          </a:p>
        </p:txBody>
      </p:sp>
      <p:sp>
        <p:nvSpPr>
          <p:cNvPr id="13" name="标题 1"/>
          <p:cNvSpPr txBox="1">
            <a:spLocks/>
          </p:cNvSpPr>
          <p:nvPr/>
        </p:nvSpPr>
        <p:spPr>
          <a:xfrm>
            <a:off x="-3238499" y="1"/>
            <a:ext cx="3238500" cy="5572125"/>
          </a:xfrm>
          <a:prstGeom prst="rect">
            <a:avLst/>
          </a:prstGeom>
        </p:spPr>
        <p:txBody>
          <a:bodyPr>
            <a:noAutofit/>
          </a:bodyPr>
          <a:lstStyle/>
          <a:p>
            <a:pPr fontAlgn="auto">
              <a:spcAft>
                <a:spcPts val="0"/>
              </a:spcAft>
              <a:defRPr/>
            </a:pPr>
            <a:r>
              <a:rPr lang="zh-CN" altLang="en-US" sz="1400" dirty="0">
                <a:solidFill>
                  <a:schemeClr val="bg1"/>
                </a:solidFill>
                <a:latin typeface="Arial" pitchFamily="34" charset="0"/>
                <a:ea typeface="微软雅黑" pitchFamily="34" charset="-122"/>
                <a:cs typeface="Arial" pitchFamily="34" charset="0"/>
              </a:rPr>
              <a:t>谢谢</a:t>
            </a:r>
            <a:endParaRPr lang="en-US" altLang="zh-CN" sz="1400" dirty="0">
              <a:solidFill>
                <a:schemeClr val="bg1"/>
              </a:solidFill>
              <a:latin typeface="Arial" pitchFamily="34" charset="0"/>
              <a:ea typeface="微软雅黑" pitchFamily="34" charset="-122"/>
              <a:cs typeface="Arial" pitchFamily="34" charset="0"/>
            </a:endParaRPr>
          </a:p>
          <a:p>
            <a:pPr fontAlgn="auto">
              <a:spcAft>
                <a:spcPts val="0"/>
              </a:spcAft>
              <a:defRPr/>
            </a:pPr>
            <a:r>
              <a:rPr lang="zh-CN" altLang="en-US" sz="1400" dirty="0">
                <a:solidFill>
                  <a:schemeClr val="bg1"/>
                </a:solidFill>
                <a:latin typeface="Arial" pitchFamily="34" charset="0"/>
                <a:ea typeface="微软雅黑" pitchFamily="34" charset="-122"/>
                <a:cs typeface="Arial" pitchFamily="34" charset="0"/>
              </a:rPr>
              <a:t>字体：微软雅黑  </a:t>
            </a:r>
            <a:r>
              <a:rPr lang="en-US" altLang="zh-CN" sz="1400" dirty="0">
                <a:solidFill>
                  <a:schemeClr val="bg1"/>
                </a:solidFill>
                <a:latin typeface="Arial" pitchFamily="34" charset="0"/>
                <a:ea typeface="微软雅黑" pitchFamily="34" charset="-122"/>
                <a:cs typeface="Arial" pitchFamily="34" charset="0"/>
              </a:rPr>
              <a:t>36pt</a:t>
            </a:r>
          </a:p>
          <a:p>
            <a:pPr fontAlgn="auto">
              <a:spcAft>
                <a:spcPts val="0"/>
              </a:spcAft>
              <a:defRPr/>
            </a:pPr>
            <a:r>
              <a:rPr lang="zh-CN" altLang="en-US" sz="1400" dirty="0">
                <a:solidFill>
                  <a:schemeClr val="bg1"/>
                </a:solidFill>
                <a:latin typeface="Arial" pitchFamily="34" charset="0"/>
                <a:ea typeface="微软雅黑" pitchFamily="34" charset="-122"/>
                <a:cs typeface="Arial" pitchFamily="34" charset="0"/>
              </a:rPr>
              <a:t>颜色：</a:t>
            </a:r>
            <a:r>
              <a:rPr lang="en-US" altLang="zh-CN" sz="1400" dirty="0">
                <a:solidFill>
                  <a:schemeClr val="bg1"/>
                </a:solidFill>
                <a:latin typeface="Arial" pitchFamily="34" charset="0"/>
                <a:ea typeface="微软雅黑" pitchFamily="34" charset="-122"/>
                <a:cs typeface="Arial" pitchFamily="34" charset="0"/>
              </a:rPr>
              <a:t>R255 G255 B255</a:t>
            </a:r>
            <a:br>
              <a:rPr lang="en-US" altLang="zh-CN" sz="1400" dirty="0">
                <a:solidFill>
                  <a:schemeClr val="bg1"/>
                </a:solidFill>
                <a:latin typeface="Arial" pitchFamily="34" charset="0"/>
                <a:ea typeface="微软雅黑" pitchFamily="34" charset="-122"/>
                <a:cs typeface="Arial" pitchFamily="34" charset="0"/>
              </a:rPr>
            </a:br>
            <a:endParaRPr lang="en-US" altLang="zh-CN" sz="1400" dirty="0">
              <a:solidFill>
                <a:schemeClr val="bg1"/>
              </a:solidFill>
              <a:latin typeface="Arial" pitchFamily="34" charset="0"/>
              <a:ea typeface="微软雅黑" pitchFamily="34" charset="-122"/>
              <a:cs typeface="Arial" pitchFamily="34" charset="0"/>
            </a:endParaRPr>
          </a:p>
          <a:p>
            <a:pPr fontAlgn="auto">
              <a:spcAft>
                <a:spcPts val="0"/>
              </a:spcAft>
              <a:defRPr/>
            </a:pPr>
            <a:r>
              <a:rPr lang="zh-CN" altLang="en-US" sz="1400" dirty="0">
                <a:solidFill>
                  <a:schemeClr val="bg1"/>
                </a:solidFill>
                <a:latin typeface="Arial" pitchFamily="34" charset="0"/>
                <a:ea typeface="微软雅黑" pitchFamily="34" charset="-122"/>
                <a:cs typeface="Arial" pitchFamily="34" charset="0"/>
              </a:rPr>
              <a:t>网址</a:t>
            </a:r>
            <a:endParaRPr lang="en-US" altLang="zh-CN" sz="1400" dirty="0">
              <a:solidFill>
                <a:schemeClr val="bg1"/>
              </a:solidFill>
              <a:latin typeface="Arial" pitchFamily="34" charset="0"/>
              <a:ea typeface="微软雅黑" pitchFamily="34" charset="-122"/>
              <a:cs typeface="Arial" pitchFamily="34" charset="0"/>
            </a:endParaRPr>
          </a:p>
          <a:p>
            <a:pPr fontAlgn="auto">
              <a:spcAft>
                <a:spcPts val="0"/>
              </a:spcAft>
              <a:defRPr/>
            </a:pPr>
            <a:r>
              <a:rPr lang="zh-CN" altLang="en-US" sz="1400" dirty="0">
                <a:solidFill>
                  <a:schemeClr val="bg1"/>
                </a:solidFill>
                <a:latin typeface="Arial" pitchFamily="34" charset="0"/>
                <a:ea typeface="微软雅黑" pitchFamily="34" charset="-122"/>
                <a:cs typeface="Arial" pitchFamily="34" charset="0"/>
              </a:rPr>
              <a:t>字体：</a:t>
            </a:r>
            <a:r>
              <a:rPr lang="en-US" altLang="zh-CN" sz="1400" dirty="0">
                <a:solidFill>
                  <a:schemeClr val="bg1"/>
                </a:solidFill>
                <a:latin typeface="Arial" pitchFamily="34" charset="0"/>
                <a:ea typeface="微软雅黑" pitchFamily="34" charset="-122"/>
                <a:cs typeface="Arial" pitchFamily="34" charset="0"/>
              </a:rPr>
              <a:t>Arial  14pt</a:t>
            </a:r>
          </a:p>
          <a:p>
            <a:pPr fontAlgn="auto">
              <a:spcAft>
                <a:spcPts val="0"/>
              </a:spcAft>
              <a:defRPr/>
            </a:pPr>
            <a:r>
              <a:rPr lang="zh-CN" altLang="en-US" sz="1400" dirty="0">
                <a:solidFill>
                  <a:schemeClr val="bg1"/>
                </a:solidFill>
                <a:latin typeface="Arial" pitchFamily="34" charset="0"/>
                <a:ea typeface="微软雅黑" pitchFamily="34" charset="-122"/>
                <a:cs typeface="Arial" pitchFamily="34" charset="0"/>
              </a:rPr>
              <a:t>颜色：</a:t>
            </a:r>
            <a:r>
              <a:rPr lang="en-US" altLang="zh-CN" sz="1400" dirty="0">
                <a:solidFill>
                  <a:schemeClr val="bg1"/>
                </a:solidFill>
                <a:latin typeface="Arial" pitchFamily="34" charset="0"/>
                <a:ea typeface="微软雅黑" pitchFamily="34" charset="-122"/>
                <a:cs typeface="Arial" pitchFamily="34" charset="0"/>
              </a:rPr>
              <a:t>R255 G255 B255</a:t>
            </a:r>
          </a:p>
          <a:p>
            <a:pPr fontAlgn="auto">
              <a:spcAft>
                <a:spcPts val="0"/>
              </a:spcAft>
              <a:defRPr/>
            </a:pPr>
            <a:endParaRPr lang="en-US" altLang="zh-CN" sz="1400" dirty="0">
              <a:solidFill>
                <a:schemeClr val="bg1"/>
              </a:solidFill>
              <a:latin typeface="Arial" pitchFamily="34" charset="0"/>
              <a:ea typeface="微软雅黑" pitchFamily="34" charset="-122"/>
              <a:cs typeface="Arial" pitchFamily="34" charset="0"/>
            </a:endParaRPr>
          </a:p>
          <a:p>
            <a:pPr fontAlgn="auto">
              <a:spcAft>
                <a:spcPts val="0"/>
              </a:spcAft>
              <a:defRPr/>
            </a:pPr>
            <a:r>
              <a:rPr lang="zh-CN" altLang="en-US" sz="1400" dirty="0">
                <a:solidFill>
                  <a:schemeClr val="bg1"/>
                </a:solidFill>
                <a:latin typeface="Arial" pitchFamily="34" charset="0"/>
                <a:ea typeface="微软雅黑" pitchFamily="34" charset="-122"/>
                <a:cs typeface="Arial" pitchFamily="34" charset="0"/>
              </a:rPr>
              <a:t>地址</a:t>
            </a:r>
            <a:endParaRPr lang="en-US" altLang="zh-CN" sz="1400" dirty="0">
              <a:solidFill>
                <a:schemeClr val="bg1"/>
              </a:solidFill>
              <a:latin typeface="Arial" pitchFamily="34" charset="0"/>
              <a:ea typeface="微软雅黑" pitchFamily="34" charset="-122"/>
              <a:cs typeface="Arial" pitchFamily="34" charset="0"/>
            </a:endParaRPr>
          </a:p>
          <a:p>
            <a:pPr fontAlgn="auto">
              <a:spcAft>
                <a:spcPts val="0"/>
              </a:spcAft>
              <a:defRPr/>
            </a:pPr>
            <a:r>
              <a:rPr lang="zh-CN" altLang="en-US" sz="1400" dirty="0">
                <a:solidFill>
                  <a:schemeClr val="bg1"/>
                </a:solidFill>
                <a:latin typeface="Arial" pitchFamily="34" charset="0"/>
                <a:ea typeface="微软雅黑" pitchFamily="34" charset="-122"/>
                <a:cs typeface="Arial" pitchFamily="34" charset="0"/>
              </a:rPr>
              <a:t>中文字体：微软雅黑  </a:t>
            </a:r>
            <a:r>
              <a:rPr lang="en-US" altLang="zh-CN" sz="1400" dirty="0">
                <a:solidFill>
                  <a:schemeClr val="bg1"/>
                </a:solidFill>
                <a:latin typeface="Arial" pitchFamily="34" charset="0"/>
                <a:ea typeface="微软雅黑" pitchFamily="34" charset="-122"/>
                <a:cs typeface="Arial" pitchFamily="34" charset="0"/>
              </a:rPr>
              <a:t>10pt</a:t>
            </a:r>
          </a:p>
          <a:p>
            <a:pPr fontAlgn="auto">
              <a:spcAft>
                <a:spcPts val="0"/>
              </a:spcAft>
              <a:defRPr/>
            </a:pPr>
            <a:r>
              <a:rPr lang="zh-CN" altLang="en-US" sz="1400" dirty="0">
                <a:solidFill>
                  <a:schemeClr val="bg1"/>
                </a:solidFill>
                <a:latin typeface="Arial" pitchFamily="34" charset="0"/>
                <a:ea typeface="微软雅黑" pitchFamily="34" charset="-122"/>
                <a:cs typeface="Arial" pitchFamily="34" charset="0"/>
              </a:rPr>
              <a:t>英文字体：</a:t>
            </a:r>
            <a:r>
              <a:rPr lang="en-US" altLang="zh-CN" sz="1400" dirty="0">
                <a:solidFill>
                  <a:schemeClr val="bg1"/>
                </a:solidFill>
                <a:latin typeface="Arial" pitchFamily="34" charset="0"/>
                <a:ea typeface="微软雅黑" pitchFamily="34" charset="-122"/>
                <a:cs typeface="Arial" pitchFamily="34" charset="0"/>
              </a:rPr>
              <a:t>Arial  10pt</a:t>
            </a:r>
          </a:p>
          <a:p>
            <a:pPr fontAlgn="auto">
              <a:spcAft>
                <a:spcPts val="0"/>
              </a:spcAft>
              <a:defRPr/>
            </a:pPr>
            <a:r>
              <a:rPr lang="zh-CN" altLang="en-US" sz="1400" dirty="0">
                <a:solidFill>
                  <a:schemeClr val="bg1"/>
                </a:solidFill>
                <a:latin typeface="Arial" pitchFamily="34" charset="0"/>
                <a:ea typeface="微软雅黑" pitchFamily="34" charset="-122"/>
                <a:cs typeface="Arial" pitchFamily="34" charset="0"/>
              </a:rPr>
              <a:t>颜色：</a:t>
            </a:r>
            <a:r>
              <a:rPr lang="en-US" altLang="zh-CN" sz="1400" dirty="0">
                <a:solidFill>
                  <a:schemeClr val="bg1"/>
                </a:solidFill>
                <a:latin typeface="Arial" pitchFamily="34" charset="0"/>
                <a:ea typeface="微软雅黑" pitchFamily="34" charset="-122"/>
                <a:cs typeface="Arial" pitchFamily="34" charset="0"/>
              </a:rPr>
              <a:t>R255 G255 B255</a:t>
            </a:r>
          </a:p>
          <a:p>
            <a:pPr fontAlgn="auto">
              <a:spcAft>
                <a:spcPts val="0"/>
              </a:spcAft>
              <a:defRPr/>
            </a:pPr>
            <a:endParaRPr lang="en-US" altLang="zh-CN" sz="1400" dirty="0">
              <a:solidFill>
                <a:schemeClr val="bg1"/>
              </a:solidFill>
              <a:latin typeface="Arial" pitchFamily="34" charset="0"/>
              <a:ea typeface="微软雅黑" pitchFamily="34" charset="-122"/>
              <a:cs typeface="Arial" pitchFamily="34" charset="0"/>
            </a:endParaRPr>
          </a:p>
          <a:p>
            <a:pPr fontAlgn="auto">
              <a:spcAft>
                <a:spcPts val="0"/>
              </a:spcAft>
              <a:defRPr/>
            </a:pPr>
            <a:r>
              <a:rPr lang="zh-CN" altLang="en-US" sz="1400" dirty="0">
                <a:solidFill>
                  <a:schemeClr val="bg1"/>
                </a:solidFill>
                <a:latin typeface="Arial" pitchFamily="34" charset="0"/>
                <a:ea typeface="微软雅黑" pitchFamily="34" charset="-122"/>
                <a:cs typeface="Arial" pitchFamily="34" charset="0"/>
              </a:rPr>
              <a:t>核心理念</a:t>
            </a:r>
            <a:endParaRPr lang="en-US" altLang="zh-CN" sz="1400" dirty="0">
              <a:solidFill>
                <a:schemeClr val="bg1"/>
              </a:solidFill>
              <a:latin typeface="Arial" pitchFamily="34" charset="0"/>
              <a:ea typeface="微软雅黑" pitchFamily="34" charset="-122"/>
              <a:cs typeface="Arial" pitchFamily="34" charset="0"/>
            </a:endParaRPr>
          </a:p>
          <a:p>
            <a:pPr fontAlgn="auto">
              <a:spcAft>
                <a:spcPts val="0"/>
              </a:spcAft>
              <a:defRPr/>
            </a:pPr>
            <a:r>
              <a:rPr lang="zh-CN" altLang="en-US" sz="1400" dirty="0">
                <a:solidFill>
                  <a:schemeClr val="bg1"/>
                </a:solidFill>
                <a:latin typeface="Arial" pitchFamily="34" charset="0"/>
                <a:ea typeface="微软雅黑" pitchFamily="34" charset="-122"/>
                <a:cs typeface="Arial" pitchFamily="34" charset="0"/>
              </a:rPr>
              <a:t>中文字体：微软雅黑  </a:t>
            </a:r>
            <a:r>
              <a:rPr lang="en-US" altLang="zh-CN" sz="1400" dirty="0">
                <a:solidFill>
                  <a:schemeClr val="bg1"/>
                </a:solidFill>
                <a:latin typeface="Arial" pitchFamily="34" charset="0"/>
                <a:ea typeface="微软雅黑" pitchFamily="34" charset="-122"/>
                <a:cs typeface="Arial" pitchFamily="34" charset="0"/>
              </a:rPr>
              <a:t>8pt</a:t>
            </a:r>
          </a:p>
          <a:p>
            <a:pPr fontAlgn="auto">
              <a:spcAft>
                <a:spcPts val="0"/>
              </a:spcAft>
              <a:defRPr/>
            </a:pPr>
            <a:r>
              <a:rPr lang="zh-CN" altLang="en-US" sz="1400" dirty="0">
                <a:solidFill>
                  <a:schemeClr val="bg1"/>
                </a:solidFill>
                <a:latin typeface="Arial" pitchFamily="34" charset="0"/>
                <a:ea typeface="微软雅黑" pitchFamily="34" charset="-122"/>
                <a:cs typeface="Arial" pitchFamily="34" charset="0"/>
              </a:rPr>
              <a:t>英文字体：</a:t>
            </a:r>
            <a:r>
              <a:rPr lang="en-US" altLang="zh-CN" sz="1400" dirty="0">
                <a:solidFill>
                  <a:schemeClr val="bg1"/>
                </a:solidFill>
                <a:latin typeface="Arial" pitchFamily="34" charset="0"/>
                <a:ea typeface="微软雅黑" pitchFamily="34" charset="-122"/>
                <a:cs typeface="Arial" pitchFamily="34" charset="0"/>
              </a:rPr>
              <a:t>Arial  8pt</a:t>
            </a:r>
          </a:p>
          <a:p>
            <a:pPr fontAlgn="auto">
              <a:spcAft>
                <a:spcPts val="0"/>
              </a:spcAft>
              <a:defRPr/>
            </a:pPr>
            <a:r>
              <a:rPr lang="zh-CN" altLang="en-US" sz="1400" dirty="0">
                <a:solidFill>
                  <a:schemeClr val="bg1"/>
                </a:solidFill>
                <a:latin typeface="Arial" pitchFamily="34" charset="0"/>
                <a:ea typeface="微软雅黑" pitchFamily="34" charset="-122"/>
                <a:cs typeface="Arial" pitchFamily="34" charset="0"/>
              </a:rPr>
              <a:t>颜色：</a:t>
            </a:r>
            <a:r>
              <a:rPr lang="en-US" altLang="zh-CN" sz="1400" dirty="0">
                <a:solidFill>
                  <a:schemeClr val="bg1"/>
                </a:solidFill>
                <a:latin typeface="Arial" pitchFamily="34" charset="0"/>
                <a:ea typeface="微软雅黑" pitchFamily="34" charset="-122"/>
                <a:cs typeface="Arial" pitchFamily="34" charset="0"/>
              </a:rPr>
              <a:t>R255 G255 B255</a:t>
            </a:r>
          </a:p>
          <a:p>
            <a:pPr fontAlgn="auto">
              <a:spcAft>
                <a:spcPts val="0"/>
              </a:spcAft>
              <a:defRPr/>
            </a:pPr>
            <a:endParaRPr lang="en-US" altLang="zh-CN" sz="1400" dirty="0">
              <a:solidFill>
                <a:schemeClr val="bg1"/>
              </a:solidFill>
              <a:latin typeface="Arial" pitchFamily="34" charset="0"/>
              <a:ea typeface="微软雅黑" pitchFamily="34" charset="-122"/>
              <a:cs typeface="Arial" pitchFamily="34" charset="0"/>
            </a:endParaRPr>
          </a:p>
          <a:p>
            <a:pPr fontAlgn="auto">
              <a:spcAft>
                <a:spcPts val="0"/>
              </a:spcAft>
              <a:defRPr/>
            </a:pPr>
            <a:r>
              <a:rPr lang="zh-CN" altLang="en-US" sz="1400" dirty="0">
                <a:solidFill>
                  <a:schemeClr val="bg1"/>
                </a:solidFill>
                <a:latin typeface="Arial" pitchFamily="34" charset="0"/>
                <a:ea typeface="微软雅黑" pitchFamily="34" charset="-122"/>
                <a:cs typeface="Arial" pitchFamily="34" charset="0"/>
              </a:rPr>
              <a:t>公司全称</a:t>
            </a:r>
            <a:endParaRPr lang="en-US" altLang="zh-CN" sz="1400" dirty="0">
              <a:solidFill>
                <a:schemeClr val="bg1"/>
              </a:solidFill>
              <a:latin typeface="Arial" pitchFamily="34" charset="0"/>
              <a:ea typeface="微软雅黑" pitchFamily="34" charset="-122"/>
              <a:cs typeface="Arial" pitchFamily="34" charset="0"/>
            </a:endParaRPr>
          </a:p>
          <a:p>
            <a:pPr fontAlgn="auto">
              <a:spcAft>
                <a:spcPts val="0"/>
              </a:spcAft>
              <a:defRPr/>
            </a:pPr>
            <a:r>
              <a:rPr lang="zh-CN" altLang="en-US" sz="1400" dirty="0">
                <a:solidFill>
                  <a:schemeClr val="bg1"/>
                </a:solidFill>
                <a:latin typeface="Arial" pitchFamily="34" charset="0"/>
                <a:ea typeface="微软雅黑" pitchFamily="34" charset="-122"/>
                <a:cs typeface="Arial" pitchFamily="34" charset="0"/>
              </a:rPr>
              <a:t>中文字体：微软雅黑  </a:t>
            </a:r>
            <a:r>
              <a:rPr lang="en-US" altLang="zh-CN" sz="1400" dirty="0">
                <a:solidFill>
                  <a:schemeClr val="bg1"/>
                </a:solidFill>
                <a:latin typeface="Arial" pitchFamily="34" charset="0"/>
                <a:ea typeface="微软雅黑" pitchFamily="34" charset="-122"/>
                <a:cs typeface="Arial" pitchFamily="34" charset="0"/>
              </a:rPr>
              <a:t>10pt</a:t>
            </a:r>
          </a:p>
          <a:p>
            <a:pPr fontAlgn="auto">
              <a:spcAft>
                <a:spcPts val="0"/>
              </a:spcAft>
              <a:defRPr/>
            </a:pPr>
            <a:r>
              <a:rPr lang="zh-CN" altLang="en-US" sz="1400" dirty="0">
                <a:solidFill>
                  <a:schemeClr val="bg1"/>
                </a:solidFill>
                <a:latin typeface="Arial" pitchFamily="34" charset="0"/>
                <a:ea typeface="微软雅黑" pitchFamily="34" charset="-122"/>
                <a:cs typeface="Arial" pitchFamily="34" charset="0"/>
              </a:rPr>
              <a:t>英文字体：</a:t>
            </a:r>
            <a:r>
              <a:rPr lang="en-US" altLang="zh-CN" sz="1400" dirty="0">
                <a:solidFill>
                  <a:schemeClr val="bg1"/>
                </a:solidFill>
                <a:latin typeface="Arial" pitchFamily="34" charset="0"/>
                <a:ea typeface="微软雅黑" pitchFamily="34" charset="-122"/>
                <a:cs typeface="Arial" pitchFamily="34" charset="0"/>
              </a:rPr>
              <a:t>Arial  8pt</a:t>
            </a:r>
          </a:p>
          <a:p>
            <a:pPr fontAlgn="auto">
              <a:spcAft>
                <a:spcPts val="0"/>
              </a:spcAft>
              <a:defRPr/>
            </a:pPr>
            <a:r>
              <a:rPr lang="zh-CN" altLang="en-US" sz="1400" dirty="0">
                <a:solidFill>
                  <a:schemeClr val="bg1"/>
                </a:solidFill>
                <a:latin typeface="Arial" pitchFamily="34" charset="0"/>
                <a:ea typeface="微软雅黑" pitchFamily="34" charset="-122"/>
                <a:cs typeface="Arial" pitchFamily="34" charset="0"/>
              </a:rPr>
              <a:t>颜色：</a:t>
            </a:r>
            <a:r>
              <a:rPr lang="en-US" altLang="zh-CN" sz="1400" dirty="0">
                <a:solidFill>
                  <a:schemeClr val="bg1"/>
                </a:solidFill>
                <a:latin typeface="Arial" pitchFamily="34" charset="0"/>
                <a:ea typeface="微软雅黑" pitchFamily="34" charset="-122"/>
                <a:cs typeface="Arial" pitchFamily="34" charset="0"/>
              </a:rPr>
              <a:t>R255 G255 B255</a:t>
            </a:r>
          </a:p>
          <a:p>
            <a:pPr fontAlgn="auto">
              <a:spcAft>
                <a:spcPts val="0"/>
              </a:spcAft>
              <a:defRPr/>
            </a:pPr>
            <a:endParaRPr lang="en-US" altLang="zh-CN" sz="1400" dirty="0">
              <a:solidFill>
                <a:schemeClr val="bg1"/>
              </a:solidFill>
              <a:latin typeface="Arial" pitchFamily="34" charset="0"/>
              <a:ea typeface="微软雅黑" pitchFamily="34" charset="-122"/>
              <a:cs typeface="Arial" pitchFamily="34" charset="0"/>
            </a:endParaRPr>
          </a:p>
          <a:p>
            <a:pPr fontAlgn="auto">
              <a:spcAft>
                <a:spcPts val="0"/>
              </a:spcAft>
              <a:defRPr/>
            </a:pPr>
            <a:r>
              <a:rPr lang="en-US" altLang="zh-CN" sz="1400" dirty="0">
                <a:solidFill>
                  <a:schemeClr val="bg1"/>
                </a:solidFill>
                <a:latin typeface="Arial" pitchFamily="34" charset="0"/>
                <a:ea typeface="微软雅黑" pitchFamily="34" charset="-122"/>
                <a:cs typeface="Arial" pitchFamily="34" charset="0"/>
              </a:rPr>
              <a:t> </a:t>
            </a:r>
            <a:br>
              <a:rPr lang="en-US" altLang="zh-CN" sz="1400" dirty="0">
                <a:solidFill>
                  <a:schemeClr val="bg1"/>
                </a:solidFill>
                <a:latin typeface="Arial" pitchFamily="34" charset="0"/>
                <a:ea typeface="微软雅黑" pitchFamily="34" charset="-122"/>
                <a:cs typeface="Arial" pitchFamily="34" charset="0"/>
              </a:rPr>
            </a:br>
            <a:endParaRPr lang="zh-CN" altLang="en-US" sz="1400" dirty="0">
              <a:solidFill>
                <a:schemeClr val="bg1"/>
              </a:solidFill>
              <a:latin typeface="Arial" pitchFamily="34" charset="0"/>
              <a:ea typeface="微软雅黑" pitchFamily="34" charset="-122"/>
              <a:cs typeface="Arial" pitchFamily="34" charset="0"/>
            </a:endParaRPr>
          </a:p>
        </p:txBody>
      </p:sp>
    </p:spTree>
    <p:extLst>
      <p:ext uri="{BB962C8B-B14F-4D97-AF65-F5344CB8AC3E}">
        <p14:creationId xmlns:p14="http://schemas.microsoft.com/office/powerpoint/2010/main" val="373906682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801688" rtl="0" eaLnBrk="1" fontAlgn="base" hangingPunct="1">
        <a:spcBef>
          <a:spcPct val="0"/>
        </a:spcBef>
        <a:spcAft>
          <a:spcPct val="0"/>
        </a:spcAft>
        <a:defRPr sz="3800">
          <a:solidFill>
            <a:schemeClr val="tx2"/>
          </a:solidFill>
          <a:latin typeface="+mj-lt"/>
          <a:ea typeface="+mj-ea"/>
          <a:cs typeface="+mj-cs"/>
        </a:defRPr>
      </a:lvl1pPr>
      <a:lvl2pPr algn="ctr" defTabSz="801688" rtl="0" eaLnBrk="1" fontAlgn="base" hangingPunct="1">
        <a:spcBef>
          <a:spcPct val="0"/>
        </a:spcBef>
        <a:spcAft>
          <a:spcPct val="0"/>
        </a:spcAft>
        <a:defRPr sz="3800">
          <a:solidFill>
            <a:schemeClr val="tx2"/>
          </a:solidFill>
          <a:latin typeface="Arial" charset="0"/>
          <a:ea typeface="宋体" charset="-122"/>
        </a:defRPr>
      </a:lvl2pPr>
      <a:lvl3pPr algn="ctr" defTabSz="801688" rtl="0" eaLnBrk="1" fontAlgn="base" hangingPunct="1">
        <a:spcBef>
          <a:spcPct val="0"/>
        </a:spcBef>
        <a:spcAft>
          <a:spcPct val="0"/>
        </a:spcAft>
        <a:defRPr sz="3800">
          <a:solidFill>
            <a:schemeClr val="tx2"/>
          </a:solidFill>
          <a:latin typeface="Arial" charset="0"/>
          <a:ea typeface="宋体" charset="-122"/>
        </a:defRPr>
      </a:lvl3pPr>
      <a:lvl4pPr algn="ctr" defTabSz="801688" rtl="0" eaLnBrk="1" fontAlgn="base" hangingPunct="1">
        <a:spcBef>
          <a:spcPct val="0"/>
        </a:spcBef>
        <a:spcAft>
          <a:spcPct val="0"/>
        </a:spcAft>
        <a:defRPr sz="3800">
          <a:solidFill>
            <a:schemeClr val="tx2"/>
          </a:solidFill>
          <a:latin typeface="Arial" charset="0"/>
          <a:ea typeface="宋体" charset="-122"/>
        </a:defRPr>
      </a:lvl4pPr>
      <a:lvl5pPr algn="ctr" defTabSz="801688" rtl="0" eaLnBrk="1" fontAlgn="base" hangingPunct="1">
        <a:spcBef>
          <a:spcPct val="0"/>
        </a:spcBef>
        <a:spcAft>
          <a:spcPct val="0"/>
        </a:spcAft>
        <a:defRPr sz="3800">
          <a:solidFill>
            <a:schemeClr val="tx2"/>
          </a:solidFill>
          <a:latin typeface="Arial" charset="0"/>
          <a:ea typeface="宋体" charset="-122"/>
        </a:defRPr>
      </a:lvl5pPr>
      <a:lvl6pPr marL="457200" algn="ctr" defTabSz="801688" rtl="0" eaLnBrk="1" fontAlgn="base" hangingPunct="1">
        <a:spcBef>
          <a:spcPct val="0"/>
        </a:spcBef>
        <a:spcAft>
          <a:spcPct val="0"/>
        </a:spcAft>
        <a:defRPr sz="3800">
          <a:solidFill>
            <a:schemeClr val="tx2"/>
          </a:solidFill>
          <a:latin typeface="Arial" charset="0"/>
          <a:ea typeface="宋体" charset="-122"/>
        </a:defRPr>
      </a:lvl6pPr>
      <a:lvl7pPr marL="914400" algn="ctr" defTabSz="801688" rtl="0" eaLnBrk="1" fontAlgn="base" hangingPunct="1">
        <a:spcBef>
          <a:spcPct val="0"/>
        </a:spcBef>
        <a:spcAft>
          <a:spcPct val="0"/>
        </a:spcAft>
        <a:defRPr sz="3800">
          <a:solidFill>
            <a:schemeClr val="tx2"/>
          </a:solidFill>
          <a:latin typeface="Arial" charset="0"/>
          <a:ea typeface="宋体" charset="-122"/>
        </a:defRPr>
      </a:lvl7pPr>
      <a:lvl8pPr marL="1371600" algn="ctr" defTabSz="801688" rtl="0" eaLnBrk="1" fontAlgn="base" hangingPunct="1">
        <a:spcBef>
          <a:spcPct val="0"/>
        </a:spcBef>
        <a:spcAft>
          <a:spcPct val="0"/>
        </a:spcAft>
        <a:defRPr sz="3800">
          <a:solidFill>
            <a:schemeClr val="tx2"/>
          </a:solidFill>
          <a:latin typeface="Arial" charset="0"/>
          <a:ea typeface="宋体" charset="-122"/>
        </a:defRPr>
      </a:lvl8pPr>
      <a:lvl9pPr marL="1828800" algn="ctr" defTabSz="801688" rtl="0" eaLnBrk="1" fontAlgn="base" hangingPunct="1">
        <a:spcBef>
          <a:spcPct val="0"/>
        </a:spcBef>
        <a:spcAft>
          <a:spcPct val="0"/>
        </a:spcAft>
        <a:defRPr sz="3800">
          <a:solidFill>
            <a:schemeClr val="tx2"/>
          </a:solidFill>
          <a:latin typeface="Arial" charset="0"/>
          <a:ea typeface="宋体" charset="-122"/>
        </a:defRPr>
      </a:lvl9pPr>
    </p:titleStyle>
    <p:bodyStyle>
      <a:lvl1pPr marL="300038" indent="-300038" algn="l" defTabSz="801688" rtl="0" eaLnBrk="1" fontAlgn="base" hangingPunct="1">
        <a:spcBef>
          <a:spcPct val="20000"/>
        </a:spcBef>
        <a:spcAft>
          <a:spcPct val="0"/>
        </a:spcAft>
        <a:buChar char="•"/>
        <a:defRPr sz="2800">
          <a:solidFill>
            <a:schemeClr val="tx1"/>
          </a:solidFill>
          <a:latin typeface="+mn-lt"/>
          <a:ea typeface="+mn-ea"/>
          <a:cs typeface="+mn-cs"/>
        </a:defRPr>
      </a:lvl1pPr>
      <a:lvl2pPr marL="652463" indent="-250825" algn="l" defTabSz="801688" rtl="0" eaLnBrk="1" fontAlgn="base" hangingPunct="1">
        <a:spcBef>
          <a:spcPct val="20000"/>
        </a:spcBef>
        <a:spcAft>
          <a:spcPct val="0"/>
        </a:spcAft>
        <a:buChar char="–"/>
        <a:defRPr sz="2500">
          <a:solidFill>
            <a:schemeClr val="tx1"/>
          </a:solidFill>
          <a:latin typeface="+mn-lt"/>
          <a:ea typeface="+mn-ea"/>
        </a:defRPr>
      </a:lvl2pPr>
      <a:lvl3pPr marL="1003300" indent="-201613" algn="l" defTabSz="801688" rtl="0" eaLnBrk="1" fontAlgn="base" hangingPunct="1">
        <a:spcBef>
          <a:spcPct val="20000"/>
        </a:spcBef>
        <a:spcAft>
          <a:spcPct val="0"/>
        </a:spcAft>
        <a:buChar char="•"/>
        <a:defRPr sz="2200">
          <a:solidFill>
            <a:schemeClr val="tx1"/>
          </a:solidFill>
          <a:latin typeface="+mn-lt"/>
          <a:ea typeface="+mn-ea"/>
        </a:defRPr>
      </a:lvl3pPr>
      <a:lvl4pPr marL="1401763" indent="-200025" algn="l" defTabSz="801688" rtl="0" eaLnBrk="1" fontAlgn="base" hangingPunct="1">
        <a:spcBef>
          <a:spcPct val="20000"/>
        </a:spcBef>
        <a:spcAft>
          <a:spcPct val="0"/>
        </a:spcAft>
        <a:buChar char="–"/>
        <a:defRPr sz="1700">
          <a:solidFill>
            <a:schemeClr val="tx1"/>
          </a:solidFill>
          <a:latin typeface="+mn-lt"/>
          <a:ea typeface="+mn-ea"/>
        </a:defRPr>
      </a:lvl4pPr>
      <a:lvl5pPr marL="1803400" indent="-201613" algn="l" defTabSz="801688" rtl="0" eaLnBrk="1" fontAlgn="base" hangingPunct="1">
        <a:spcBef>
          <a:spcPct val="20000"/>
        </a:spcBef>
        <a:spcAft>
          <a:spcPct val="0"/>
        </a:spcAft>
        <a:buChar char="»"/>
        <a:defRPr sz="1700">
          <a:solidFill>
            <a:schemeClr val="tx1"/>
          </a:solidFill>
          <a:latin typeface="+mn-lt"/>
          <a:ea typeface="+mn-ea"/>
        </a:defRPr>
      </a:lvl5pPr>
      <a:lvl6pPr marL="2260600" indent="-201613" algn="l" defTabSz="801688" rtl="0" eaLnBrk="1" fontAlgn="base" hangingPunct="1">
        <a:spcBef>
          <a:spcPct val="20000"/>
        </a:spcBef>
        <a:spcAft>
          <a:spcPct val="0"/>
        </a:spcAft>
        <a:buChar char="»"/>
        <a:defRPr sz="1700">
          <a:solidFill>
            <a:schemeClr val="tx1"/>
          </a:solidFill>
          <a:latin typeface="+mn-lt"/>
          <a:ea typeface="+mn-ea"/>
        </a:defRPr>
      </a:lvl6pPr>
      <a:lvl7pPr marL="2717800" indent="-201613" algn="l" defTabSz="801688" rtl="0" eaLnBrk="1" fontAlgn="base" hangingPunct="1">
        <a:spcBef>
          <a:spcPct val="20000"/>
        </a:spcBef>
        <a:spcAft>
          <a:spcPct val="0"/>
        </a:spcAft>
        <a:buChar char="»"/>
        <a:defRPr sz="1700">
          <a:solidFill>
            <a:schemeClr val="tx1"/>
          </a:solidFill>
          <a:latin typeface="+mn-lt"/>
          <a:ea typeface="+mn-ea"/>
        </a:defRPr>
      </a:lvl7pPr>
      <a:lvl8pPr marL="3175000" indent="-201613" algn="l" defTabSz="801688" rtl="0" eaLnBrk="1" fontAlgn="base" hangingPunct="1">
        <a:spcBef>
          <a:spcPct val="20000"/>
        </a:spcBef>
        <a:spcAft>
          <a:spcPct val="0"/>
        </a:spcAft>
        <a:buChar char="»"/>
        <a:defRPr sz="1700">
          <a:solidFill>
            <a:schemeClr val="tx1"/>
          </a:solidFill>
          <a:latin typeface="+mn-lt"/>
          <a:ea typeface="+mn-ea"/>
        </a:defRPr>
      </a:lvl8pPr>
      <a:lvl9pPr marL="3632200" indent="-201613" algn="l" defTabSz="801688" rtl="0" eaLnBrk="1" fontAlgn="base" hangingPunct="1">
        <a:spcBef>
          <a:spcPct val="20000"/>
        </a:spcBef>
        <a:spcAft>
          <a:spcPct val="0"/>
        </a:spcAft>
        <a:buChar char="»"/>
        <a:defRPr sz="17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customXml" Target="../ink/ink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7.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6" Type="http://schemas.openxmlformats.org/officeDocument/2006/relationships/slide" Target="slide28.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slide" Target="slide43.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 Target="slide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slideLayout" Target="../slideLayouts/slideLayout7.xm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tags" Target="../tags/tag38.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slide" Target="slide3.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slideLayout" Target="../slideLayouts/slideLayout7.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tags" Target="../tags/tag25.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slideLayout" Target="../slideLayouts/slideLayout7.xml"/><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tags" Target="../tags/tag50.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tags" Target="../tags/tag49.xml"/><Relationship Id="rId5" Type="http://schemas.openxmlformats.org/officeDocument/2006/relationships/tags" Target="../tags/tag43.xml"/><Relationship Id="rId15" Type="http://schemas.openxmlformats.org/officeDocument/2006/relationships/slide" Target="slide43.xml"/><Relationship Id="rId10" Type="http://schemas.openxmlformats.org/officeDocument/2006/relationships/tags" Target="../tags/tag48.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31.xml"/><Relationship Id="rId7"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tags" Target="../tags/tag51.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png"/><Relationship Id="rId9" Type="http://schemas.openxmlformats.org/officeDocument/2006/relationships/image" Target="../media/image42.jpeg"/></Relationships>
</file>

<file path=ppt/slides/_rels/slide41.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slideLayout" Target="../slideLayouts/slideLayout7.xml"/><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tags" Target="../tags/tag63.xml"/><Relationship Id="rId2" Type="http://schemas.openxmlformats.org/officeDocument/2006/relationships/tags" Target="../tags/tag53.xml"/><Relationship Id="rId16" Type="http://schemas.openxmlformats.org/officeDocument/2006/relationships/slide" Target="slide28.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tags" Target="../tags/tag62.xml"/><Relationship Id="rId5" Type="http://schemas.openxmlformats.org/officeDocument/2006/relationships/tags" Target="../tags/tag56.xml"/><Relationship Id="rId15" Type="http://schemas.openxmlformats.org/officeDocument/2006/relationships/slide" Target="slide43.xml"/><Relationship Id="rId10" Type="http://schemas.openxmlformats.org/officeDocument/2006/relationships/tags" Target="../tags/tag61.xml"/><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slide" Target="slide3.xml"/></Relationships>
</file>

<file path=ppt/slides/_rels/slide42.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43.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notesSlide" Target="../notesSlides/notesSlide32.xml"/><Relationship Id="rId5" Type="http://schemas.openxmlformats.org/officeDocument/2006/relationships/slideLayout" Target="../slideLayouts/slideLayout7.xml"/><Relationship Id="rId4" Type="http://schemas.openxmlformats.org/officeDocument/2006/relationships/tags" Target="../tags/tag67.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3249308" y="3137772"/>
            <a:ext cx="7772400" cy="1088431"/>
          </a:xfrm>
          <a:prstGeom prst="rect">
            <a:avLst/>
          </a:prstGeom>
        </p:spPr>
        <p:txBody>
          <a:bodyPr vert="horz" lIns="91440" tIns="45720" rIns="91440" bIns="45720" rtlCol="0" anchor="ctr">
            <a:noAutofit/>
          </a:bodyPr>
          <a:lstStyle/>
          <a:p>
            <a:pPr algn="ctr" fontAlgn="auto">
              <a:spcBef>
                <a:spcPts val="600"/>
              </a:spcBef>
              <a:spcAft>
                <a:spcPts val="600"/>
              </a:spcAft>
              <a:defRPr/>
            </a:pPr>
            <a:r>
              <a:rPr lang="en-US" altLang="zh-CN" sz="4000" b="1" dirty="0">
                <a:solidFill>
                  <a:schemeClr val="accent1">
                    <a:lumMod val="50000"/>
                  </a:schemeClr>
                </a:solidFill>
                <a:latin typeface="微软雅黑" pitchFamily="34" charset="-122"/>
                <a:ea typeface="微软雅黑" pitchFamily="34" charset="-122"/>
              </a:rPr>
              <a:t>HRP</a:t>
            </a:r>
            <a:r>
              <a:rPr lang="zh-CN" altLang="en-US" sz="4000" b="1" dirty="0">
                <a:solidFill>
                  <a:schemeClr val="accent1">
                    <a:lumMod val="50000"/>
                  </a:schemeClr>
                </a:solidFill>
                <a:latin typeface="微软雅黑" pitchFamily="34" charset="-122"/>
                <a:ea typeface="微软雅黑" pitchFamily="34" charset="-122"/>
              </a:rPr>
              <a:t>业务介绍</a:t>
            </a:r>
            <a:endParaRPr lang="en-US" altLang="zh-CN" sz="4000" b="1" dirty="0">
              <a:solidFill>
                <a:schemeClr val="accent1">
                  <a:lumMod val="50000"/>
                </a:schemeClr>
              </a:solidFill>
              <a:latin typeface="微软雅黑" pitchFamily="34" charset="-122"/>
              <a:ea typeface="微软雅黑" pitchFamily="34" charset="-122"/>
            </a:endParaRPr>
          </a:p>
        </p:txBody>
      </p:sp>
      <p:sp>
        <p:nvSpPr>
          <p:cNvPr id="3" name="标题 1"/>
          <p:cNvSpPr txBox="1">
            <a:spLocks/>
          </p:cNvSpPr>
          <p:nvPr/>
        </p:nvSpPr>
        <p:spPr>
          <a:xfrm>
            <a:off x="1646657" y="5793244"/>
            <a:ext cx="2085932" cy="428628"/>
          </a:xfrm>
          <a:prstGeom prst="rect">
            <a:avLst/>
          </a:prstGeom>
          <a:noFill/>
        </p:spPr>
        <p:txBody>
          <a:bodyPr vert="horz" lIns="91440" tIns="45720" rIns="91440" bIns="45720" rtlCol="0" anchor="ctr">
            <a:normAutofit/>
          </a:bodyPr>
          <a:lstStyle/>
          <a:p>
            <a:pPr lvl="0"/>
            <a:r>
              <a:rPr lang="en-US" altLang="zh-CN" sz="1200" dirty="0">
                <a:solidFill>
                  <a:srgbClr val="EA5703"/>
                </a:solidFill>
                <a:latin typeface="Arial" pitchFamily="34" charset="0"/>
                <a:cs typeface="Arial" pitchFamily="34" charset="0"/>
              </a:rPr>
              <a:t>www.PKU-HIT.com</a:t>
            </a:r>
          </a:p>
        </p:txBody>
      </p:sp>
      <p:sp>
        <p:nvSpPr>
          <p:cNvPr id="5" name="标题 1"/>
          <p:cNvSpPr txBox="1">
            <a:spLocks/>
          </p:cNvSpPr>
          <p:nvPr/>
        </p:nvSpPr>
        <p:spPr>
          <a:xfrm>
            <a:off x="8772168" y="6221872"/>
            <a:ext cx="2143140" cy="500066"/>
          </a:xfrm>
          <a:prstGeom prst="rect">
            <a:avLst/>
          </a:prstGeom>
          <a:noFill/>
        </p:spPr>
        <p:txBody>
          <a:bodyPr vert="horz" lIns="91440" tIns="45720" rIns="91440" bIns="45720" rtlCol="0" anchor="ctr">
            <a:normAutofit fontScale="77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zh-CN" altLang="en-US" sz="1600" dirty="0">
                <a:solidFill>
                  <a:schemeClr val="tx1">
                    <a:lumMod val="65000"/>
                    <a:lumOff val="35000"/>
                  </a:schemeClr>
                </a:solidFill>
                <a:latin typeface="微软雅黑" pitchFamily="34" charset="-122"/>
                <a:ea typeface="微软雅黑" pitchFamily="34" charset="-122"/>
                <a:cs typeface="Arial" pitchFamily="34" charset="0"/>
              </a:rPr>
              <a:t>北大医疗信息技术有限公司</a:t>
            </a:r>
            <a:endParaRPr lang="en-US" altLang="zh-CN" sz="1600" dirty="0">
              <a:solidFill>
                <a:schemeClr val="tx1">
                  <a:lumMod val="65000"/>
                  <a:lumOff val="35000"/>
                </a:schemeClr>
              </a:solidFill>
              <a:latin typeface="微软雅黑" pitchFamily="34" charset="-122"/>
              <a:ea typeface="微软雅黑" pitchFamily="34" charset="-122"/>
              <a:cs typeface="Arial" pitchFamily="34" charset="0"/>
            </a:endParaRPr>
          </a:p>
          <a:p>
            <a:pPr algn="r"/>
            <a:r>
              <a:rPr lang="en-US" altLang="zh-CN" sz="1050" cap="all" dirty="0">
                <a:solidFill>
                  <a:schemeClr val="tx1">
                    <a:lumMod val="65000"/>
                    <a:lumOff val="35000"/>
                  </a:schemeClr>
                </a:solidFill>
                <a:latin typeface="Arial" pitchFamily="34" charset="0"/>
                <a:ea typeface="方正黑体_GBK" pitchFamily="65" charset="-122"/>
                <a:cs typeface="Arial" pitchFamily="34" charset="0"/>
              </a:rPr>
              <a:t> </a:t>
            </a:r>
            <a:r>
              <a:rPr lang="en-US" sz="1100" dirty="0">
                <a:solidFill>
                  <a:schemeClr val="tx1">
                    <a:lumMod val="65000"/>
                    <a:lumOff val="35000"/>
                  </a:schemeClr>
                </a:solidFill>
              </a:rPr>
              <a:t>PKU healthcare IT </a:t>
            </a:r>
            <a:r>
              <a:rPr lang="en-US" sz="1100" dirty="0" err="1">
                <a:solidFill>
                  <a:schemeClr val="tx1">
                    <a:lumMod val="65000"/>
                    <a:lumOff val="35000"/>
                  </a:schemeClr>
                </a:solidFill>
              </a:rPr>
              <a:t>Co.,Ltd</a:t>
            </a:r>
            <a:r>
              <a:rPr lang="en-US" sz="1100" dirty="0">
                <a:solidFill>
                  <a:schemeClr val="tx1">
                    <a:lumMod val="65000"/>
                    <a:lumOff val="35000"/>
                  </a:schemeClr>
                </a:solidFill>
              </a:rPr>
              <a:t>.</a:t>
            </a:r>
            <a:endParaRPr lang="en-US" altLang="zh-CN" sz="1100" cap="all" dirty="0">
              <a:solidFill>
                <a:schemeClr val="tx1">
                  <a:lumMod val="65000"/>
                  <a:lumOff val="35000"/>
                </a:schemeClr>
              </a:solidFill>
              <a:latin typeface="Arial" pitchFamily="34" charset="0"/>
              <a:ea typeface="方正黑体_GBK" pitchFamily="65" charset="-122"/>
              <a:cs typeface="Arial" pitchFamily="34" charset="0"/>
            </a:endParaRPr>
          </a:p>
        </p:txBody>
      </p:sp>
      <p:sp>
        <p:nvSpPr>
          <p:cNvPr id="6" name="标题 1"/>
          <p:cNvSpPr txBox="1">
            <a:spLocks/>
          </p:cNvSpPr>
          <p:nvPr/>
        </p:nvSpPr>
        <p:spPr>
          <a:xfrm>
            <a:off x="1634782" y="6221896"/>
            <a:ext cx="5500726" cy="1285860"/>
          </a:xfrm>
          <a:prstGeom prst="rect">
            <a:avLst/>
          </a:prstGeom>
        </p:spPr>
        <p:txBody>
          <a:bodyPr rtlCol="0">
            <a:normAutofit/>
          </a:bodyPr>
          <a:lstStyle/>
          <a:p>
            <a:pPr fontAlgn="auto">
              <a:spcAft>
                <a:spcPts val="0"/>
              </a:spcAft>
              <a:defRPr/>
            </a:pPr>
            <a:r>
              <a:rPr lang="zh-CN" altLang="en-US" sz="900" kern="0" dirty="0">
                <a:solidFill>
                  <a:schemeClr val="tx1">
                    <a:lumMod val="65000"/>
                    <a:lumOff val="35000"/>
                  </a:schemeClr>
                </a:solidFill>
                <a:latin typeface="Arial" pitchFamily="34" charset="0"/>
                <a:ea typeface="微软雅黑" pitchFamily="34" charset="-122"/>
                <a:cs typeface="Arial" pitchFamily="34" charset="0"/>
              </a:rPr>
              <a:t>方正信息产业集信息技术之大成，提供</a:t>
            </a:r>
            <a:r>
              <a:rPr lang="en-US" altLang="zh-CN" sz="900" kern="0" dirty="0">
                <a:solidFill>
                  <a:schemeClr val="tx1">
                    <a:lumMod val="65000"/>
                    <a:lumOff val="35000"/>
                  </a:schemeClr>
                </a:solidFill>
                <a:latin typeface="Arial" pitchFamily="34" charset="0"/>
                <a:ea typeface="微软雅黑" pitchFamily="34" charset="-122"/>
                <a:cs typeface="Arial" pitchFamily="34" charset="0"/>
              </a:rPr>
              <a:t>IT</a:t>
            </a:r>
            <a:r>
              <a:rPr lang="zh-CN" altLang="en-US" sz="900" kern="0" dirty="0">
                <a:solidFill>
                  <a:schemeClr val="tx1">
                    <a:lumMod val="65000"/>
                    <a:lumOff val="35000"/>
                  </a:schemeClr>
                </a:solidFill>
                <a:latin typeface="Arial" pitchFamily="34" charset="0"/>
                <a:ea typeface="微软雅黑" pitchFamily="34" charset="-122"/>
                <a:cs typeface="Arial" pitchFamily="34" charset="0"/>
              </a:rPr>
              <a:t>服务、软件、硬件和数据运营在内的综合解决方案。</a:t>
            </a:r>
            <a:endParaRPr lang="en-US" altLang="zh-CN" sz="900" kern="0" dirty="0">
              <a:solidFill>
                <a:schemeClr val="tx1">
                  <a:lumMod val="65000"/>
                  <a:lumOff val="35000"/>
                </a:schemeClr>
              </a:solidFill>
              <a:latin typeface="Arial" pitchFamily="34" charset="0"/>
              <a:ea typeface="微软雅黑" pitchFamily="34" charset="-122"/>
              <a:cs typeface="Arial" pitchFamily="34" charset="0"/>
            </a:endParaRPr>
          </a:p>
          <a:p>
            <a:pPr fontAlgn="auto">
              <a:spcAft>
                <a:spcPts val="0"/>
              </a:spcAft>
              <a:defRPr/>
            </a:pPr>
            <a:r>
              <a:rPr lang="en-US" altLang="zh-CN" sz="900" kern="0" dirty="0">
                <a:solidFill>
                  <a:schemeClr val="tx1">
                    <a:lumMod val="65000"/>
                    <a:lumOff val="35000"/>
                  </a:schemeClr>
                </a:solidFill>
                <a:latin typeface="Arial" pitchFamily="34" charset="0"/>
                <a:ea typeface="微软雅黑" pitchFamily="34" charset="-122"/>
                <a:cs typeface="Arial" pitchFamily="34" charset="0"/>
              </a:rPr>
              <a:t>Founder Information Industry is a leader in information technology, providing comprehensive solutions,</a:t>
            </a:r>
          </a:p>
          <a:p>
            <a:pPr fontAlgn="auto">
              <a:spcAft>
                <a:spcPts val="0"/>
              </a:spcAft>
              <a:defRPr/>
            </a:pPr>
            <a:r>
              <a:rPr lang="en-US" altLang="zh-CN" sz="900" kern="0" dirty="0">
                <a:solidFill>
                  <a:schemeClr val="tx1">
                    <a:lumMod val="65000"/>
                    <a:lumOff val="35000"/>
                  </a:schemeClr>
                </a:solidFill>
                <a:latin typeface="Arial" pitchFamily="34" charset="0"/>
                <a:ea typeface="微软雅黑" pitchFamily="34" charset="-122"/>
                <a:cs typeface="Arial" pitchFamily="34" charset="0"/>
              </a:rPr>
              <a:t>including IT services, software, hardware, and data operation.</a:t>
            </a:r>
          </a:p>
        </p:txBody>
      </p:sp>
      <p:pic>
        <p:nvPicPr>
          <p:cNvPr id="10" name="图片 9"/>
          <p:cNvPicPr>
            <a:picLocks noChangeAspect="1"/>
          </p:cNvPicPr>
          <p:nvPr/>
        </p:nvPicPr>
        <p:blipFill>
          <a:blip r:embed="rId3"/>
          <a:stretch>
            <a:fillRect/>
          </a:stretch>
        </p:blipFill>
        <p:spPr>
          <a:xfrm>
            <a:off x="844699" y="2539379"/>
            <a:ext cx="2880320" cy="2876417"/>
          </a:xfrm>
          <a:prstGeom prst="rect">
            <a:avLst/>
          </a:prstGeom>
          <a:effectLst>
            <a:outerShdw blurRad="76200" dir="18900000" sy="23000" kx="-1200000" algn="bl" rotWithShape="0">
              <a:prstClr val="black">
                <a:alpha val="20000"/>
              </a:prstClr>
            </a:outerShdw>
          </a:effectLst>
        </p:spPr>
      </p:pic>
      <p:sp>
        <p:nvSpPr>
          <p:cNvPr id="2" name="文本框 1"/>
          <p:cNvSpPr txBox="1"/>
          <p:nvPr/>
        </p:nvSpPr>
        <p:spPr>
          <a:xfrm>
            <a:off x="191344" y="1830402"/>
            <a:ext cx="3744936" cy="400110"/>
          </a:xfrm>
          <a:prstGeom prst="rect">
            <a:avLst/>
          </a:prstGeom>
          <a:noFill/>
        </p:spPr>
        <p:txBody>
          <a:bodyPr wrap="none" rtlCol="0">
            <a:spAutoFit/>
          </a:bodyPr>
          <a:lstStyle/>
          <a:p>
            <a:r>
              <a:rPr lang="zh-CN" altLang="en-US" sz="2000">
                <a:solidFill>
                  <a:srgbClr val="E8551F"/>
                </a:solidFill>
                <a:latin typeface="+mj-ea"/>
                <a:ea typeface="+mj-ea"/>
              </a:rPr>
              <a:t>让医疗健康服务  更高效 更便捷</a:t>
            </a:r>
          </a:p>
        </p:txBody>
      </p:sp>
      <p:sp>
        <p:nvSpPr>
          <p:cNvPr id="8" name="Rectangle 4"/>
          <p:cNvSpPr>
            <a:spLocks/>
          </p:cNvSpPr>
          <p:nvPr/>
        </p:nvSpPr>
        <p:spPr bwMode="auto">
          <a:xfrm>
            <a:off x="9500501" y="5058084"/>
            <a:ext cx="890624" cy="1135050"/>
          </a:xfrm>
          <a:prstGeom prst="rect">
            <a:avLst/>
          </a:prstGeom>
          <a:noFill/>
          <a:ln w="12700">
            <a:noFill/>
            <a:miter lim="400000"/>
            <a:headEnd/>
            <a:tailEnd/>
          </a:ln>
        </p:spPr>
        <p:txBody>
          <a:bodyPr wrap="none" lIns="45718" tIns="45718" rIns="45718" bIns="45718">
            <a:spAutoFit/>
          </a:bodyPr>
          <a:lstStyle/>
          <a:p>
            <a:pPr algn="ctr">
              <a:lnSpc>
                <a:spcPct val="150000"/>
              </a:lnSpc>
            </a:pPr>
            <a:r>
              <a:rPr lang="zh-CN" altLang="en-US" sz="2400" b="1" dirty="0">
                <a:solidFill>
                  <a:schemeClr val="tx1"/>
                </a:solidFill>
                <a:latin typeface="微软雅黑" pitchFamily="34" charset="-122"/>
                <a:ea typeface="微软雅黑" pitchFamily="34" charset="-122"/>
                <a:cs typeface="Times" charset="0"/>
                <a:sym typeface="Tahoma" pitchFamily="34" charset="0"/>
              </a:rPr>
              <a:t>马  静</a:t>
            </a:r>
            <a:endParaRPr lang="en-US" altLang="zh-CN" sz="2400" b="1" dirty="0">
              <a:solidFill>
                <a:schemeClr val="tx1"/>
              </a:solidFill>
              <a:latin typeface="微软雅黑" pitchFamily="34" charset="-122"/>
              <a:ea typeface="微软雅黑" pitchFamily="34" charset="-122"/>
              <a:cs typeface="Times" charset="0"/>
              <a:sym typeface="Tahoma" pitchFamily="34" charset="0"/>
            </a:endParaRPr>
          </a:p>
          <a:p>
            <a:pPr algn="ctr">
              <a:lnSpc>
                <a:spcPct val="150000"/>
              </a:lnSpc>
            </a:pPr>
            <a:endParaRPr lang="en-US" altLang="zh-CN" sz="2400" b="1" dirty="0">
              <a:solidFill>
                <a:schemeClr val="tx1"/>
              </a:solidFill>
              <a:latin typeface="微软雅黑" pitchFamily="34" charset="-122"/>
              <a:ea typeface="微软雅黑" pitchFamily="34" charset="-122"/>
              <a:cs typeface="Times" charset="0"/>
              <a:sym typeface="Tahoma" pitchFamily="34" charset="0"/>
            </a:endParaRPr>
          </a:p>
        </p:txBody>
      </p:sp>
    </p:spTree>
    <p:extLst>
      <p:ext uri="{BB962C8B-B14F-4D97-AF65-F5344CB8AC3E}">
        <p14:creationId xmlns:p14="http://schemas.microsoft.com/office/powerpoint/2010/main" val="3288039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3"/>
          <p:cNvCxnSpPr/>
          <p:nvPr/>
        </p:nvCxnSpPr>
        <p:spPr>
          <a:xfrm>
            <a:off x="1025679" y="830997"/>
            <a:ext cx="4078036" cy="0"/>
          </a:xfrm>
          <a:prstGeom prst="line">
            <a:avLst/>
          </a:prstGeom>
          <a:ln w="12700" cmpd="sng">
            <a:solidFill>
              <a:srgbClr val="CA2820"/>
            </a:solidFill>
          </a:ln>
          <a:effectLst/>
        </p:spPr>
        <p:style>
          <a:lnRef idx="2">
            <a:schemeClr val="accent1"/>
          </a:lnRef>
          <a:fillRef idx="0">
            <a:schemeClr val="accent1"/>
          </a:fillRef>
          <a:effectRef idx="1">
            <a:schemeClr val="accent1"/>
          </a:effectRef>
          <a:fontRef idx="minor">
            <a:schemeClr val="tx1"/>
          </a:fontRef>
        </p:style>
      </p:cxnSp>
      <p:sp>
        <p:nvSpPr>
          <p:cNvPr id="11" name="文本框 10"/>
          <p:cNvSpPr txBox="1"/>
          <p:nvPr/>
        </p:nvSpPr>
        <p:spPr>
          <a:xfrm>
            <a:off x="815414" y="260648"/>
            <a:ext cx="6518131" cy="448136"/>
          </a:xfrm>
          <a:prstGeom prst="rect">
            <a:avLst/>
          </a:prstGeom>
        </p:spPr>
        <p:txBody>
          <a:bodyPr wrap="none">
            <a:spAutoFit/>
          </a:bodyPr>
          <a:lstStyle>
            <a:defPPr>
              <a:defRPr lang="zh-CN"/>
            </a:defPPr>
            <a:lvl1pPr>
              <a:defRPr sz="2400" b="1">
                <a:latin typeface="+mj-ea"/>
                <a:ea typeface="+mj-ea"/>
              </a:defRPr>
            </a:lvl1pPr>
          </a:lstStyle>
          <a:p>
            <a:r>
              <a:rPr lang="zh-CN" altLang="en-US" sz="2312" dirty="0">
                <a:solidFill>
                  <a:prstClr val="black"/>
                </a:solidFill>
                <a:latin typeface="微软雅黑" panose="020B0503020204020204" pitchFamily="34" charset="-122"/>
                <a:ea typeface="微软雅黑" panose="020B0503020204020204" pitchFamily="34" charset="-122"/>
                <a:sym typeface="微软雅黑" pitchFamily="34" charset="-122"/>
              </a:rPr>
              <a:t>医信</a:t>
            </a:r>
            <a:r>
              <a:rPr lang="en-US" altLang="zh-CN" sz="2312" dirty="0">
                <a:solidFill>
                  <a:prstClr val="black"/>
                </a:solidFill>
                <a:latin typeface="微软雅黑" panose="020B0503020204020204" pitchFamily="34" charset="-122"/>
                <a:ea typeface="微软雅黑" panose="020B0503020204020204" pitchFamily="34" charset="-122"/>
                <a:sym typeface="微软雅黑" pitchFamily="34" charset="-122"/>
              </a:rPr>
              <a:t>HRP</a:t>
            </a:r>
            <a:r>
              <a:rPr lang="zh-CN" altLang="en-US" sz="2312" dirty="0">
                <a:solidFill>
                  <a:prstClr val="black"/>
                </a:solidFill>
                <a:latin typeface="微软雅黑" panose="020B0503020204020204" pitchFamily="34" charset="-122"/>
                <a:ea typeface="微软雅黑" panose="020B0503020204020204" pitchFamily="34" charset="-122"/>
                <a:sym typeface="微软雅黑" pitchFamily="34" charset="-122"/>
              </a:rPr>
              <a:t>区别于传统</a:t>
            </a:r>
            <a:r>
              <a:rPr lang="en-US" altLang="zh-CN" sz="2312" dirty="0">
                <a:solidFill>
                  <a:prstClr val="black"/>
                </a:solidFill>
                <a:latin typeface="微软雅黑" panose="020B0503020204020204" pitchFamily="34" charset="-122"/>
                <a:ea typeface="微软雅黑" panose="020B0503020204020204" pitchFamily="34" charset="-122"/>
                <a:sym typeface="微软雅黑" pitchFamily="34" charset="-122"/>
              </a:rPr>
              <a:t>HRP</a:t>
            </a:r>
            <a:r>
              <a:rPr lang="zh-CN" altLang="en-US" sz="2312" dirty="0">
                <a:solidFill>
                  <a:prstClr val="black"/>
                </a:solidFill>
                <a:latin typeface="微软雅黑" panose="020B0503020204020204" pitchFamily="34" charset="-122"/>
                <a:ea typeface="微软雅黑" panose="020B0503020204020204" pitchFamily="34" charset="-122"/>
                <a:sym typeface="微软雅黑" pitchFamily="34" charset="-122"/>
              </a:rPr>
              <a:t>：实现</a:t>
            </a:r>
            <a:r>
              <a:rPr lang="zh-CN" altLang="en-GB" sz="2312" dirty="0">
                <a:solidFill>
                  <a:prstClr val="black"/>
                </a:solidFill>
                <a:latin typeface="微软雅黑" panose="020B0503020204020204" pitchFamily="34" charset="-122"/>
                <a:ea typeface="微软雅黑" panose="020B0503020204020204" pitchFamily="34" charset="-122"/>
              </a:rPr>
              <a:t>端到端</a:t>
            </a:r>
            <a:r>
              <a:rPr lang="zh-CN" altLang="en-US" sz="2312" dirty="0">
                <a:solidFill>
                  <a:prstClr val="black"/>
                </a:solidFill>
                <a:latin typeface="微软雅黑" panose="020B0503020204020204" pitchFamily="34" charset="-122"/>
                <a:ea typeface="微软雅黑" panose="020B0503020204020204" pitchFamily="34" charset="-122"/>
              </a:rPr>
              <a:t>闭环管理</a:t>
            </a:r>
          </a:p>
        </p:txBody>
      </p:sp>
      <p:pic>
        <p:nvPicPr>
          <p:cNvPr id="2" name="图片 1"/>
          <p:cNvPicPr>
            <a:picLocks noChangeAspect="1"/>
          </p:cNvPicPr>
          <p:nvPr/>
        </p:nvPicPr>
        <p:blipFill>
          <a:blip r:embed="rId3"/>
          <a:stretch>
            <a:fillRect/>
          </a:stretch>
        </p:blipFill>
        <p:spPr>
          <a:xfrm>
            <a:off x="406832" y="836713"/>
            <a:ext cx="11785169" cy="5562513"/>
          </a:xfrm>
          <a:prstGeom prst="rect">
            <a:avLst/>
          </a:prstGeom>
        </p:spPr>
      </p:pic>
    </p:spTree>
    <p:extLst>
      <p:ext uri="{BB962C8B-B14F-4D97-AF65-F5344CB8AC3E}">
        <p14:creationId xmlns:p14="http://schemas.microsoft.com/office/powerpoint/2010/main" val="2046263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3"/>
          <p:cNvCxnSpPr/>
          <p:nvPr/>
        </p:nvCxnSpPr>
        <p:spPr>
          <a:xfrm>
            <a:off x="1025679" y="830997"/>
            <a:ext cx="4078036" cy="0"/>
          </a:xfrm>
          <a:prstGeom prst="line">
            <a:avLst/>
          </a:prstGeom>
          <a:ln w="12700" cmpd="sng">
            <a:solidFill>
              <a:srgbClr val="CA2820"/>
            </a:solidFill>
          </a:ln>
          <a:effectLst/>
        </p:spPr>
        <p:style>
          <a:lnRef idx="2">
            <a:schemeClr val="accent1"/>
          </a:lnRef>
          <a:fillRef idx="0">
            <a:schemeClr val="accent1"/>
          </a:fillRef>
          <a:effectRef idx="1">
            <a:schemeClr val="accent1"/>
          </a:effectRef>
          <a:fontRef idx="minor">
            <a:schemeClr val="tx1"/>
          </a:fontRef>
        </p:style>
      </p:cxnSp>
      <p:sp>
        <p:nvSpPr>
          <p:cNvPr id="11" name="文本框 10"/>
          <p:cNvSpPr txBox="1"/>
          <p:nvPr/>
        </p:nvSpPr>
        <p:spPr>
          <a:xfrm>
            <a:off x="189772" y="382861"/>
            <a:ext cx="8594019" cy="448136"/>
          </a:xfrm>
          <a:prstGeom prst="rect">
            <a:avLst/>
          </a:prstGeom>
        </p:spPr>
        <p:txBody>
          <a:bodyPr wrap="none">
            <a:spAutoFit/>
          </a:bodyPr>
          <a:lstStyle>
            <a:defPPr>
              <a:defRPr lang="zh-CN"/>
            </a:defPPr>
            <a:lvl1pPr>
              <a:defRPr sz="2400" b="1">
                <a:latin typeface="+mj-ea"/>
                <a:ea typeface="+mj-ea"/>
              </a:defRPr>
            </a:lvl1pPr>
          </a:lstStyle>
          <a:p>
            <a:r>
              <a:rPr lang="zh-CN" altLang="en-US" sz="2312" dirty="0">
                <a:solidFill>
                  <a:prstClr val="black"/>
                </a:solidFill>
                <a:latin typeface="微软雅黑" panose="020B0503020204020204" pitchFamily="34" charset="-122"/>
                <a:ea typeface="微软雅黑" panose="020B0503020204020204" pitchFamily="34" charset="-122"/>
                <a:sym typeface="微软雅黑" pitchFamily="34" charset="-122"/>
              </a:rPr>
              <a:t>医信</a:t>
            </a:r>
            <a:r>
              <a:rPr lang="en-US" altLang="zh-CN" sz="2312" dirty="0">
                <a:solidFill>
                  <a:prstClr val="black"/>
                </a:solidFill>
                <a:latin typeface="微软雅黑" panose="020B0503020204020204" pitchFamily="34" charset="-122"/>
                <a:ea typeface="微软雅黑" panose="020B0503020204020204" pitchFamily="34" charset="-122"/>
                <a:sym typeface="微软雅黑" pitchFamily="34" charset="-122"/>
              </a:rPr>
              <a:t>HRP</a:t>
            </a:r>
            <a:r>
              <a:rPr lang="zh-CN" altLang="en-US" sz="2312" dirty="0">
                <a:solidFill>
                  <a:prstClr val="black"/>
                </a:solidFill>
                <a:latin typeface="微软雅黑" panose="020B0503020204020204" pitchFamily="34" charset="-122"/>
                <a:ea typeface="微软雅黑" panose="020B0503020204020204" pitchFamily="34" charset="-122"/>
                <a:sym typeface="微软雅黑" pitchFamily="34" charset="-122"/>
              </a:rPr>
              <a:t>区别于传统</a:t>
            </a:r>
            <a:r>
              <a:rPr lang="en-US" altLang="zh-CN" sz="2312" dirty="0">
                <a:solidFill>
                  <a:prstClr val="black"/>
                </a:solidFill>
                <a:latin typeface="微软雅黑" panose="020B0503020204020204" pitchFamily="34" charset="-122"/>
                <a:ea typeface="微软雅黑" panose="020B0503020204020204" pitchFamily="34" charset="-122"/>
                <a:sym typeface="微软雅黑" pitchFamily="34" charset="-122"/>
              </a:rPr>
              <a:t>HRP</a:t>
            </a:r>
            <a:r>
              <a:rPr lang="zh-CN" altLang="en-US" sz="2312" dirty="0">
                <a:solidFill>
                  <a:prstClr val="black"/>
                </a:solidFill>
                <a:latin typeface="微软雅黑" panose="020B0503020204020204" pitchFamily="34" charset="-122"/>
                <a:ea typeface="微软雅黑" panose="020B0503020204020204" pitchFamily="34" charset="-122"/>
                <a:sym typeface="微软雅黑" pitchFamily="34" charset="-122"/>
              </a:rPr>
              <a:t>：场景优化、促进体验，提升显性效果</a:t>
            </a:r>
            <a:endParaRPr lang="zh-CN" altLang="en-US" sz="2312" dirty="0">
              <a:solidFill>
                <a:prstClr val="black"/>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395518" y="992116"/>
            <a:ext cx="10608501" cy="5605236"/>
          </a:xfrm>
          <a:prstGeom prst="rect">
            <a:avLst/>
          </a:prstGeom>
        </p:spPr>
      </p:pic>
    </p:spTree>
    <p:extLst>
      <p:ext uri="{BB962C8B-B14F-4D97-AF65-F5344CB8AC3E}">
        <p14:creationId xmlns:p14="http://schemas.microsoft.com/office/powerpoint/2010/main" val="564341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3"/>
          <p:cNvCxnSpPr/>
          <p:nvPr/>
        </p:nvCxnSpPr>
        <p:spPr>
          <a:xfrm>
            <a:off x="1025679" y="830997"/>
            <a:ext cx="4078036" cy="0"/>
          </a:xfrm>
          <a:prstGeom prst="line">
            <a:avLst/>
          </a:prstGeom>
          <a:ln w="12700" cmpd="sng">
            <a:solidFill>
              <a:srgbClr val="CA2820"/>
            </a:solidFill>
          </a:ln>
          <a:effectLst/>
        </p:spPr>
        <p:style>
          <a:lnRef idx="2">
            <a:schemeClr val="accent1"/>
          </a:lnRef>
          <a:fillRef idx="0">
            <a:schemeClr val="accent1"/>
          </a:fillRef>
          <a:effectRef idx="1">
            <a:schemeClr val="accent1"/>
          </a:effectRef>
          <a:fontRef idx="minor">
            <a:schemeClr val="tx1"/>
          </a:fontRef>
        </p:style>
      </p:cxnSp>
      <p:grpSp>
        <p:nvGrpSpPr>
          <p:cNvPr id="3" name="组合 2">
            <a:extLst>
              <a:ext uri="{FF2B5EF4-FFF2-40B4-BE49-F238E27FC236}">
                <a16:creationId xmlns:a16="http://schemas.microsoft.com/office/drawing/2014/main" id="{58D90893-E0FA-45D9-90F8-EF4C479C3776}"/>
              </a:ext>
            </a:extLst>
          </p:cNvPr>
          <p:cNvGrpSpPr/>
          <p:nvPr/>
        </p:nvGrpSpPr>
        <p:grpSpPr>
          <a:xfrm>
            <a:off x="332542" y="1124986"/>
            <a:ext cx="11526915" cy="5248046"/>
            <a:chOff x="395303" y="1345441"/>
            <a:chExt cx="11114038" cy="5060068"/>
          </a:xfrm>
        </p:grpSpPr>
        <p:pic>
          <p:nvPicPr>
            <p:cNvPr id="5" name="图片 4">
              <a:extLst>
                <a:ext uri="{FF2B5EF4-FFF2-40B4-BE49-F238E27FC236}">
                  <a16:creationId xmlns:a16="http://schemas.microsoft.com/office/drawing/2014/main" id="{F70AF0D2-2D0A-4E86-9514-234EDAB8077F}"/>
                </a:ext>
              </a:extLst>
            </p:cNvPr>
            <p:cNvPicPr>
              <a:picLocks noChangeAspect="1"/>
            </p:cNvPicPr>
            <p:nvPr/>
          </p:nvPicPr>
          <p:blipFill>
            <a:blip r:embed="rId3"/>
            <a:stretch>
              <a:fillRect/>
            </a:stretch>
          </p:blipFill>
          <p:spPr>
            <a:xfrm>
              <a:off x="395303" y="1345441"/>
              <a:ext cx="8112952" cy="5060068"/>
            </a:xfrm>
            <a:prstGeom prst="rect">
              <a:avLst/>
            </a:prstGeom>
          </p:spPr>
        </p:pic>
        <p:grpSp>
          <p:nvGrpSpPr>
            <p:cNvPr id="6" name="组合 5" descr="e7d195523061f1c093d753f9ae026c02ea2377d8e563bb0a6AD317B17F88BFF3CFA045DFD56CE85E8FE70343E6872691953A13787B687769404B6FACEB7BEB2E9466EABD072654A937E8A0C33F7F4B8913BB3FFEFFDA8FB35F94F0C6582EB52708819DC49C67973A4D890733BAFF22B122D069320AE1F80A81D2D4A5A254EA152AC1182651E99DEB">
              <a:extLst>
                <a:ext uri="{FF2B5EF4-FFF2-40B4-BE49-F238E27FC236}">
                  <a16:creationId xmlns:a16="http://schemas.microsoft.com/office/drawing/2014/main" id="{CDC7E9E6-17BC-472F-A9E4-B2F5E9F3C533}"/>
                </a:ext>
              </a:extLst>
            </p:cNvPr>
            <p:cNvGrpSpPr/>
            <p:nvPr/>
          </p:nvGrpSpPr>
          <p:grpSpPr>
            <a:xfrm>
              <a:off x="8462783" y="1433570"/>
              <a:ext cx="3046558" cy="1367467"/>
              <a:chOff x="905372" y="4379913"/>
              <a:chExt cx="3046558" cy="1367467"/>
            </a:xfrm>
          </p:grpSpPr>
          <p:sp>
            <p:nvSpPr>
              <p:cNvPr id="13" name="矩形 12" descr="e7d195523061f1c093d753f9ae026c02ea2377d8e563bb0a6AD317B17F88BFF3CFA045DFD56CE85E8FE70343E6872691953A13787B687769404B6FACEB7BEB2E9466EABD072654A937E8A0C33F7F4B890FDBD60DDBE0EF57D06C3E3B829452405077FA4D6D944D2AA8FB9A4C04E87F083D3B4B754914B99D779D0239E92D3308EA2240CFDEFC4E47">
                <a:extLst>
                  <a:ext uri="{FF2B5EF4-FFF2-40B4-BE49-F238E27FC236}">
                    <a16:creationId xmlns:a16="http://schemas.microsoft.com/office/drawing/2014/main" id="{195643BF-6530-4C27-9297-56FE823218A6}"/>
                  </a:ext>
                </a:extLst>
              </p:cNvPr>
              <p:cNvSpPr/>
              <p:nvPr/>
            </p:nvSpPr>
            <p:spPr>
              <a:xfrm>
                <a:off x="905372" y="4717154"/>
                <a:ext cx="3046558" cy="1030226"/>
              </a:xfrm>
              <a:prstGeom prst="rect">
                <a:avLst/>
              </a:prstGeom>
            </p:spPr>
            <p:txBody>
              <a:bodyPr wrap="square">
                <a:spAutoFit/>
              </a:bodyPr>
              <a:lstStyle/>
              <a:p>
                <a:pPr marL="228594" indent="-228594" algn="just">
                  <a:lnSpc>
                    <a:spcPct val="150000"/>
                  </a:lnSpc>
                  <a:buClr>
                    <a:schemeClr val="accent1"/>
                  </a:buClr>
                  <a:buFont typeface="Wingdings" panose="05000000000000000000" pitchFamily="2" charset="2"/>
                  <a:buChar char="Ø"/>
                </a:pPr>
                <a:r>
                  <a:rPr lang="zh-CN" altLang="en-US" sz="1467" dirty="0">
                    <a:solidFill>
                      <a:schemeClr val="tx1">
                        <a:lumMod val="75000"/>
                        <a:lumOff val="25000"/>
                      </a:schemeClr>
                    </a:solidFill>
                    <a:latin typeface="阿里巴巴普惠体 Light" panose="00020600040101010101" pitchFamily="18" charset="-122"/>
                    <a:ea typeface="阿里巴巴普惠体 Light" panose="00020600040101010101" pitchFamily="18" charset="-122"/>
                    <a:cs typeface="阿里巴巴普惠体 Light" panose="00020600040101010101" pitchFamily="18" charset="-122"/>
                  </a:rPr>
                  <a:t>包括待办事项、关注指标、消息通知、快捷菜单导航、待审核列表</a:t>
                </a:r>
              </a:p>
            </p:txBody>
          </p:sp>
          <p:sp>
            <p:nvSpPr>
              <p:cNvPr id="14" name="文本框 13">
                <a:extLst>
                  <a:ext uri="{FF2B5EF4-FFF2-40B4-BE49-F238E27FC236}">
                    <a16:creationId xmlns:a16="http://schemas.microsoft.com/office/drawing/2014/main" id="{4B9735E8-CB8C-48E6-A0DC-DABEFA29352D}"/>
                  </a:ext>
                </a:extLst>
              </p:cNvPr>
              <p:cNvSpPr txBox="1"/>
              <p:nvPr/>
            </p:nvSpPr>
            <p:spPr>
              <a:xfrm>
                <a:off x="905372" y="4379913"/>
                <a:ext cx="2003371" cy="326428"/>
              </a:xfrm>
              <a:prstGeom prst="rect">
                <a:avLst/>
              </a:prstGeom>
              <a:noFill/>
            </p:spPr>
            <p:txBody>
              <a:bodyPr wrap="square" rtlCol="0">
                <a:spAutoFit/>
              </a:bodyPr>
              <a:lstStyle/>
              <a:p>
                <a:r>
                  <a:rPr lang="zh-CN" altLang="en-US" sz="1600" b="1" dirty="0">
                    <a:solidFill>
                      <a:srgbClr val="0087D1"/>
                    </a:solidFill>
                    <a:latin typeface="阿里巴巴普惠体 Light" panose="00020600040101010101" pitchFamily="18" charset="-122"/>
                    <a:ea typeface="阿里巴巴普惠体 Light" panose="00020600040101010101" pitchFamily="18" charset="-122"/>
                    <a:cs typeface="阿里巴巴普惠体 Light" panose="00020600040101010101" pitchFamily="18" charset="-122"/>
                  </a:rPr>
                  <a:t>门户展示</a:t>
                </a:r>
              </a:p>
            </p:txBody>
          </p:sp>
        </p:grpSp>
        <p:grpSp>
          <p:nvGrpSpPr>
            <p:cNvPr id="7" name="组合 6" descr="e7d195523061f1c093d753f9ae026c02ea2377d8e563bb0a6AD317B17F88BFF3CFA045DFD56CE85E8FE70343E6872691953A13787B687769404B6FACEB7BEB2E9466EABD072654A937E8A0C33F7F4B8913BB3FFEFFDA8FB35F94F0C6582EB52708819DC49C67973A4D890733BAFF22B122D069320AE1F80A81D2D4A5A254EA152AC1182651E99DEB">
              <a:extLst>
                <a:ext uri="{FF2B5EF4-FFF2-40B4-BE49-F238E27FC236}">
                  <a16:creationId xmlns:a16="http://schemas.microsoft.com/office/drawing/2014/main" id="{ED831142-AA87-4E31-B0CD-4CF28E14D475}"/>
                </a:ext>
              </a:extLst>
            </p:cNvPr>
            <p:cNvGrpSpPr/>
            <p:nvPr/>
          </p:nvGrpSpPr>
          <p:grpSpPr>
            <a:xfrm>
              <a:off x="8462783" y="2919733"/>
              <a:ext cx="3046558" cy="2347121"/>
              <a:chOff x="905372" y="4379913"/>
              <a:chExt cx="3046558" cy="2347121"/>
            </a:xfrm>
          </p:grpSpPr>
          <p:sp>
            <p:nvSpPr>
              <p:cNvPr id="11" name="矩形 10" descr="e7d195523061f1c093d753f9ae026c02ea2377d8e563bb0a6AD317B17F88BFF3CFA045DFD56CE85E8FE70343E6872691953A13787B687769404B6FACEB7BEB2E9466EABD072654A937E8A0C33F7F4B890FDBD60DDBE0EF57D06C3E3B829452405077FA4D6D944D2AA8FB9A4C04E87F083D3B4B754914B99D779D0239E92D3308EA2240CFDEFC4E47">
                <a:extLst>
                  <a:ext uri="{FF2B5EF4-FFF2-40B4-BE49-F238E27FC236}">
                    <a16:creationId xmlns:a16="http://schemas.microsoft.com/office/drawing/2014/main" id="{0A8F95DE-999A-4430-9784-01A017246455}"/>
                  </a:ext>
                </a:extLst>
              </p:cNvPr>
              <p:cNvSpPr/>
              <p:nvPr/>
            </p:nvSpPr>
            <p:spPr>
              <a:xfrm>
                <a:off x="905372" y="4717154"/>
                <a:ext cx="3046558" cy="2009880"/>
              </a:xfrm>
              <a:prstGeom prst="rect">
                <a:avLst/>
              </a:prstGeom>
            </p:spPr>
            <p:txBody>
              <a:bodyPr wrap="square">
                <a:spAutoFit/>
              </a:bodyPr>
              <a:lstStyle/>
              <a:p>
                <a:pPr marL="228594" indent="-228594" algn="just">
                  <a:lnSpc>
                    <a:spcPct val="150000"/>
                  </a:lnSpc>
                  <a:buClr>
                    <a:schemeClr val="accent1"/>
                  </a:buClr>
                  <a:buFont typeface="Wingdings" panose="05000000000000000000" pitchFamily="2" charset="2"/>
                  <a:buChar char="Ø"/>
                </a:pPr>
                <a:r>
                  <a:rPr lang="zh-CN" altLang="en-US" sz="1467" dirty="0">
                    <a:solidFill>
                      <a:schemeClr val="tx1">
                        <a:lumMod val="75000"/>
                        <a:lumOff val="25000"/>
                      </a:schemeClr>
                    </a:solidFill>
                    <a:latin typeface="阿里巴巴普惠体 Light" panose="00020600040101010101" pitchFamily="18" charset="-122"/>
                    <a:ea typeface="阿里巴巴普惠体 Light" panose="00020600040101010101" pitchFamily="18" charset="-122"/>
                    <a:cs typeface="阿里巴巴普惠体 Light" panose="00020600040101010101" pitchFamily="18" charset="-122"/>
                  </a:rPr>
                  <a:t>门户数据如指标会根据源数据变化而定期刷新；</a:t>
                </a:r>
                <a:endParaRPr lang="en-US" altLang="zh-CN" sz="1467" dirty="0">
                  <a:solidFill>
                    <a:schemeClr val="tx1">
                      <a:lumMod val="75000"/>
                      <a:lumOff val="25000"/>
                    </a:schemeClr>
                  </a:solidFill>
                  <a:latin typeface="阿里巴巴普惠体 Light" panose="00020600040101010101" pitchFamily="18" charset="-122"/>
                  <a:ea typeface="阿里巴巴普惠体 Light" panose="00020600040101010101" pitchFamily="18" charset="-122"/>
                  <a:cs typeface="阿里巴巴普惠体 Light" panose="00020600040101010101" pitchFamily="18" charset="-122"/>
                </a:endParaRPr>
              </a:p>
              <a:p>
                <a:pPr marL="228594" indent="-228594" algn="just">
                  <a:lnSpc>
                    <a:spcPct val="150000"/>
                  </a:lnSpc>
                  <a:buClr>
                    <a:schemeClr val="accent1"/>
                  </a:buClr>
                  <a:buFont typeface="Wingdings" panose="05000000000000000000" pitchFamily="2" charset="2"/>
                  <a:buChar char="Ø"/>
                </a:pPr>
                <a:r>
                  <a:rPr lang="zh-CN" altLang="en-US" sz="1467" dirty="0">
                    <a:solidFill>
                      <a:schemeClr val="tx1">
                        <a:lumMod val="75000"/>
                        <a:lumOff val="25000"/>
                      </a:schemeClr>
                    </a:solidFill>
                    <a:latin typeface="阿里巴巴普惠体 Light" panose="00020600040101010101" pitchFamily="18" charset="-122"/>
                    <a:ea typeface="阿里巴巴普惠体 Light" panose="00020600040101010101" pitchFamily="18" charset="-122"/>
                    <a:cs typeface="阿里巴巴普惠体 Light" panose="00020600040101010101" pitchFamily="18" charset="-122"/>
                  </a:rPr>
                  <a:t>待办列表则可以根据角色不同定期更新；</a:t>
                </a:r>
                <a:endParaRPr lang="en-US" altLang="zh-CN" sz="1467" dirty="0">
                  <a:solidFill>
                    <a:schemeClr val="tx1">
                      <a:lumMod val="75000"/>
                      <a:lumOff val="25000"/>
                    </a:schemeClr>
                  </a:solidFill>
                  <a:latin typeface="阿里巴巴普惠体 Light" panose="00020600040101010101" pitchFamily="18" charset="-122"/>
                  <a:ea typeface="阿里巴巴普惠体 Light" panose="00020600040101010101" pitchFamily="18" charset="-122"/>
                  <a:cs typeface="阿里巴巴普惠体 Light" panose="00020600040101010101" pitchFamily="18" charset="-122"/>
                </a:endParaRPr>
              </a:p>
              <a:p>
                <a:pPr marL="228594" indent="-228594" algn="just">
                  <a:lnSpc>
                    <a:spcPct val="150000"/>
                  </a:lnSpc>
                  <a:buClr>
                    <a:schemeClr val="accent1"/>
                  </a:buClr>
                  <a:buFont typeface="Wingdings" panose="05000000000000000000" pitchFamily="2" charset="2"/>
                  <a:buChar char="Ø"/>
                </a:pPr>
                <a:r>
                  <a:rPr lang="zh-CN" altLang="en-US" sz="1467" dirty="0">
                    <a:solidFill>
                      <a:schemeClr val="tx1">
                        <a:lumMod val="75000"/>
                        <a:lumOff val="25000"/>
                      </a:schemeClr>
                    </a:solidFill>
                    <a:latin typeface="阿里巴巴普惠体 Light" panose="00020600040101010101" pitchFamily="18" charset="-122"/>
                    <a:ea typeface="阿里巴巴普惠体 Light" panose="00020600040101010101" pitchFamily="18" charset="-122"/>
                    <a:cs typeface="阿里巴巴普惠体 Light" panose="00020600040101010101" pitchFamily="18" charset="-122"/>
                  </a:rPr>
                  <a:t>快捷菜单可以自主学习，展示常用</a:t>
                </a:r>
              </a:p>
            </p:txBody>
          </p:sp>
          <p:sp>
            <p:nvSpPr>
              <p:cNvPr id="12" name="文本框 11">
                <a:extLst>
                  <a:ext uri="{FF2B5EF4-FFF2-40B4-BE49-F238E27FC236}">
                    <a16:creationId xmlns:a16="http://schemas.microsoft.com/office/drawing/2014/main" id="{7D9958FC-0AE6-4FD0-BB18-40E350D974EC}"/>
                  </a:ext>
                </a:extLst>
              </p:cNvPr>
              <p:cNvSpPr txBox="1"/>
              <p:nvPr/>
            </p:nvSpPr>
            <p:spPr>
              <a:xfrm>
                <a:off x="905372" y="4379913"/>
                <a:ext cx="2003371" cy="326427"/>
              </a:xfrm>
              <a:prstGeom prst="rect">
                <a:avLst/>
              </a:prstGeom>
              <a:noFill/>
            </p:spPr>
            <p:txBody>
              <a:bodyPr wrap="square" rtlCol="0">
                <a:spAutoFit/>
              </a:bodyPr>
              <a:lstStyle/>
              <a:p>
                <a:r>
                  <a:rPr lang="zh-CN" altLang="en-US" sz="1600" b="1" dirty="0">
                    <a:solidFill>
                      <a:srgbClr val="0087D1"/>
                    </a:solidFill>
                    <a:latin typeface="阿里巴巴普惠体 Light" panose="00020600040101010101" pitchFamily="18" charset="-122"/>
                    <a:ea typeface="阿里巴巴普惠体 Light" panose="00020600040101010101" pitchFamily="18" charset="-122"/>
                    <a:cs typeface="阿里巴巴普惠体 Light" panose="00020600040101010101" pitchFamily="18" charset="-122"/>
                  </a:rPr>
                  <a:t>动态变化</a:t>
                </a:r>
              </a:p>
            </p:txBody>
          </p:sp>
        </p:grpSp>
        <p:grpSp>
          <p:nvGrpSpPr>
            <p:cNvPr id="8" name="组合 7" descr="e7d195523061f1c093d753f9ae026c02ea2377d8e563bb0a6AD317B17F88BFF3CFA045DFD56CE85E8FE70343E6872691953A13787B687769404B6FACEB7BEB2E9466EABD072654A937E8A0C33F7F4B8913BB3FFEFFDA8FB35F94F0C6582EB52708819DC49C67973A4D890733BAFF22B122D069320AE1F80A81D2D4A5A254EA152AC1182651E99DEB">
              <a:extLst>
                <a:ext uri="{FF2B5EF4-FFF2-40B4-BE49-F238E27FC236}">
                  <a16:creationId xmlns:a16="http://schemas.microsoft.com/office/drawing/2014/main" id="{60C34BCA-57E4-4C73-8DAC-391CEB42621F}"/>
                </a:ext>
              </a:extLst>
            </p:cNvPr>
            <p:cNvGrpSpPr/>
            <p:nvPr/>
          </p:nvGrpSpPr>
          <p:grpSpPr>
            <a:xfrm>
              <a:off x="8455250" y="5278045"/>
              <a:ext cx="3046558" cy="1040915"/>
              <a:chOff x="881308" y="4379913"/>
              <a:chExt cx="3046558" cy="1040915"/>
            </a:xfrm>
          </p:grpSpPr>
          <p:sp>
            <p:nvSpPr>
              <p:cNvPr id="9" name="矩形 8" descr="e7d195523061f1c093d753f9ae026c02ea2377d8e563bb0a6AD317B17F88BFF3CFA045DFD56CE85E8FE70343E6872691953A13787B687769404B6FACEB7BEB2E9466EABD072654A937E8A0C33F7F4B890FDBD60DDBE0EF57D06C3E3B829452405077FA4D6D944D2AA8FB9A4C04E87F083D3B4B754914B99D779D0239E92D3308EA2240CFDEFC4E47">
                <a:extLst>
                  <a:ext uri="{FF2B5EF4-FFF2-40B4-BE49-F238E27FC236}">
                    <a16:creationId xmlns:a16="http://schemas.microsoft.com/office/drawing/2014/main" id="{AADC097E-7244-4FD6-BD29-A03CF9FE0556}"/>
                  </a:ext>
                </a:extLst>
              </p:cNvPr>
              <p:cNvSpPr/>
              <p:nvPr/>
            </p:nvSpPr>
            <p:spPr>
              <a:xfrm>
                <a:off x="881308" y="4717154"/>
                <a:ext cx="3046558" cy="703674"/>
              </a:xfrm>
              <a:prstGeom prst="rect">
                <a:avLst/>
              </a:prstGeom>
            </p:spPr>
            <p:txBody>
              <a:bodyPr wrap="square">
                <a:spAutoFit/>
              </a:bodyPr>
              <a:lstStyle/>
              <a:p>
                <a:pPr marL="228594" indent="-228594" algn="just">
                  <a:lnSpc>
                    <a:spcPct val="150000"/>
                  </a:lnSpc>
                  <a:buClr>
                    <a:schemeClr val="accent1"/>
                  </a:buClr>
                  <a:buFont typeface="Wingdings" panose="05000000000000000000" pitchFamily="2" charset="2"/>
                  <a:buChar char="Ø"/>
                </a:pPr>
                <a:r>
                  <a:rPr lang="zh-CN" altLang="en-US" sz="1467" dirty="0">
                    <a:solidFill>
                      <a:schemeClr val="tx1">
                        <a:lumMod val="75000"/>
                        <a:lumOff val="25000"/>
                      </a:schemeClr>
                    </a:solidFill>
                    <a:latin typeface="阿里巴巴普惠体 Light" panose="00020600040101010101" pitchFamily="18" charset="-122"/>
                    <a:ea typeface="阿里巴巴普惠体 Light" panose="00020600040101010101" pitchFamily="18" charset="-122"/>
                    <a:cs typeface="阿里巴巴普惠体 Light" panose="00020600040101010101" pitchFamily="18" charset="-122"/>
                  </a:rPr>
                  <a:t>可根据不同角色进去，查看不同的布局内容</a:t>
                </a:r>
              </a:p>
            </p:txBody>
          </p:sp>
          <p:sp>
            <p:nvSpPr>
              <p:cNvPr id="10" name="文本框 9">
                <a:extLst>
                  <a:ext uri="{FF2B5EF4-FFF2-40B4-BE49-F238E27FC236}">
                    <a16:creationId xmlns:a16="http://schemas.microsoft.com/office/drawing/2014/main" id="{22D923BF-E2E7-4A06-8485-4A464FED40A0}"/>
                  </a:ext>
                </a:extLst>
              </p:cNvPr>
              <p:cNvSpPr txBox="1"/>
              <p:nvPr/>
            </p:nvSpPr>
            <p:spPr>
              <a:xfrm>
                <a:off x="905371" y="4379913"/>
                <a:ext cx="2003371" cy="326428"/>
              </a:xfrm>
              <a:prstGeom prst="rect">
                <a:avLst/>
              </a:prstGeom>
              <a:noFill/>
            </p:spPr>
            <p:txBody>
              <a:bodyPr wrap="square" rtlCol="0">
                <a:spAutoFit/>
              </a:bodyPr>
              <a:lstStyle/>
              <a:p>
                <a:r>
                  <a:rPr lang="zh-CN" altLang="en-US" sz="1600" b="1" dirty="0">
                    <a:solidFill>
                      <a:srgbClr val="0087D1"/>
                    </a:solidFill>
                    <a:latin typeface="阿里巴巴普惠体 Light" panose="00020600040101010101" pitchFamily="18" charset="-122"/>
                    <a:ea typeface="阿里巴巴普惠体 Light" panose="00020600040101010101" pitchFamily="18" charset="-122"/>
                    <a:cs typeface="阿里巴巴普惠体 Light" panose="00020600040101010101" pitchFamily="18" charset="-122"/>
                  </a:rPr>
                  <a:t>对象变化</a:t>
                </a:r>
              </a:p>
            </p:txBody>
          </p:sp>
        </p:grpSp>
      </p:grpSp>
      <p:sp>
        <p:nvSpPr>
          <p:cNvPr id="15" name="文本框 14"/>
          <p:cNvSpPr txBox="1"/>
          <p:nvPr/>
        </p:nvSpPr>
        <p:spPr>
          <a:xfrm>
            <a:off x="445546" y="304435"/>
            <a:ext cx="9217024" cy="502766"/>
          </a:xfrm>
          <a:prstGeom prst="rect">
            <a:avLst/>
          </a:prstGeom>
          <a:noFill/>
        </p:spPr>
        <p:txBody>
          <a:bodyPr wrap="square" rtlCol="0">
            <a:spAutoFit/>
          </a:bodyPr>
          <a:lstStyle/>
          <a:p>
            <a:r>
              <a:rPr lang="zh-CN" altLang="en-US" sz="2667" b="1" dirty="0">
                <a:latin typeface="微软雅黑" panose="020B0503020204020204" pitchFamily="34" charset="-122"/>
                <a:ea typeface="微软雅黑" panose="020B0503020204020204" pitchFamily="34" charset="-122"/>
              </a:rPr>
              <a:t>医信</a:t>
            </a:r>
            <a:r>
              <a:rPr lang="en-US" altLang="zh-CN" sz="2667" b="1" dirty="0">
                <a:latin typeface="微软雅黑" panose="020B0503020204020204" pitchFamily="34" charset="-122"/>
                <a:ea typeface="微软雅黑" panose="020B0503020204020204" pitchFamily="34" charset="-122"/>
              </a:rPr>
              <a:t>HRP</a:t>
            </a:r>
            <a:r>
              <a:rPr lang="zh-CN" altLang="en-US" sz="2667" b="1" dirty="0">
                <a:latin typeface="微软雅黑" panose="020B0503020204020204" pitchFamily="34" charset="-122"/>
                <a:ea typeface="微软雅黑" panose="020B0503020204020204" pitchFamily="34" charset="-122"/>
              </a:rPr>
              <a:t>区别于传统</a:t>
            </a:r>
            <a:r>
              <a:rPr lang="en-US" altLang="zh-CN" sz="2667" b="1" dirty="0">
                <a:latin typeface="微软雅黑" panose="020B0503020204020204" pitchFamily="34" charset="-122"/>
                <a:ea typeface="微软雅黑" panose="020B0503020204020204" pitchFamily="34" charset="-122"/>
              </a:rPr>
              <a:t>HRP </a:t>
            </a:r>
            <a:r>
              <a:rPr lang="zh-CN" altLang="en-US" sz="2667" b="1" dirty="0">
                <a:latin typeface="微软雅黑" panose="020B0503020204020204" pitchFamily="34" charset="-122"/>
                <a:ea typeface="微软雅黑" panose="020B0503020204020204" pitchFamily="34" charset="-122"/>
              </a:rPr>
              <a:t>：个人门户，提高运营效率</a:t>
            </a:r>
          </a:p>
        </p:txBody>
      </p:sp>
    </p:spTree>
    <p:extLst>
      <p:ext uri="{BB962C8B-B14F-4D97-AF65-F5344CB8AC3E}">
        <p14:creationId xmlns:p14="http://schemas.microsoft.com/office/powerpoint/2010/main" val="1637863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3"/>
          <p:cNvCxnSpPr/>
          <p:nvPr/>
        </p:nvCxnSpPr>
        <p:spPr>
          <a:xfrm>
            <a:off x="1025679" y="830997"/>
            <a:ext cx="4078036" cy="0"/>
          </a:xfrm>
          <a:prstGeom prst="line">
            <a:avLst/>
          </a:prstGeom>
          <a:ln w="12700" cmpd="sng">
            <a:solidFill>
              <a:srgbClr val="CA2820"/>
            </a:solidFill>
          </a:ln>
          <a:effectLst/>
        </p:spPr>
        <p:style>
          <a:lnRef idx="2">
            <a:schemeClr val="accent1"/>
          </a:lnRef>
          <a:fillRef idx="0">
            <a:schemeClr val="accent1"/>
          </a:fillRef>
          <a:effectRef idx="1">
            <a:schemeClr val="accent1"/>
          </a:effectRef>
          <a:fontRef idx="minor">
            <a:schemeClr val="tx1"/>
          </a:fontRef>
        </p:style>
      </p:cxnSp>
      <p:pic>
        <p:nvPicPr>
          <p:cNvPr id="2" name="图片 1"/>
          <p:cNvPicPr>
            <a:picLocks noChangeAspect="1"/>
          </p:cNvPicPr>
          <p:nvPr/>
        </p:nvPicPr>
        <p:blipFill>
          <a:blip r:embed="rId3"/>
          <a:stretch>
            <a:fillRect/>
          </a:stretch>
        </p:blipFill>
        <p:spPr>
          <a:xfrm>
            <a:off x="239349" y="836712"/>
            <a:ext cx="12192000" cy="5602005"/>
          </a:xfrm>
          <a:prstGeom prst="rect">
            <a:avLst/>
          </a:prstGeom>
        </p:spPr>
      </p:pic>
      <p:sp>
        <p:nvSpPr>
          <p:cNvPr id="5" name="文本框 4"/>
          <p:cNvSpPr txBox="1"/>
          <p:nvPr/>
        </p:nvSpPr>
        <p:spPr>
          <a:xfrm>
            <a:off x="1007435" y="260649"/>
            <a:ext cx="7296811" cy="502766"/>
          </a:xfrm>
          <a:prstGeom prst="rect">
            <a:avLst/>
          </a:prstGeom>
          <a:noFill/>
        </p:spPr>
        <p:txBody>
          <a:bodyPr wrap="square" rtlCol="0">
            <a:spAutoFit/>
          </a:bodyPr>
          <a:lstStyle/>
          <a:p>
            <a:r>
              <a:rPr lang="zh-CN" altLang="en-US" sz="2667" b="1" dirty="0">
                <a:latin typeface="微软雅黑" panose="020B0503020204020204" pitchFamily="34" charset="-122"/>
                <a:ea typeface="微软雅黑" panose="020B0503020204020204" pitchFamily="34" charset="-122"/>
              </a:rPr>
              <a:t>医信</a:t>
            </a:r>
            <a:r>
              <a:rPr lang="en-US" altLang="zh-CN" sz="2667" b="1" dirty="0">
                <a:latin typeface="微软雅黑" panose="020B0503020204020204" pitchFamily="34" charset="-122"/>
                <a:ea typeface="微软雅黑" panose="020B0503020204020204" pitchFamily="34" charset="-122"/>
              </a:rPr>
              <a:t>HRP</a:t>
            </a:r>
            <a:r>
              <a:rPr lang="zh-CN" altLang="en-US" sz="2667" b="1" dirty="0">
                <a:latin typeface="微软雅黑" panose="020B0503020204020204" pitchFamily="34" charset="-122"/>
                <a:ea typeface="微软雅黑" panose="020B0503020204020204" pitchFamily="34" charset="-122"/>
              </a:rPr>
              <a:t>区别于传统</a:t>
            </a:r>
            <a:r>
              <a:rPr lang="en-US" altLang="zh-CN" sz="2667" b="1" dirty="0">
                <a:latin typeface="微软雅黑" panose="020B0503020204020204" pitchFamily="34" charset="-122"/>
                <a:ea typeface="微软雅黑" panose="020B0503020204020204" pitchFamily="34" charset="-122"/>
              </a:rPr>
              <a:t>HRP </a:t>
            </a:r>
            <a:r>
              <a:rPr lang="zh-CN" altLang="en-US" sz="2667" b="1" dirty="0">
                <a:latin typeface="微软雅黑" panose="020B0503020204020204" pitchFamily="34" charset="-122"/>
                <a:ea typeface="微软雅黑" panose="020B0503020204020204" pitchFamily="34" charset="-122"/>
              </a:rPr>
              <a:t>：单据嵌入工作流</a:t>
            </a:r>
          </a:p>
        </p:txBody>
      </p:sp>
    </p:spTree>
    <p:extLst>
      <p:ext uri="{BB962C8B-B14F-4D97-AF65-F5344CB8AC3E}">
        <p14:creationId xmlns:p14="http://schemas.microsoft.com/office/powerpoint/2010/main" val="1146155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3"/>
          <p:cNvCxnSpPr/>
          <p:nvPr/>
        </p:nvCxnSpPr>
        <p:spPr>
          <a:xfrm>
            <a:off x="1025679" y="830997"/>
            <a:ext cx="4078036" cy="0"/>
          </a:xfrm>
          <a:prstGeom prst="line">
            <a:avLst/>
          </a:prstGeom>
          <a:ln w="12700" cmpd="sng">
            <a:solidFill>
              <a:srgbClr val="CA2820"/>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3" name="墨迹 2">
                <a:extLst>
                  <a:ext uri="{FF2B5EF4-FFF2-40B4-BE49-F238E27FC236}">
                    <a16:creationId xmlns:a16="http://schemas.microsoft.com/office/drawing/2014/main" id="{52FF10DF-732E-4E9A-AAA4-35DE6020B0F7}"/>
                  </a:ext>
                </a:extLst>
              </p14:cNvPr>
              <p14:cNvContentPartPr/>
              <p14:nvPr/>
            </p14:nvContentPartPr>
            <p14:xfrm>
              <a:off x="1130503" y="2526952"/>
              <a:ext cx="363360" cy="6240"/>
            </p14:xfrm>
          </p:contentPart>
        </mc:Choice>
        <mc:Fallback xmlns="">
          <p:pic>
            <p:nvPicPr>
              <p:cNvPr id="3" name="墨迹 2">
                <a:extLst>
                  <a:ext uri="{FF2B5EF4-FFF2-40B4-BE49-F238E27FC236}">
                    <a16:creationId xmlns:a16="http://schemas.microsoft.com/office/drawing/2014/main" id="{52FF10DF-732E-4E9A-AAA4-35DE6020B0F7}"/>
                  </a:ext>
                </a:extLst>
              </p:cNvPr>
              <p:cNvPicPr/>
              <p:nvPr/>
            </p:nvPicPr>
            <p:blipFill>
              <a:blip r:embed="rId4"/>
              <a:stretch>
                <a:fillRect/>
              </a:stretch>
            </p:blipFill>
            <p:spPr>
              <a:xfrm>
                <a:off x="1094491" y="2453540"/>
                <a:ext cx="435024" cy="15269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墨迹 4">
                <a:extLst>
                  <a:ext uri="{FF2B5EF4-FFF2-40B4-BE49-F238E27FC236}">
                    <a16:creationId xmlns:a16="http://schemas.microsoft.com/office/drawing/2014/main" id="{03F72F9A-9EF1-47E4-9EC9-CFA5B8FDE13D}"/>
                  </a:ext>
                </a:extLst>
              </p14:cNvPr>
              <p14:cNvContentPartPr/>
              <p14:nvPr/>
            </p14:nvContentPartPr>
            <p14:xfrm>
              <a:off x="1118983" y="2525992"/>
              <a:ext cx="435360" cy="43200"/>
            </p14:xfrm>
          </p:contentPart>
        </mc:Choice>
        <mc:Fallback xmlns="">
          <p:pic>
            <p:nvPicPr>
              <p:cNvPr id="5" name="墨迹 4">
                <a:extLst>
                  <a:ext uri="{FF2B5EF4-FFF2-40B4-BE49-F238E27FC236}">
                    <a16:creationId xmlns:a16="http://schemas.microsoft.com/office/drawing/2014/main" id="{03F72F9A-9EF1-47E4-9EC9-CFA5B8FDE13D}"/>
                  </a:ext>
                </a:extLst>
              </p:cNvPr>
              <p:cNvPicPr/>
              <p:nvPr/>
            </p:nvPicPr>
            <p:blipFill>
              <a:blip r:embed="rId6"/>
              <a:stretch>
                <a:fillRect/>
              </a:stretch>
            </p:blipFill>
            <p:spPr>
              <a:xfrm>
                <a:off x="1083003" y="2453992"/>
                <a:ext cx="506961" cy="186840"/>
              </a:xfrm>
              <a:prstGeom prst="rect">
                <a:avLst/>
              </a:prstGeom>
            </p:spPr>
          </p:pic>
        </mc:Fallback>
      </mc:AlternateContent>
      <p:pic>
        <p:nvPicPr>
          <p:cNvPr id="6" name="图片 5">
            <a:extLst>
              <a:ext uri="{FF2B5EF4-FFF2-40B4-BE49-F238E27FC236}">
                <a16:creationId xmlns:a16="http://schemas.microsoft.com/office/drawing/2014/main" id="{C0AD5A2D-74C2-46F9-B104-9B3CF66C01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834" y="1014292"/>
            <a:ext cx="11454335" cy="5227048"/>
          </a:xfrm>
          <a:prstGeom prst="rect">
            <a:avLst/>
          </a:prstGeom>
        </p:spPr>
      </p:pic>
      <p:sp>
        <p:nvSpPr>
          <p:cNvPr id="7" name="文本框 6"/>
          <p:cNvSpPr txBox="1"/>
          <p:nvPr/>
        </p:nvSpPr>
        <p:spPr>
          <a:xfrm>
            <a:off x="1007435" y="260649"/>
            <a:ext cx="7296811" cy="502766"/>
          </a:xfrm>
          <a:prstGeom prst="rect">
            <a:avLst/>
          </a:prstGeom>
          <a:noFill/>
        </p:spPr>
        <p:txBody>
          <a:bodyPr wrap="square" rtlCol="0">
            <a:spAutoFit/>
          </a:bodyPr>
          <a:lstStyle/>
          <a:p>
            <a:r>
              <a:rPr lang="zh-CN" altLang="en-US" sz="2667" b="1" dirty="0">
                <a:latin typeface="微软雅黑" panose="020B0503020204020204" pitchFamily="34" charset="-122"/>
                <a:ea typeface="微软雅黑" panose="020B0503020204020204" pitchFamily="34" charset="-122"/>
              </a:rPr>
              <a:t>医信</a:t>
            </a:r>
            <a:r>
              <a:rPr lang="en-US" altLang="zh-CN" sz="2667" b="1" dirty="0">
                <a:latin typeface="微软雅黑" panose="020B0503020204020204" pitchFamily="34" charset="-122"/>
                <a:ea typeface="微软雅黑" panose="020B0503020204020204" pitchFamily="34" charset="-122"/>
              </a:rPr>
              <a:t>HRP</a:t>
            </a:r>
            <a:r>
              <a:rPr lang="zh-CN" altLang="en-US" sz="2667" b="1" dirty="0">
                <a:latin typeface="微软雅黑" panose="020B0503020204020204" pitchFamily="34" charset="-122"/>
                <a:ea typeface="微软雅黑" panose="020B0503020204020204" pitchFamily="34" charset="-122"/>
              </a:rPr>
              <a:t>区别于传统</a:t>
            </a:r>
            <a:r>
              <a:rPr lang="en-US" altLang="zh-CN" sz="2667" b="1" dirty="0">
                <a:latin typeface="微软雅黑" panose="020B0503020204020204" pitchFamily="34" charset="-122"/>
                <a:ea typeface="微软雅黑" panose="020B0503020204020204" pitchFamily="34" charset="-122"/>
              </a:rPr>
              <a:t>HRP </a:t>
            </a:r>
            <a:r>
              <a:rPr lang="zh-CN" altLang="en-US" sz="2667" b="1" dirty="0">
                <a:latin typeface="微软雅黑" panose="020B0503020204020204" pitchFamily="34" charset="-122"/>
                <a:ea typeface="微软雅黑" panose="020B0503020204020204" pitchFamily="34" charset="-122"/>
              </a:rPr>
              <a:t>：移动端审批</a:t>
            </a:r>
          </a:p>
        </p:txBody>
      </p:sp>
    </p:spTree>
    <p:extLst>
      <p:ext uri="{BB962C8B-B14F-4D97-AF65-F5344CB8AC3E}">
        <p14:creationId xmlns:p14="http://schemas.microsoft.com/office/powerpoint/2010/main" val="1014127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3"/>
          <p:cNvCxnSpPr/>
          <p:nvPr/>
        </p:nvCxnSpPr>
        <p:spPr>
          <a:xfrm>
            <a:off x="1025679" y="830997"/>
            <a:ext cx="4078036" cy="0"/>
          </a:xfrm>
          <a:prstGeom prst="line">
            <a:avLst/>
          </a:prstGeom>
          <a:ln w="12700" cmpd="sng">
            <a:solidFill>
              <a:srgbClr val="CA2820"/>
            </a:solidFill>
          </a:ln>
          <a:effectLst/>
        </p:spPr>
        <p:style>
          <a:lnRef idx="2">
            <a:schemeClr val="accent1"/>
          </a:lnRef>
          <a:fillRef idx="0">
            <a:schemeClr val="accent1"/>
          </a:fillRef>
          <a:effectRef idx="1">
            <a:schemeClr val="accent1"/>
          </a:effectRef>
          <a:fontRef idx="minor">
            <a:schemeClr val="tx1"/>
          </a:fontRef>
        </p:style>
      </p:cxnSp>
      <p:sp>
        <p:nvSpPr>
          <p:cNvPr id="3" name="文本框 2"/>
          <p:cNvSpPr txBox="1"/>
          <p:nvPr/>
        </p:nvSpPr>
        <p:spPr>
          <a:xfrm>
            <a:off x="1007435" y="260649"/>
            <a:ext cx="7392821" cy="502766"/>
          </a:xfrm>
          <a:prstGeom prst="rect">
            <a:avLst/>
          </a:prstGeom>
          <a:noFill/>
        </p:spPr>
        <p:txBody>
          <a:bodyPr wrap="square" rtlCol="0">
            <a:spAutoFit/>
          </a:bodyPr>
          <a:lstStyle/>
          <a:p>
            <a:r>
              <a:rPr lang="zh-CN" altLang="en-US" sz="2667" b="1" dirty="0">
                <a:latin typeface="微软雅黑" panose="020B0503020204020204" pitchFamily="34" charset="-122"/>
                <a:ea typeface="微软雅黑" panose="020B0503020204020204" pitchFamily="34" charset="-122"/>
              </a:rPr>
              <a:t>医信</a:t>
            </a:r>
            <a:r>
              <a:rPr lang="en-US" altLang="zh-CN" sz="2667" b="1" dirty="0">
                <a:latin typeface="微软雅黑" panose="020B0503020204020204" pitchFamily="34" charset="-122"/>
                <a:ea typeface="微软雅黑" panose="020B0503020204020204" pitchFamily="34" charset="-122"/>
              </a:rPr>
              <a:t>HRP</a:t>
            </a:r>
            <a:r>
              <a:rPr lang="zh-CN" altLang="en-US" sz="2667" b="1" dirty="0">
                <a:latin typeface="微软雅黑" panose="020B0503020204020204" pitchFamily="34" charset="-122"/>
                <a:ea typeface="微软雅黑" panose="020B0503020204020204" pitchFamily="34" charset="-122"/>
              </a:rPr>
              <a:t>区别于传统</a:t>
            </a:r>
            <a:r>
              <a:rPr lang="en-US" altLang="zh-CN" sz="2667" b="1" dirty="0">
                <a:latin typeface="微软雅黑" panose="020B0503020204020204" pitchFamily="34" charset="-122"/>
                <a:ea typeface="微软雅黑" panose="020B0503020204020204" pitchFamily="34" charset="-122"/>
              </a:rPr>
              <a:t>HRP </a:t>
            </a:r>
            <a:r>
              <a:rPr lang="zh-CN" altLang="en-US" sz="2667" b="1" dirty="0">
                <a:latin typeface="微软雅黑" panose="020B0503020204020204" pitchFamily="34" charset="-122"/>
                <a:ea typeface="微软雅黑" panose="020B0503020204020204" pitchFamily="34" charset="-122"/>
              </a:rPr>
              <a:t>：运营数据中心</a:t>
            </a:r>
          </a:p>
        </p:txBody>
      </p:sp>
      <p:grpSp>
        <p:nvGrpSpPr>
          <p:cNvPr id="7" name="组合 6">
            <a:extLst>
              <a:ext uri="{FF2B5EF4-FFF2-40B4-BE49-F238E27FC236}">
                <a16:creationId xmlns:a16="http://schemas.microsoft.com/office/drawing/2014/main" id="{F96043EE-0DFE-4C80-9A7F-CD2A9650CAF8}"/>
              </a:ext>
            </a:extLst>
          </p:cNvPr>
          <p:cNvGrpSpPr/>
          <p:nvPr/>
        </p:nvGrpSpPr>
        <p:grpSpPr>
          <a:xfrm>
            <a:off x="251491" y="1211662"/>
            <a:ext cx="11689019" cy="4863071"/>
            <a:chOff x="130537" y="1523869"/>
            <a:chExt cx="11671822" cy="4484910"/>
          </a:xfrm>
        </p:grpSpPr>
        <p:sp>
          <p:nvSpPr>
            <p:cNvPr id="8" name="TextBox 40">
              <a:extLst>
                <a:ext uri="{FF2B5EF4-FFF2-40B4-BE49-F238E27FC236}">
                  <a16:creationId xmlns:a16="http://schemas.microsoft.com/office/drawing/2014/main" id="{285783BF-75CD-445D-B0A7-E019E89C4296}"/>
                </a:ext>
              </a:extLst>
            </p:cNvPr>
            <p:cNvSpPr txBox="1"/>
            <p:nvPr/>
          </p:nvSpPr>
          <p:spPr>
            <a:xfrm>
              <a:off x="9420488" y="2148954"/>
              <a:ext cx="2381871" cy="1424539"/>
            </a:xfrm>
            <a:prstGeom prst="rect">
              <a:avLst/>
            </a:prstGeom>
            <a:noFill/>
          </p:spPr>
          <p:txBody>
            <a:bodyPr wrap="square" rtlCol="0">
              <a:spAutoFit/>
            </a:bodyPr>
            <a:lstStyle/>
            <a:p>
              <a:pPr marL="380990" indent="-380990">
                <a:lnSpc>
                  <a:spcPct val="120000"/>
                </a:lnSpc>
                <a:buFont typeface="Arial" panose="020B0604020202020204" pitchFamily="34" charset="0"/>
                <a:buChar char="•"/>
              </a:pPr>
              <a:r>
                <a:rPr lang="zh-CN" altLang="en-US" sz="1600" dirty="0">
                  <a:solidFill>
                    <a:schemeClr val="tx2"/>
                  </a:solidFill>
                  <a:latin typeface="阿里巴巴普惠体 Light" panose="00020600040101010101" pitchFamily="18" charset="-122"/>
                  <a:ea typeface="阿里巴巴普惠体 Light" panose="00020600040101010101" pitchFamily="18" charset="-122"/>
                  <a:cs typeface="阿里巴巴普惠体 Light" panose="00020600040101010101" pitchFamily="18" charset="-122"/>
                </a:rPr>
                <a:t>在设定指标和主题时，可设定默认的维度选项，根据默认的维度进行数据展示；</a:t>
              </a:r>
              <a:endParaRPr lang="en-US" altLang="zh-CN" sz="1600" dirty="0">
                <a:solidFill>
                  <a:schemeClr val="tx2"/>
                </a:solidFill>
                <a:latin typeface="阿里巴巴普惠体 Light" panose="00020600040101010101" pitchFamily="18" charset="-122"/>
                <a:ea typeface="阿里巴巴普惠体 Light" panose="00020600040101010101" pitchFamily="18" charset="-122"/>
                <a:cs typeface="阿里巴巴普惠体 Light" panose="00020600040101010101" pitchFamily="18" charset="-122"/>
              </a:endParaRPr>
            </a:p>
          </p:txBody>
        </p:sp>
        <p:sp>
          <p:nvSpPr>
            <p:cNvPr id="9" name="TextBox 39">
              <a:extLst>
                <a:ext uri="{FF2B5EF4-FFF2-40B4-BE49-F238E27FC236}">
                  <a16:creationId xmlns:a16="http://schemas.microsoft.com/office/drawing/2014/main" id="{4D7B4D18-30CE-4DDD-BF0C-A24762B4E118}"/>
                </a:ext>
              </a:extLst>
            </p:cNvPr>
            <p:cNvSpPr txBox="1"/>
            <p:nvPr/>
          </p:nvSpPr>
          <p:spPr>
            <a:xfrm>
              <a:off x="9449491" y="1776783"/>
              <a:ext cx="1540004" cy="338554"/>
            </a:xfrm>
            <a:prstGeom prst="rect">
              <a:avLst/>
            </a:prstGeom>
            <a:noFill/>
          </p:spPr>
          <p:txBody>
            <a:bodyPr wrap="none" rtlCol="0">
              <a:noAutofit/>
            </a:bodyPr>
            <a:lstStyle/>
            <a:p>
              <a:r>
                <a:rPr lang="zh-CN" altLang="en-US" sz="2400" b="1" dirty="0">
                  <a:solidFill>
                    <a:schemeClr val="tx2"/>
                  </a:solidFill>
                  <a:latin typeface="阿里巴巴普惠体 Light" panose="00020600040101010101" pitchFamily="18" charset="-122"/>
                  <a:ea typeface="阿里巴巴普惠体 Light" panose="00020600040101010101" pitchFamily="18" charset="-122"/>
                  <a:cs typeface="阿里巴巴普惠体 Light" panose="00020600040101010101" pitchFamily="18" charset="-122"/>
                </a:rPr>
                <a:t>维度选择</a:t>
              </a:r>
              <a:endParaRPr lang="id-ID" sz="2400" b="1" dirty="0">
                <a:solidFill>
                  <a:schemeClr val="tx2"/>
                </a:solidFill>
                <a:latin typeface="阿里巴巴普惠体 Light" panose="00020600040101010101" pitchFamily="18" charset="-122"/>
                <a:ea typeface="阿里巴巴普惠体 Light" panose="00020600040101010101" pitchFamily="18" charset="-122"/>
                <a:cs typeface="阿里巴巴普惠体 Light" panose="00020600040101010101" pitchFamily="18" charset="-122"/>
              </a:endParaRPr>
            </a:p>
          </p:txBody>
        </p:sp>
        <p:sp>
          <p:nvSpPr>
            <p:cNvPr id="10" name="TextBox 40">
              <a:extLst>
                <a:ext uri="{FF2B5EF4-FFF2-40B4-BE49-F238E27FC236}">
                  <a16:creationId xmlns:a16="http://schemas.microsoft.com/office/drawing/2014/main" id="{58A1F378-F4A8-4802-B74F-D1B05852B4F9}"/>
                </a:ext>
              </a:extLst>
            </p:cNvPr>
            <p:cNvSpPr txBox="1"/>
            <p:nvPr/>
          </p:nvSpPr>
          <p:spPr>
            <a:xfrm>
              <a:off x="9420488" y="4024501"/>
              <a:ext cx="2381871" cy="1424539"/>
            </a:xfrm>
            <a:prstGeom prst="rect">
              <a:avLst/>
            </a:prstGeom>
            <a:noFill/>
          </p:spPr>
          <p:txBody>
            <a:bodyPr wrap="square" rtlCol="0">
              <a:spAutoFit/>
            </a:bodyPr>
            <a:lstStyle/>
            <a:p>
              <a:pPr marL="380990" indent="-380990">
                <a:lnSpc>
                  <a:spcPct val="120000"/>
                </a:lnSpc>
                <a:buFont typeface="Arial" panose="020B0604020202020204" pitchFamily="34" charset="0"/>
                <a:buChar char="•"/>
              </a:pPr>
              <a:r>
                <a:rPr lang="zh-CN" altLang="en-US" sz="1600" dirty="0">
                  <a:solidFill>
                    <a:schemeClr val="tx2"/>
                  </a:solidFill>
                  <a:latin typeface="阿里巴巴普惠体 Light" panose="00020600040101010101" pitchFamily="18" charset="-122"/>
                  <a:ea typeface="阿里巴巴普惠体 Light" panose="00020600040101010101" pitchFamily="18" charset="-122"/>
                  <a:cs typeface="阿里巴巴普惠体 Light" panose="00020600040101010101" pitchFamily="18" charset="-122"/>
                </a:rPr>
                <a:t>根据数据值进行运营预警，比如显示不同的颜色或不同的图标，给出提示等形式；</a:t>
              </a:r>
              <a:endParaRPr lang="en-US" altLang="zh-CN" sz="1600" dirty="0">
                <a:solidFill>
                  <a:schemeClr val="tx2"/>
                </a:solidFill>
                <a:latin typeface="阿里巴巴普惠体 Light" panose="00020600040101010101" pitchFamily="18" charset="-122"/>
                <a:ea typeface="阿里巴巴普惠体 Light" panose="00020600040101010101" pitchFamily="18" charset="-122"/>
                <a:cs typeface="阿里巴巴普惠体 Light" panose="00020600040101010101" pitchFamily="18" charset="-122"/>
              </a:endParaRPr>
            </a:p>
          </p:txBody>
        </p:sp>
        <p:sp>
          <p:nvSpPr>
            <p:cNvPr id="11" name="TextBox 39">
              <a:extLst>
                <a:ext uri="{FF2B5EF4-FFF2-40B4-BE49-F238E27FC236}">
                  <a16:creationId xmlns:a16="http://schemas.microsoft.com/office/drawing/2014/main" id="{E5EB3E80-4449-4011-B6B2-F83962B2749D}"/>
                </a:ext>
              </a:extLst>
            </p:cNvPr>
            <p:cNvSpPr txBox="1"/>
            <p:nvPr/>
          </p:nvSpPr>
          <p:spPr>
            <a:xfrm>
              <a:off x="9449491" y="3652330"/>
              <a:ext cx="1540004" cy="338554"/>
            </a:xfrm>
            <a:prstGeom prst="rect">
              <a:avLst/>
            </a:prstGeom>
            <a:noFill/>
          </p:spPr>
          <p:txBody>
            <a:bodyPr wrap="none" rtlCol="0">
              <a:noAutofit/>
            </a:bodyPr>
            <a:lstStyle/>
            <a:p>
              <a:r>
                <a:rPr lang="zh-CN" altLang="en-US" sz="2400" b="1" dirty="0">
                  <a:solidFill>
                    <a:schemeClr val="tx2"/>
                  </a:solidFill>
                  <a:latin typeface="阿里巴巴普惠体 Light" panose="00020600040101010101" pitchFamily="18" charset="-122"/>
                  <a:ea typeface="阿里巴巴普惠体 Light" panose="00020600040101010101" pitchFamily="18" charset="-122"/>
                  <a:cs typeface="阿里巴巴普惠体 Light" panose="00020600040101010101" pitchFamily="18" charset="-122"/>
                </a:rPr>
                <a:t>运营预警</a:t>
              </a:r>
              <a:endParaRPr lang="id-ID" sz="2400" b="1" dirty="0">
                <a:solidFill>
                  <a:schemeClr val="tx2"/>
                </a:solidFill>
                <a:latin typeface="阿里巴巴普惠体 Light" panose="00020600040101010101" pitchFamily="18" charset="-122"/>
                <a:ea typeface="阿里巴巴普惠体 Light" panose="00020600040101010101" pitchFamily="18" charset="-122"/>
                <a:cs typeface="阿里巴巴普惠体 Light" panose="00020600040101010101" pitchFamily="18" charset="-122"/>
              </a:endParaRPr>
            </a:p>
          </p:txBody>
        </p:sp>
        <p:pic>
          <p:nvPicPr>
            <p:cNvPr id="12" name="图片 11">
              <a:extLst>
                <a:ext uri="{FF2B5EF4-FFF2-40B4-BE49-F238E27FC236}">
                  <a16:creationId xmlns:a16="http://schemas.microsoft.com/office/drawing/2014/main" id="{1338265A-B13F-4C92-A816-DC67A905EFF4}"/>
                </a:ext>
              </a:extLst>
            </p:cNvPr>
            <p:cNvPicPr>
              <a:picLocks noChangeAspect="1"/>
            </p:cNvPicPr>
            <p:nvPr/>
          </p:nvPicPr>
          <p:blipFill>
            <a:blip r:embed="rId3"/>
            <a:stretch>
              <a:fillRect/>
            </a:stretch>
          </p:blipFill>
          <p:spPr>
            <a:xfrm>
              <a:off x="130537" y="1523869"/>
              <a:ext cx="9090737" cy="4484910"/>
            </a:xfrm>
            <a:prstGeom prst="rect">
              <a:avLst/>
            </a:prstGeom>
          </p:spPr>
        </p:pic>
      </p:grpSp>
    </p:spTree>
    <p:extLst>
      <p:ext uri="{BB962C8B-B14F-4D97-AF65-F5344CB8AC3E}">
        <p14:creationId xmlns:p14="http://schemas.microsoft.com/office/powerpoint/2010/main" val="772237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3"/>
          <p:cNvCxnSpPr/>
          <p:nvPr/>
        </p:nvCxnSpPr>
        <p:spPr>
          <a:xfrm>
            <a:off x="1025679" y="830997"/>
            <a:ext cx="4078036" cy="0"/>
          </a:xfrm>
          <a:prstGeom prst="line">
            <a:avLst/>
          </a:prstGeom>
          <a:ln w="12700" cmpd="sng">
            <a:solidFill>
              <a:srgbClr val="CA2820"/>
            </a:solidFill>
          </a:ln>
          <a:effectLst/>
        </p:spPr>
        <p:style>
          <a:lnRef idx="2">
            <a:schemeClr val="accent1"/>
          </a:lnRef>
          <a:fillRef idx="0">
            <a:schemeClr val="accent1"/>
          </a:fillRef>
          <a:effectRef idx="1">
            <a:schemeClr val="accent1"/>
          </a:effectRef>
          <a:fontRef idx="minor">
            <a:schemeClr val="tx1"/>
          </a:fontRef>
        </p:style>
      </p:cxnSp>
      <p:grpSp>
        <p:nvGrpSpPr>
          <p:cNvPr id="67" name="组合 66">
            <a:extLst>
              <a:ext uri="{FF2B5EF4-FFF2-40B4-BE49-F238E27FC236}">
                <a16:creationId xmlns:a16="http://schemas.microsoft.com/office/drawing/2014/main" id="{04F2648B-8BAE-4587-A031-8D025FA3A794}"/>
              </a:ext>
            </a:extLst>
          </p:cNvPr>
          <p:cNvGrpSpPr/>
          <p:nvPr/>
        </p:nvGrpSpPr>
        <p:grpSpPr>
          <a:xfrm>
            <a:off x="496929" y="941960"/>
            <a:ext cx="5731556" cy="2891214"/>
            <a:chOff x="715462" y="1495831"/>
            <a:chExt cx="5951714" cy="3002268"/>
          </a:xfrm>
        </p:grpSpPr>
        <p:sp>
          <p:nvSpPr>
            <p:cNvPr id="68" name="矩形 67">
              <a:extLst>
                <a:ext uri="{FF2B5EF4-FFF2-40B4-BE49-F238E27FC236}">
                  <a16:creationId xmlns:a16="http://schemas.microsoft.com/office/drawing/2014/main" id="{14A72E76-448B-4F7F-8B9D-BADF771C7E04}"/>
                </a:ext>
              </a:extLst>
            </p:cNvPr>
            <p:cNvSpPr/>
            <p:nvPr/>
          </p:nvSpPr>
          <p:spPr>
            <a:xfrm>
              <a:off x="2641151" y="1632336"/>
              <a:ext cx="4026025" cy="617358"/>
            </a:xfrm>
            <a:prstGeom prst="rect">
              <a:avLst/>
            </a:prstGeom>
          </p:spPr>
          <p:txBody>
            <a:bodyPr wrap="square">
              <a:spAutoFit/>
            </a:bodyPr>
            <a:lstStyle/>
            <a:p>
              <a:pPr defTabSz="1219170">
                <a:lnSpc>
                  <a:spcPct val="150000"/>
                </a:lnSpc>
                <a:defRPr/>
              </a:pPr>
              <a:r>
                <a:rPr kumimoji="1" lang="zh-CN" altLang="en-US" sz="1156" kern="0" dirty="0">
                  <a:solidFill>
                    <a:prstClr val="black"/>
                  </a:solidFill>
                  <a:latin typeface="微软雅黑"/>
                  <a:ea typeface="微软雅黑"/>
                  <a:cs typeface="微软雅黑"/>
                </a:rPr>
                <a:t>集团下各子系统不统一，无完整的内部管理体系，财务独立核算不规范管理者无法获取集团级广度的管理信息视图</a:t>
              </a:r>
              <a:endParaRPr kumimoji="1" lang="en-US" altLang="zh-CN" sz="1156" kern="0" dirty="0">
                <a:solidFill>
                  <a:prstClr val="black"/>
                </a:solidFill>
                <a:latin typeface="微软雅黑"/>
                <a:ea typeface="微软雅黑"/>
                <a:cs typeface="微软雅黑"/>
              </a:endParaRPr>
            </a:p>
          </p:txBody>
        </p:sp>
        <p:grpSp>
          <p:nvGrpSpPr>
            <p:cNvPr id="69" name="组合 68">
              <a:extLst>
                <a:ext uri="{FF2B5EF4-FFF2-40B4-BE49-F238E27FC236}">
                  <a16:creationId xmlns:a16="http://schemas.microsoft.com/office/drawing/2014/main" id="{CFE6816B-45E2-481A-8966-746FD1E2A8C5}"/>
                </a:ext>
              </a:extLst>
            </p:cNvPr>
            <p:cNvGrpSpPr/>
            <p:nvPr/>
          </p:nvGrpSpPr>
          <p:grpSpPr>
            <a:xfrm>
              <a:off x="715462" y="1495831"/>
              <a:ext cx="4175076" cy="2832115"/>
              <a:chOff x="646883" y="7355355"/>
              <a:chExt cx="3698320" cy="2508712"/>
            </a:xfrm>
          </p:grpSpPr>
          <p:sp>
            <p:nvSpPr>
              <p:cNvPr id="72" name="Freeform 6">
                <a:extLst>
                  <a:ext uri="{FF2B5EF4-FFF2-40B4-BE49-F238E27FC236}">
                    <a16:creationId xmlns:a16="http://schemas.microsoft.com/office/drawing/2014/main" id="{71D18BBD-0587-4B6D-B940-61FDF32431B1}"/>
                  </a:ext>
                </a:extLst>
              </p:cNvPr>
              <p:cNvSpPr>
                <a:spLocks/>
              </p:cNvSpPr>
              <p:nvPr/>
            </p:nvSpPr>
            <p:spPr bwMode="auto">
              <a:xfrm>
                <a:off x="2048076" y="8112481"/>
                <a:ext cx="635855" cy="715892"/>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5B9BD5"/>
              </a:solidFill>
              <a:ln w="25400" cap="flat" cmpd="sng" algn="ctr">
                <a:noFill/>
                <a:prstDash val="solid"/>
                <a:miter lim="800000"/>
              </a:ln>
              <a:effectLst>
                <a:outerShdw blurRad="241300" dist="38100" dir="5400000" sx="90000" sy="-19000" rotWithShape="0">
                  <a:sysClr val="windowText" lastClr="000000">
                    <a:alpha val="10000"/>
                  </a:sysClr>
                </a:outerShdw>
              </a:effectLst>
            </p:spPr>
            <p:txBody>
              <a:bodyPr rot="0" spcFirstLastPara="0" vertOverflow="overflow" horzOverflow="overflow" vert="horz" wrap="square" lIns="54601" tIns="27300" rIns="54601" bIns="27300" numCol="1" spcCol="0" rtlCol="0" fromWordArt="0" anchor="ctr" anchorCtr="0" forceAA="0" compatLnSpc="1">
                <a:prstTxWarp prst="textNoShape">
                  <a:avLst/>
                </a:prstTxWarp>
                <a:noAutofit/>
              </a:bodyPr>
              <a:lstStyle/>
              <a:p>
                <a:pPr algn="ctr" defTabSz="1219170">
                  <a:defRPr/>
                </a:pPr>
                <a:endParaRPr lang="zh-CN" altLang="en-US" sz="2627" kern="0">
                  <a:solidFill>
                    <a:srgbClr val="FEFABC"/>
                  </a:solidFill>
                  <a:latin typeface="Microsoft YaHei" panose="020B0503020204020204" pitchFamily="34" charset="-122"/>
                  <a:ea typeface="微软雅黑"/>
                  <a:sym typeface="思源黑体旧字形 ExtraLight" panose="020B0200000000000000" pitchFamily="34" charset="-128"/>
                </a:endParaRPr>
              </a:p>
            </p:txBody>
          </p:sp>
          <p:sp>
            <p:nvSpPr>
              <p:cNvPr id="73" name="Freeform 4">
                <a:extLst>
                  <a:ext uri="{FF2B5EF4-FFF2-40B4-BE49-F238E27FC236}">
                    <a16:creationId xmlns:a16="http://schemas.microsoft.com/office/drawing/2014/main" id="{DB8C0179-BC08-4E92-9100-BCBFD6EC58CB}"/>
                  </a:ext>
                </a:extLst>
              </p:cNvPr>
              <p:cNvSpPr>
                <a:spLocks/>
              </p:cNvSpPr>
              <p:nvPr/>
            </p:nvSpPr>
            <p:spPr bwMode="auto">
              <a:xfrm>
                <a:off x="1209240" y="7595709"/>
                <a:ext cx="758131" cy="853560"/>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5B9BD5"/>
              </a:solidFill>
              <a:ln w="25400" cap="flat" cmpd="sng" algn="ctr">
                <a:noFill/>
                <a:prstDash val="solid"/>
                <a:miter lim="800000"/>
              </a:ln>
              <a:effectLst>
                <a:outerShdw blurRad="241300" dist="38100" dir="5400000" sx="90000" sy="-19000" rotWithShape="0">
                  <a:sysClr val="windowText" lastClr="000000">
                    <a:alpha val="10000"/>
                  </a:sysClr>
                </a:outerShdw>
              </a:effectLst>
            </p:spPr>
            <p:txBody>
              <a:bodyPr rot="0" spcFirstLastPara="0" vertOverflow="overflow" horzOverflow="overflow" vert="horz" wrap="square" lIns="54601" tIns="27300" rIns="54601" bIns="27300" numCol="1" spcCol="0" rtlCol="0" fromWordArt="0" anchor="ctr" anchorCtr="0" forceAA="0" compatLnSpc="1">
                <a:prstTxWarp prst="textNoShape">
                  <a:avLst/>
                </a:prstTxWarp>
                <a:noAutofit/>
              </a:bodyPr>
              <a:lstStyle/>
              <a:p>
                <a:pPr algn="ctr" defTabSz="1219170">
                  <a:defRPr/>
                </a:pPr>
                <a:endParaRPr lang="zh-CN" altLang="en-US" sz="2627" kern="0">
                  <a:solidFill>
                    <a:srgbClr val="FEFABC"/>
                  </a:solidFill>
                  <a:latin typeface="Microsoft YaHei" panose="020B0503020204020204" pitchFamily="34" charset="-122"/>
                  <a:ea typeface="微软雅黑"/>
                  <a:sym typeface="思源黑体旧字形 ExtraLight" panose="020B0200000000000000" pitchFamily="34" charset="-128"/>
                </a:endParaRPr>
              </a:p>
            </p:txBody>
          </p:sp>
          <p:sp>
            <p:nvSpPr>
              <p:cNvPr id="74" name="Freeform 2">
                <a:extLst>
                  <a:ext uri="{FF2B5EF4-FFF2-40B4-BE49-F238E27FC236}">
                    <a16:creationId xmlns:a16="http://schemas.microsoft.com/office/drawing/2014/main" id="{E3E6CC47-58E2-41AF-914B-9D6283AEB120}"/>
                  </a:ext>
                </a:extLst>
              </p:cNvPr>
              <p:cNvSpPr>
                <a:spLocks/>
              </p:cNvSpPr>
              <p:nvPr/>
            </p:nvSpPr>
            <p:spPr bwMode="auto">
              <a:xfrm>
                <a:off x="646883" y="8356475"/>
                <a:ext cx="1031990" cy="1161890"/>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5B9BD5"/>
              </a:solidFill>
              <a:ln w="25400" cap="flat" cmpd="sng" algn="ctr">
                <a:noFill/>
                <a:prstDash val="solid"/>
                <a:miter lim="800000"/>
              </a:ln>
              <a:effectLst>
                <a:outerShdw blurRad="241300" dist="38100" dir="5400000" sx="90000" sy="-19000" rotWithShape="0">
                  <a:sysClr val="windowText" lastClr="000000">
                    <a:alpha val="10000"/>
                  </a:sysClr>
                </a:outerShdw>
              </a:effectLst>
            </p:spPr>
            <p:txBody>
              <a:bodyPr rot="0" spcFirstLastPara="0" vertOverflow="overflow" horzOverflow="overflow" vert="horz" wrap="square" lIns="54601" tIns="27300" rIns="54601" bIns="27300" numCol="1" spcCol="0" rtlCol="0" fromWordArt="0" anchor="ctr" anchorCtr="0" forceAA="0" compatLnSpc="1">
                <a:prstTxWarp prst="textNoShape">
                  <a:avLst/>
                </a:prstTxWarp>
                <a:noAutofit/>
              </a:bodyPr>
              <a:lstStyle/>
              <a:p>
                <a:pPr algn="ctr" defTabSz="1219170">
                  <a:defRPr/>
                </a:pPr>
                <a:endParaRPr lang="zh-CN" altLang="en-US" sz="2627" kern="0">
                  <a:solidFill>
                    <a:srgbClr val="FEFABC"/>
                  </a:solidFill>
                  <a:latin typeface="Microsoft YaHei" panose="020B0503020204020204" pitchFamily="34" charset="-122"/>
                  <a:ea typeface="微软雅黑"/>
                  <a:sym typeface="思源黑体旧字形 ExtraLight" panose="020B0200000000000000" pitchFamily="34" charset="-128"/>
                </a:endParaRPr>
              </a:p>
            </p:txBody>
          </p:sp>
          <p:cxnSp>
            <p:nvCxnSpPr>
              <p:cNvPr id="75" name="肘形连接符 24">
                <a:extLst>
                  <a:ext uri="{FF2B5EF4-FFF2-40B4-BE49-F238E27FC236}">
                    <a16:creationId xmlns:a16="http://schemas.microsoft.com/office/drawing/2014/main" id="{0CEBD1E1-10DD-4B04-A4A4-5A0DD27DDA02}"/>
                  </a:ext>
                </a:extLst>
              </p:cNvPr>
              <p:cNvCxnSpPr>
                <a:cxnSpLocks/>
                <a:stCxn id="74" idx="8"/>
                <a:endCxn id="71" idx="1"/>
              </p:cNvCxnSpPr>
              <p:nvPr/>
            </p:nvCxnSpPr>
            <p:spPr>
              <a:xfrm>
                <a:off x="1100666" y="9496397"/>
                <a:ext cx="715869" cy="367670"/>
              </a:xfrm>
              <a:prstGeom prst="bentConnector3">
                <a:avLst>
                  <a:gd name="adj1" fmla="val 50000"/>
                </a:avLst>
              </a:prstGeom>
              <a:noFill/>
              <a:ln w="6350" cap="flat" cmpd="sng" algn="ctr">
                <a:solidFill>
                  <a:sysClr val="window" lastClr="FFFFFF">
                    <a:lumMod val="50000"/>
                  </a:sysClr>
                </a:solidFill>
                <a:prstDash val="dash"/>
                <a:miter lim="800000"/>
              </a:ln>
              <a:effectLst/>
            </p:spPr>
          </p:cxnSp>
          <p:cxnSp>
            <p:nvCxnSpPr>
              <p:cNvPr id="76" name="肘形连接符 29">
                <a:extLst>
                  <a:ext uri="{FF2B5EF4-FFF2-40B4-BE49-F238E27FC236}">
                    <a16:creationId xmlns:a16="http://schemas.microsoft.com/office/drawing/2014/main" id="{F7F8A6B8-69B4-4CCD-BDE0-CD4FC3CC0207}"/>
                  </a:ext>
                </a:extLst>
              </p:cNvPr>
              <p:cNvCxnSpPr>
                <a:cxnSpLocks/>
              </p:cNvCxnSpPr>
              <p:nvPr/>
            </p:nvCxnSpPr>
            <p:spPr>
              <a:xfrm flipV="1">
                <a:off x="1584036" y="7355355"/>
                <a:ext cx="1793030" cy="210694"/>
              </a:xfrm>
              <a:prstGeom prst="bentConnector3">
                <a:avLst>
                  <a:gd name="adj1" fmla="val 153"/>
                </a:avLst>
              </a:prstGeom>
              <a:noFill/>
              <a:ln w="6350" cap="flat" cmpd="sng" algn="ctr">
                <a:solidFill>
                  <a:sysClr val="window" lastClr="FFFFFF">
                    <a:lumMod val="50000"/>
                  </a:sysClr>
                </a:solidFill>
                <a:prstDash val="dash"/>
                <a:miter lim="800000"/>
              </a:ln>
              <a:effectLst/>
            </p:spPr>
          </p:cxnSp>
          <p:cxnSp>
            <p:nvCxnSpPr>
              <p:cNvPr id="77" name="肘形连接符 31">
                <a:extLst>
                  <a:ext uri="{FF2B5EF4-FFF2-40B4-BE49-F238E27FC236}">
                    <a16:creationId xmlns:a16="http://schemas.microsoft.com/office/drawing/2014/main" id="{F44C0F5C-464E-4413-B6FB-23CE329487AF}"/>
                  </a:ext>
                </a:extLst>
              </p:cNvPr>
              <p:cNvCxnSpPr>
                <a:cxnSpLocks/>
                <a:stCxn id="72" idx="4"/>
                <a:endCxn id="70" idx="0"/>
              </p:cNvCxnSpPr>
              <p:nvPr/>
            </p:nvCxnSpPr>
            <p:spPr>
              <a:xfrm>
                <a:off x="2683931" y="8330558"/>
                <a:ext cx="1661272" cy="212368"/>
              </a:xfrm>
              <a:prstGeom prst="bentConnector2">
                <a:avLst/>
              </a:prstGeom>
              <a:noFill/>
              <a:ln w="6350" cap="flat" cmpd="sng" algn="ctr">
                <a:solidFill>
                  <a:sysClr val="window" lastClr="FFFFFF">
                    <a:lumMod val="50000"/>
                  </a:sysClr>
                </a:solidFill>
                <a:prstDash val="dash"/>
                <a:miter lim="800000"/>
              </a:ln>
              <a:effectLst/>
            </p:spPr>
          </p:cxnSp>
          <p:sp>
            <p:nvSpPr>
              <p:cNvPr id="78" name="Freeform 14">
                <a:extLst>
                  <a:ext uri="{FF2B5EF4-FFF2-40B4-BE49-F238E27FC236}">
                    <a16:creationId xmlns:a16="http://schemas.microsoft.com/office/drawing/2014/main" id="{74ED6AC0-FAAB-49F1-B45E-6FFA2F10AAB3}"/>
                  </a:ext>
                </a:extLst>
              </p:cNvPr>
              <p:cNvSpPr>
                <a:spLocks noEditPoints="1"/>
              </p:cNvSpPr>
              <p:nvPr/>
            </p:nvSpPr>
            <p:spPr bwMode="auto">
              <a:xfrm>
                <a:off x="1003803" y="8635945"/>
                <a:ext cx="334558" cy="305440"/>
              </a:xfrm>
              <a:custGeom>
                <a:avLst/>
                <a:gdLst>
                  <a:gd name="T0" fmla="*/ 168 w 454"/>
                  <a:gd name="T1" fmla="*/ 245 h 417"/>
                  <a:gd name="T2" fmla="*/ 139 w 454"/>
                  <a:gd name="T3" fmla="*/ 247 h 417"/>
                  <a:gd name="T4" fmla="*/ 132 w 454"/>
                  <a:gd name="T5" fmla="*/ 144 h 417"/>
                  <a:gd name="T6" fmla="*/ 131 w 454"/>
                  <a:gd name="T7" fmla="*/ 248 h 417"/>
                  <a:gd name="T8" fmla="*/ 111 w 454"/>
                  <a:gd name="T9" fmla="*/ 417 h 417"/>
                  <a:gd name="T10" fmla="*/ 91 w 454"/>
                  <a:gd name="T11" fmla="*/ 264 h 417"/>
                  <a:gd name="T12" fmla="*/ 81 w 454"/>
                  <a:gd name="T13" fmla="*/ 397 h 417"/>
                  <a:gd name="T14" fmla="*/ 41 w 454"/>
                  <a:gd name="T15" fmla="*/ 397 h 417"/>
                  <a:gd name="T16" fmla="*/ 40 w 454"/>
                  <a:gd name="T17" fmla="*/ 238 h 417"/>
                  <a:gd name="T18" fmla="*/ 30 w 454"/>
                  <a:gd name="T19" fmla="*/ 193 h 417"/>
                  <a:gd name="T20" fmla="*/ 17 w 454"/>
                  <a:gd name="T21" fmla="*/ 263 h 417"/>
                  <a:gd name="T22" fmla="*/ 1 w 454"/>
                  <a:gd name="T23" fmla="*/ 192 h 417"/>
                  <a:gd name="T24" fmla="*/ 54 w 454"/>
                  <a:gd name="T25" fmla="*/ 98 h 417"/>
                  <a:gd name="T26" fmla="*/ 76 w 454"/>
                  <a:gd name="T27" fmla="*/ 143 h 417"/>
                  <a:gd name="T28" fmla="*/ 77 w 454"/>
                  <a:gd name="T29" fmla="*/ 104 h 417"/>
                  <a:gd name="T30" fmla="*/ 88 w 454"/>
                  <a:gd name="T31" fmla="*/ 98 h 417"/>
                  <a:gd name="T32" fmla="*/ 90 w 454"/>
                  <a:gd name="T33" fmla="*/ 114 h 417"/>
                  <a:gd name="T34" fmla="*/ 109 w 454"/>
                  <a:gd name="T35" fmla="*/ 95 h 417"/>
                  <a:gd name="T36" fmla="*/ 148 w 454"/>
                  <a:gd name="T37" fmla="*/ 110 h 417"/>
                  <a:gd name="T38" fmla="*/ 53 w 454"/>
                  <a:gd name="T39" fmla="*/ 58 h 417"/>
                  <a:gd name="T40" fmla="*/ 119 w 454"/>
                  <a:gd name="T41" fmla="*/ 58 h 417"/>
                  <a:gd name="T42" fmla="*/ 121 w 454"/>
                  <a:gd name="T43" fmla="*/ 37 h 417"/>
                  <a:gd name="T44" fmla="*/ 51 w 454"/>
                  <a:gd name="T45" fmla="*/ 37 h 417"/>
                  <a:gd name="T46" fmla="*/ 53 w 454"/>
                  <a:gd name="T47" fmla="*/ 58 h 417"/>
                  <a:gd name="T48" fmla="*/ 322 w 454"/>
                  <a:gd name="T49" fmla="*/ 341 h 417"/>
                  <a:gd name="T50" fmla="*/ 322 w 454"/>
                  <a:gd name="T51" fmla="*/ 76 h 417"/>
                  <a:gd name="T52" fmla="*/ 429 w 454"/>
                  <a:gd name="T53" fmla="*/ 209 h 417"/>
                  <a:gd name="T54" fmla="*/ 215 w 454"/>
                  <a:gd name="T55" fmla="*/ 209 h 417"/>
                  <a:gd name="T56" fmla="*/ 429 w 454"/>
                  <a:gd name="T57" fmla="*/ 209 h 417"/>
                  <a:gd name="T58" fmla="*/ 323 w 454"/>
                  <a:gd name="T59" fmla="*/ 129 h 417"/>
                  <a:gd name="T60" fmla="*/ 331 w 454"/>
                  <a:gd name="T61" fmla="*/ 106 h 417"/>
                  <a:gd name="T62" fmla="*/ 313 w 454"/>
                  <a:gd name="T63" fmla="*/ 106 h 417"/>
                  <a:gd name="T64" fmla="*/ 321 w 454"/>
                  <a:gd name="T65" fmla="*/ 129 h 417"/>
                  <a:gd name="T66" fmla="*/ 321 w 454"/>
                  <a:gd name="T67" fmla="*/ 288 h 417"/>
                  <a:gd name="T68" fmla="*/ 313 w 454"/>
                  <a:gd name="T69" fmla="*/ 311 h 417"/>
                  <a:gd name="T70" fmla="*/ 331 w 454"/>
                  <a:gd name="T71" fmla="*/ 311 h 417"/>
                  <a:gd name="T72" fmla="*/ 323 w 454"/>
                  <a:gd name="T73" fmla="*/ 288 h 417"/>
                  <a:gd name="T74" fmla="*/ 219 w 454"/>
                  <a:gd name="T75" fmla="*/ 200 h 417"/>
                  <a:gd name="T76" fmla="*/ 219 w 454"/>
                  <a:gd name="T77" fmla="*/ 218 h 417"/>
                  <a:gd name="T78" fmla="*/ 242 w 454"/>
                  <a:gd name="T79" fmla="*/ 209 h 417"/>
                  <a:gd name="T80" fmla="*/ 234 w 454"/>
                  <a:gd name="T81" fmla="*/ 200 h 417"/>
                  <a:gd name="T82" fmla="*/ 409 w 454"/>
                  <a:gd name="T83" fmla="*/ 200 h 417"/>
                  <a:gd name="T84" fmla="*/ 401 w 454"/>
                  <a:gd name="T85" fmla="*/ 209 h 417"/>
                  <a:gd name="T86" fmla="*/ 425 w 454"/>
                  <a:gd name="T87" fmla="*/ 218 h 417"/>
                  <a:gd name="T88" fmla="*/ 425 w 454"/>
                  <a:gd name="T89" fmla="*/ 200 h 417"/>
                  <a:gd name="T90" fmla="*/ 312 w 454"/>
                  <a:gd name="T91" fmla="*/ 146 h 417"/>
                  <a:gd name="T92" fmla="*/ 309 w 454"/>
                  <a:gd name="T93" fmla="*/ 202 h 417"/>
                  <a:gd name="T94" fmla="*/ 257 w 454"/>
                  <a:gd name="T95" fmla="*/ 211 h 417"/>
                  <a:gd name="T96" fmla="*/ 319 w 454"/>
                  <a:gd name="T97" fmla="*/ 221 h 417"/>
                  <a:gd name="T98" fmla="*/ 326 w 454"/>
                  <a:gd name="T99" fmla="*/ 218 h 417"/>
                  <a:gd name="T100" fmla="*/ 331 w 454"/>
                  <a:gd name="T101" fmla="*/ 146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4" h="417">
                    <a:moveTo>
                      <a:pt x="170" y="192"/>
                    </a:moveTo>
                    <a:cubicBezTo>
                      <a:pt x="171" y="210"/>
                      <a:pt x="168" y="245"/>
                      <a:pt x="168" y="245"/>
                    </a:cubicBezTo>
                    <a:cubicBezTo>
                      <a:pt x="165" y="255"/>
                      <a:pt x="164" y="263"/>
                      <a:pt x="154" y="263"/>
                    </a:cubicBezTo>
                    <a:cubicBezTo>
                      <a:pt x="143" y="264"/>
                      <a:pt x="139" y="256"/>
                      <a:pt x="139" y="247"/>
                    </a:cubicBezTo>
                    <a:cubicBezTo>
                      <a:pt x="139" y="247"/>
                      <a:pt x="142" y="218"/>
                      <a:pt x="141" y="193"/>
                    </a:cubicBezTo>
                    <a:cubicBezTo>
                      <a:pt x="140" y="174"/>
                      <a:pt x="134" y="145"/>
                      <a:pt x="132" y="144"/>
                    </a:cubicBezTo>
                    <a:cubicBezTo>
                      <a:pt x="132" y="238"/>
                      <a:pt x="132" y="238"/>
                      <a:pt x="132" y="238"/>
                    </a:cubicBezTo>
                    <a:cubicBezTo>
                      <a:pt x="132" y="242"/>
                      <a:pt x="131" y="245"/>
                      <a:pt x="131" y="248"/>
                    </a:cubicBezTo>
                    <a:cubicBezTo>
                      <a:pt x="131" y="397"/>
                      <a:pt x="131" y="397"/>
                      <a:pt x="131" y="397"/>
                    </a:cubicBezTo>
                    <a:cubicBezTo>
                      <a:pt x="131" y="408"/>
                      <a:pt x="122" y="417"/>
                      <a:pt x="111" y="417"/>
                    </a:cubicBezTo>
                    <a:cubicBezTo>
                      <a:pt x="100" y="417"/>
                      <a:pt x="91" y="408"/>
                      <a:pt x="91" y="397"/>
                    </a:cubicBezTo>
                    <a:cubicBezTo>
                      <a:pt x="91" y="264"/>
                      <a:pt x="91" y="264"/>
                      <a:pt x="91" y="264"/>
                    </a:cubicBezTo>
                    <a:cubicBezTo>
                      <a:pt x="81" y="264"/>
                      <a:pt x="81" y="264"/>
                      <a:pt x="81" y="264"/>
                    </a:cubicBezTo>
                    <a:cubicBezTo>
                      <a:pt x="81" y="397"/>
                      <a:pt x="81" y="397"/>
                      <a:pt x="81" y="397"/>
                    </a:cubicBezTo>
                    <a:cubicBezTo>
                      <a:pt x="81" y="408"/>
                      <a:pt x="72" y="417"/>
                      <a:pt x="61" y="417"/>
                    </a:cubicBezTo>
                    <a:cubicBezTo>
                      <a:pt x="50" y="417"/>
                      <a:pt x="41" y="408"/>
                      <a:pt x="41" y="397"/>
                    </a:cubicBezTo>
                    <a:cubicBezTo>
                      <a:pt x="41" y="248"/>
                      <a:pt x="41" y="248"/>
                      <a:pt x="41" y="248"/>
                    </a:cubicBezTo>
                    <a:cubicBezTo>
                      <a:pt x="40" y="245"/>
                      <a:pt x="40" y="242"/>
                      <a:pt x="40" y="238"/>
                    </a:cubicBezTo>
                    <a:cubicBezTo>
                      <a:pt x="40" y="238"/>
                      <a:pt x="40" y="144"/>
                      <a:pt x="39" y="144"/>
                    </a:cubicBezTo>
                    <a:cubicBezTo>
                      <a:pt x="37" y="145"/>
                      <a:pt x="31" y="174"/>
                      <a:pt x="30" y="193"/>
                    </a:cubicBezTo>
                    <a:cubicBezTo>
                      <a:pt x="29" y="218"/>
                      <a:pt x="32" y="247"/>
                      <a:pt x="32" y="247"/>
                    </a:cubicBezTo>
                    <a:cubicBezTo>
                      <a:pt x="32" y="256"/>
                      <a:pt x="28" y="264"/>
                      <a:pt x="17" y="263"/>
                    </a:cubicBezTo>
                    <a:cubicBezTo>
                      <a:pt x="7" y="263"/>
                      <a:pt x="6" y="255"/>
                      <a:pt x="4" y="245"/>
                    </a:cubicBezTo>
                    <a:cubicBezTo>
                      <a:pt x="4" y="245"/>
                      <a:pt x="0" y="210"/>
                      <a:pt x="1" y="192"/>
                    </a:cubicBezTo>
                    <a:cubicBezTo>
                      <a:pt x="6" y="132"/>
                      <a:pt x="19" y="114"/>
                      <a:pt x="23" y="110"/>
                    </a:cubicBezTo>
                    <a:cubicBezTo>
                      <a:pt x="31" y="106"/>
                      <a:pt x="44" y="101"/>
                      <a:pt x="54" y="98"/>
                    </a:cubicBezTo>
                    <a:cubicBezTo>
                      <a:pt x="56" y="97"/>
                      <a:pt x="59" y="95"/>
                      <a:pt x="62" y="95"/>
                    </a:cubicBezTo>
                    <a:cubicBezTo>
                      <a:pt x="63" y="102"/>
                      <a:pt x="66" y="120"/>
                      <a:pt x="76" y="143"/>
                    </a:cubicBezTo>
                    <a:cubicBezTo>
                      <a:pt x="78" y="128"/>
                      <a:pt x="81" y="115"/>
                      <a:pt x="81" y="114"/>
                    </a:cubicBezTo>
                    <a:cubicBezTo>
                      <a:pt x="77" y="104"/>
                      <a:pt x="77" y="104"/>
                      <a:pt x="77" y="104"/>
                    </a:cubicBezTo>
                    <a:cubicBezTo>
                      <a:pt x="77" y="104"/>
                      <a:pt x="83" y="98"/>
                      <a:pt x="83" y="98"/>
                    </a:cubicBezTo>
                    <a:cubicBezTo>
                      <a:pt x="83" y="98"/>
                      <a:pt x="88" y="98"/>
                      <a:pt x="88" y="98"/>
                    </a:cubicBezTo>
                    <a:cubicBezTo>
                      <a:pt x="94" y="104"/>
                      <a:pt x="94" y="104"/>
                      <a:pt x="94" y="104"/>
                    </a:cubicBezTo>
                    <a:cubicBezTo>
                      <a:pt x="90" y="114"/>
                      <a:pt x="90" y="114"/>
                      <a:pt x="90" y="114"/>
                    </a:cubicBezTo>
                    <a:cubicBezTo>
                      <a:pt x="91" y="115"/>
                      <a:pt x="93" y="128"/>
                      <a:pt x="95" y="143"/>
                    </a:cubicBezTo>
                    <a:cubicBezTo>
                      <a:pt x="106" y="120"/>
                      <a:pt x="108" y="102"/>
                      <a:pt x="109" y="95"/>
                    </a:cubicBezTo>
                    <a:cubicBezTo>
                      <a:pt x="112" y="95"/>
                      <a:pt x="115" y="97"/>
                      <a:pt x="118" y="98"/>
                    </a:cubicBezTo>
                    <a:cubicBezTo>
                      <a:pt x="127" y="101"/>
                      <a:pt x="141" y="106"/>
                      <a:pt x="148" y="110"/>
                    </a:cubicBezTo>
                    <a:cubicBezTo>
                      <a:pt x="152" y="114"/>
                      <a:pt x="165" y="132"/>
                      <a:pt x="170" y="192"/>
                    </a:cubicBezTo>
                    <a:close/>
                    <a:moveTo>
                      <a:pt x="53" y="58"/>
                    </a:moveTo>
                    <a:cubicBezTo>
                      <a:pt x="58" y="75"/>
                      <a:pt x="69" y="90"/>
                      <a:pt x="86" y="90"/>
                    </a:cubicBezTo>
                    <a:cubicBezTo>
                      <a:pt x="104" y="90"/>
                      <a:pt x="114" y="75"/>
                      <a:pt x="119" y="58"/>
                    </a:cubicBezTo>
                    <a:cubicBezTo>
                      <a:pt x="124" y="56"/>
                      <a:pt x="127" y="48"/>
                      <a:pt x="126" y="43"/>
                    </a:cubicBezTo>
                    <a:cubicBezTo>
                      <a:pt x="126" y="40"/>
                      <a:pt x="124" y="38"/>
                      <a:pt x="121" y="37"/>
                    </a:cubicBezTo>
                    <a:cubicBezTo>
                      <a:pt x="120" y="16"/>
                      <a:pt x="107" y="0"/>
                      <a:pt x="86" y="0"/>
                    </a:cubicBezTo>
                    <a:cubicBezTo>
                      <a:pt x="66" y="0"/>
                      <a:pt x="52" y="16"/>
                      <a:pt x="51" y="37"/>
                    </a:cubicBezTo>
                    <a:cubicBezTo>
                      <a:pt x="48" y="37"/>
                      <a:pt x="45" y="39"/>
                      <a:pt x="45" y="43"/>
                    </a:cubicBezTo>
                    <a:cubicBezTo>
                      <a:pt x="44" y="49"/>
                      <a:pt x="48" y="57"/>
                      <a:pt x="53" y="58"/>
                    </a:cubicBezTo>
                    <a:close/>
                    <a:moveTo>
                      <a:pt x="454" y="209"/>
                    </a:moveTo>
                    <a:cubicBezTo>
                      <a:pt x="454" y="282"/>
                      <a:pt x="395" y="341"/>
                      <a:pt x="322" y="341"/>
                    </a:cubicBezTo>
                    <a:cubicBezTo>
                      <a:pt x="249" y="341"/>
                      <a:pt x="189" y="282"/>
                      <a:pt x="189" y="209"/>
                    </a:cubicBezTo>
                    <a:cubicBezTo>
                      <a:pt x="189" y="135"/>
                      <a:pt x="249" y="76"/>
                      <a:pt x="322" y="76"/>
                    </a:cubicBezTo>
                    <a:cubicBezTo>
                      <a:pt x="395" y="76"/>
                      <a:pt x="454" y="135"/>
                      <a:pt x="454" y="209"/>
                    </a:cubicBezTo>
                    <a:close/>
                    <a:moveTo>
                      <a:pt x="429" y="209"/>
                    </a:moveTo>
                    <a:cubicBezTo>
                      <a:pt x="429" y="149"/>
                      <a:pt x="381" y="101"/>
                      <a:pt x="322" y="101"/>
                    </a:cubicBezTo>
                    <a:cubicBezTo>
                      <a:pt x="263" y="101"/>
                      <a:pt x="215" y="149"/>
                      <a:pt x="215" y="209"/>
                    </a:cubicBezTo>
                    <a:cubicBezTo>
                      <a:pt x="215" y="268"/>
                      <a:pt x="263" y="316"/>
                      <a:pt x="322" y="316"/>
                    </a:cubicBezTo>
                    <a:cubicBezTo>
                      <a:pt x="381" y="316"/>
                      <a:pt x="429" y="268"/>
                      <a:pt x="429" y="209"/>
                    </a:cubicBezTo>
                    <a:close/>
                    <a:moveTo>
                      <a:pt x="321" y="129"/>
                    </a:moveTo>
                    <a:cubicBezTo>
                      <a:pt x="323" y="129"/>
                      <a:pt x="323" y="129"/>
                      <a:pt x="323" y="129"/>
                    </a:cubicBezTo>
                    <a:cubicBezTo>
                      <a:pt x="327" y="129"/>
                      <a:pt x="331" y="125"/>
                      <a:pt x="331" y="121"/>
                    </a:cubicBezTo>
                    <a:cubicBezTo>
                      <a:pt x="331" y="106"/>
                      <a:pt x="331" y="106"/>
                      <a:pt x="331" y="106"/>
                    </a:cubicBezTo>
                    <a:cubicBezTo>
                      <a:pt x="328" y="105"/>
                      <a:pt x="325" y="105"/>
                      <a:pt x="322" y="105"/>
                    </a:cubicBezTo>
                    <a:cubicBezTo>
                      <a:pt x="319" y="105"/>
                      <a:pt x="316" y="105"/>
                      <a:pt x="313" y="106"/>
                    </a:cubicBezTo>
                    <a:cubicBezTo>
                      <a:pt x="313" y="121"/>
                      <a:pt x="313" y="121"/>
                      <a:pt x="313" y="121"/>
                    </a:cubicBezTo>
                    <a:cubicBezTo>
                      <a:pt x="313" y="125"/>
                      <a:pt x="316" y="129"/>
                      <a:pt x="321" y="129"/>
                    </a:cubicBezTo>
                    <a:close/>
                    <a:moveTo>
                      <a:pt x="323" y="288"/>
                    </a:moveTo>
                    <a:cubicBezTo>
                      <a:pt x="321" y="288"/>
                      <a:pt x="321" y="288"/>
                      <a:pt x="321" y="288"/>
                    </a:cubicBezTo>
                    <a:cubicBezTo>
                      <a:pt x="316" y="288"/>
                      <a:pt x="313" y="292"/>
                      <a:pt x="313" y="296"/>
                    </a:cubicBezTo>
                    <a:cubicBezTo>
                      <a:pt x="313" y="311"/>
                      <a:pt x="313" y="311"/>
                      <a:pt x="313" y="311"/>
                    </a:cubicBezTo>
                    <a:cubicBezTo>
                      <a:pt x="316" y="312"/>
                      <a:pt x="319" y="312"/>
                      <a:pt x="322" y="312"/>
                    </a:cubicBezTo>
                    <a:cubicBezTo>
                      <a:pt x="325" y="312"/>
                      <a:pt x="328" y="312"/>
                      <a:pt x="331" y="311"/>
                    </a:cubicBezTo>
                    <a:cubicBezTo>
                      <a:pt x="331" y="296"/>
                      <a:pt x="331" y="296"/>
                      <a:pt x="331" y="296"/>
                    </a:cubicBezTo>
                    <a:cubicBezTo>
                      <a:pt x="331" y="292"/>
                      <a:pt x="327" y="288"/>
                      <a:pt x="323" y="288"/>
                    </a:cubicBezTo>
                    <a:close/>
                    <a:moveTo>
                      <a:pt x="234" y="200"/>
                    </a:moveTo>
                    <a:cubicBezTo>
                      <a:pt x="219" y="200"/>
                      <a:pt x="219" y="200"/>
                      <a:pt x="219" y="200"/>
                    </a:cubicBezTo>
                    <a:cubicBezTo>
                      <a:pt x="219" y="202"/>
                      <a:pt x="219" y="205"/>
                      <a:pt x="219" y="209"/>
                    </a:cubicBezTo>
                    <a:cubicBezTo>
                      <a:pt x="219" y="212"/>
                      <a:pt x="219" y="215"/>
                      <a:pt x="219" y="218"/>
                    </a:cubicBezTo>
                    <a:cubicBezTo>
                      <a:pt x="234" y="218"/>
                      <a:pt x="234" y="218"/>
                      <a:pt x="234" y="218"/>
                    </a:cubicBezTo>
                    <a:cubicBezTo>
                      <a:pt x="239" y="218"/>
                      <a:pt x="242" y="214"/>
                      <a:pt x="242" y="209"/>
                    </a:cubicBezTo>
                    <a:cubicBezTo>
                      <a:pt x="242" y="208"/>
                      <a:pt x="242" y="208"/>
                      <a:pt x="242" y="208"/>
                    </a:cubicBezTo>
                    <a:cubicBezTo>
                      <a:pt x="242" y="203"/>
                      <a:pt x="239" y="200"/>
                      <a:pt x="234" y="200"/>
                    </a:cubicBezTo>
                    <a:close/>
                    <a:moveTo>
                      <a:pt x="425" y="200"/>
                    </a:moveTo>
                    <a:cubicBezTo>
                      <a:pt x="409" y="200"/>
                      <a:pt x="409" y="200"/>
                      <a:pt x="409" y="200"/>
                    </a:cubicBezTo>
                    <a:cubicBezTo>
                      <a:pt x="405" y="200"/>
                      <a:pt x="401" y="203"/>
                      <a:pt x="401" y="208"/>
                    </a:cubicBezTo>
                    <a:cubicBezTo>
                      <a:pt x="401" y="209"/>
                      <a:pt x="401" y="209"/>
                      <a:pt x="401" y="209"/>
                    </a:cubicBezTo>
                    <a:cubicBezTo>
                      <a:pt x="401" y="214"/>
                      <a:pt x="405" y="218"/>
                      <a:pt x="409" y="218"/>
                    </a:cubicBezTo>
                    <a:cubicBezTo>
                      <a:pt x="425" y="218"/>
                      <a:pt x="425" y="218"/>
                      <a:pt x="425" y="218"/>
                    </a:cubicBezTo>
                    <a:cubicBezTo>
                      <a:pt x="425" y="215"/>
                      <a:pt x="425" y="212"/>
                      <a:pt x="425" y="209"/>
                    </a:cubicBezTo>
                    <a:cubicBezTo>
                      <a:pt x="425" y="205"/>
                      <a:pt x="425" y="202"/>
                      <a:pt x="425" y="200"/>
                    </a:cubicBezTo>
                    <a:close/>
                    <a:moveTo>
                      <a:pt x="322" y="136"/>
                    </a:moveTo>
                    <a:cubicBezTo>
                      <a:pt x="316" y="136"/>
                      <a:pt x="312" y="141"/>
                      <a:pt x="312" y="146"/>
                    </a:cubicBezTo>
                    <a:cubicBezTo>
                      <a:pt x="312" y="199"/>
                      <a:pt x="312" y="199"/>
                      <a:pt x="312" y="199"/>
                    </a:cubicBezTo>
                    <a:cubicBezTo>
                      <a:pt x="312" y="200"/>
                      <a:pt x="311" y="202"/>
                      <a:pt x="309" y="202"/>
                    </a:cubicBezTo>
                    <a:cubicBezTo>
                      <a:pt x="267" y="202"/>
                      <a:pt x="267" y="202"/>
                      <a:pt x="267" y="202"/>
                    </a:cubicBezTo>
                    <a:cubicBezTo>
                      <a:pt x="262" y="202"/>
                      <a:pt x="257" y="206"/>
                      <a:pt x="257" y="211"/>
                    </a:cubicBezTo>
                    <a:cubicBezTo>
                      <a:pt x="257" y="217"/>
                      <a:pt x="262" y="221"/>
                      <a:pt x="267" y="221"/>
                    </a:cubicBezTo>
                    <a:cubicBezTo>
                      <a:pt x="319" y="221"/>
                      <a:pt x="319" y="221"/>
                      <a:pt x="319" y="221"/>
                    </a:cubicBezTo>
                    <a:cubicBezTo>
                      <a:pt x="323" y="221"/>
                      <a:pt x="325" y="220"/>
                      <a:pt x="326" y="219"/>
                    </a:cubicBezTo>
                    <a:cubicBezTo>
                      <a:pt x="326" y="218"/>
                      <a:pt x="326" y="218"/>
                      <a:pt x="326" y="218"/>
                    </a:cubicBezTo>
                    <a:cubicBezTo>
                      <a:pt x="330" y="216"/>
                      <a:pt x="331" y="213"/>
                      <a:pt x="331" y="210"/>
                    </a:cubicBezTo>
                    <a:cubicBezTo>
                      <a:pt x="331" y="146"/>
                      <a:pt x="331" y="146"/>
                      <a:pt x="331" y="146"/>
                    </a:cubicBezTo>
                    <a:cubicBezTo>
                      <a:pt x="331" y="141"/>
                      <a:pt x="327" y="136"/>
                      <a:pt x="322" y="136"/>
                    </a:cubicBezTo>
                    <a:close/>
                  </a:path>
                </a:pathLst>
              </a:custGeom>
              <a:solidFill>
                <a:sysClr val="window" lastClr="FFFFFF"/>
              </a:solidFill>
              <a:ln>
                <a:noFill/>
              </a:ln>
            </p:spPr>
            <p:txBody>
              <a:bodyPr vert="horz" wrap="square" lIns="54601" tIns="27300" rIns="54601" bIns="27300" numCol="1" anchor="t" anchorCtr="0" compatLnSpc="1">
                <a:prstTxWarp prst="textNoShape">
                  <a:avLst/>
                </a:prstTxWarp>
              </a:bodyPr>
              <a:lstStyle/>
              <a:p>
                <a:pPr defTabSz="1219170">
                  <a:defRPr/>
                </a:pPr>
                <a:endParaRPr lang="zh-CN" altLang="en-US" sz="1075" kern="0">
                  <a:solidFill>
                    <a:prstClr val="black"/>
                  </a:solidFill>
                  <a:latin typeface="Microsoft YaHei" panose="020B0503020204020204" pitchFamily="34" charset="-122"/>
                  <a:ea typeface="微软雅黑"/>
                  <a:sym typeface="思源黑体旧字形 ExtraLight" panose="020B0200000000000000" pitchFamily="34" charset="-128"/>
                </a:endParaRPr>
              </a:p>
            </p:txBody>
          </p:sp>
          <p:sp>
            <p:nvSpPr>
              <p:cNvPr id="79" name="Freeform 16">
                <a:extLst>
                  <a:ext uri="{FF2B5EF4-FFF2-40B4-BE49-F238E27FC236}">
                    <a16:creationId xmlns:a16="http://schemas.microsoft.com/office/drawing/2014/main" id="{EC862466-6758-4717-83F5-66D70635FCD4}"/>
                  </a:ext>
                </a:extLst>
              </p:cNvPr>
              <p:cNvSpPr>
                <a:spLocks noEditPoints="1"/>
              </p:cNvSpPr>
              <p:nvPr/>
            </p:nvSpPr>
            <p:spPr bwMode="auto">
              <a:xfrm>
                <a:off x="1474900" y="7783811"/>
                <a:ext cx="237656" cy="201040"/>
              </a:xfrm>
              <a:custGeom>
                <a:avLst/>
                <a:gdLst>
                  <a:gd name="T0" fmla="*/ 281 w 289"/>
                  <a:gd name="T1" fmla="*/ 236 h 246"/>
                  <a:gd name="T2" fmla="*/ 0 w 289"/>
                  <a:gd name="T3" fmla="*/ 246 h 246"/>
                  <a:gd name="T4" fmla="*/ 53 w 289"/>
                  <a:gd name="T5" fmla="*/ 228 h 246"/>
                  <a:gd name="T6" fmla="*/ 58 w 289"/>
                  <a:gd name="T7" fmla="*/ 192 h 246"/>
                  <a:gd name="T8" fmla="*/ 18 w 289"/>
                  <a:gd name="T9" fmla="*/ 224 h 246"/>
                  <a:gd name="T10" fmla="*/ 53 w 289"/>
                  <a:gd name="T11" fmla="*/ 228 h 246"/>
                  <a:gd name="T12" fmla="*/ 108 w 289"/>
                  <a:gd name="T13" fmla="*/ 224 h 246"/>
                  <a:gd name="T14" fmla="*/ 105 w 289"/>
                  <a:gd name="T15" fmla="*/ 177 h 246"/>
                  <a:gd name="T16" fmla="*/ 69 w 289"/>
                  <a:gd name="T17" fmla="*/ 224 h 246"/>
                  <a:gd name="T18" fmla="*/ 104 w 289"/>
                  <a:gd name="T19" fmla="*/ 228 h 246"/>
                  <a:gd name="T20" fmla="*/ 159 w 289"/>
                  <a:gd name="T21" fmla="*/ 224 h 246"/>
                  <a:gd name="T22" fmla="*/ 119 w 289"/>
                  <a:gd name="T23" fmla="*/ 171 h 246"/>
                  <a:gd name="T24" fmla="*/ 124 w 289"/>
                  <a:gd name="T25" fmla="*/ 228 h 246"/>
                  <a:gd name="T26" fmla="*/ 205 w 289"/>
                  <a:gd name="T27" fmla="*/ 228 h 246"/>
                  <a:gd name="T28" fmla="*/ 209 w 289"/>
                  <a:gd name="T29" fmla="*/ 113 h 246"/>
                  <a:gd name="T30" fmla="*/ 170 w 289"/>
                  <a:gd name="T31" fmla="*/ 143 h 246"/>
                  <a:gd name="T32" fmla="*/ 175 w 289"/>
                  <a:gd name="T33" fmla="*/ 228 h 246"/>
                  <a:gd name="T34" fmla="*/ 256 w 289"/>
                  <a:gd name="T35" fmla="*/ 228 h 246"/>
                  <a:gd name="T36" fmla="*/ 260 w 289"/>
                  <a:gd name="T37" fmla="*/ 57 h 246"/>
                  <a:gd name="T38" fmla="*/ 221 w 289"/>
                  <a:gd name="T39" fmla="*/ 224 h 246"/>
                  <a:gd name="T40" fmla="*/ 256 w 289"/>
                  <a:gd name="T41" fmla="*/ 228 h 246"/>
                  <a:gd name="T42" fmla="*/ 274 w 289"/>
                  <a:gd name="T43" fmla="*/ 7 h 246"/>
                  <a:gd name="T44" fmla="*/ 224 w 289"/>
                  <a:gd name="T45" fmla="*/ 14 h 246"/>
                  <a:gd name="T46" fmla="*/ 229 w 289"/>
                  <a:gd name="T47" fmla="*/ 30 h 246"/>
                  <a:gd name="T48" fmla="*/ 180 w 289"/>
                  <a:gd name="T49" fmla="*/ 99 h 246"/>
                  <a:gd name="T50" fmla="*/ 1 w 289"/>
                  <a:gd name="T51" fmla="*/ 168 h 246"/>
                  <a:gd name="T52" fmla="*/ 103 w 289"/>
                  <a:gd name="T53" fmla="*/ 165 h 246"/>
                  <a:gd name="T54" fmla="*/ 266 w 289"/>
                  <a:gd name="T55" fmla="*/ 34 h 246"/>
                  <a:gd name="T56" fmla="*/ 282 w 289"/>
                  <a:gd name="T57" fmla="*/ 58 h 246"/>
                  <a:gd name="T58" fmla="*/ 38 w 289"/>
                  <a:gd name="T59" fmla="*/ 131 h 246"/>
                  <a:gd name="T60" fmla="*/ 40 w 289"/>
                  <a:gd name="T61" fmla="*/ 141 h 246"/>
                  <a:gd name="T62" fmla="*/ 50 w 289"/>
                  <a:gd name="T63" fmla="*/ 139 h 246"/>
                  <a:gd name="T64" fmla="*/ 70 w 289"/>
                  <a:gd name="T65" fmla="*/ 125 h 246"/>
                  <a:gd name="T66" fmla="*/ 50 w 289"/>
                  <a:gd name="T67" fmla="*/ 79 h 246"/>
                  <a:gd name="T68" fmla="*/ 40 w 289"/>
                  <a:gd name="T69" fmla="*/ 74 h 246"/>
                  <a:gd name="T70" fmla="*/ 31 w 289"/>
                  <a:gd name="T71" fmla="*/ 69 h 246"/>
                  <a:gd name="T72" fmla="*/ 45 w 289"/>
                  <a:gd name="T73" fmla="*/ 54 h 246"/>
                  <a:gd name="T74" fmla="*/ 60 w 289"/>
                  <a:gd name="T75" fmla="*/ 60 h 246"/>
                  <a:gd name="T76" fmla="*/ 62 w 289"/>
                  <a:gd name="T77" fmla="*/ 62 h 246"/>
                  <a:gd name="T78" fmla="*/ 75 w 289"/>
                  <a:gd name="T79" fmla="*/ 59 h 246"/>
                  <a:gd name="T80" fmla="*/ 57 w 289"/>
                  <a:gd name="T81" fmla="*/ 40 h 246"/>
                  <a:gd name="T82" fmla="*/ 50 w 289"/>
                  <a:gd name="T83" fmla="*/ 31 h 246"/>
                  <a:gd name="T84" fmla="*/ 40 w 289"/>
                  <a:gd name="T85" fmla="*/ 29 h 246"/>
                  <a:gd name="T86" fmla="*/ 38 w 289"/>
                  <a:gd name="T87" fmla="*/ 39 h 246"/>
                  <a:gd name="T88" fmla="*/ 15 w 289"/>
                  <a:gd name="T89" fmla="*/ 75 h 246"/>
                  <a:gd name="T90" fmla="*/ 49 w 289"/>
                  <a:gd name="T91" fmla="*/ 96 h 246"/>
                  <a:gd name="T92" fmla="*/ 59 w 289"/>
                  <a:gd name="T93" fmla="*/ 103 h 246"/>
                  <a:gd name="T94" fmla="*/ 47 w 289"/>
                  <a:gd name="T95" fmla="*/ 117 h 246"/>
                  <a:gd name="T96" fmla="*/ 28 w 289"/>
                  <a:gd name="T97" fmla="*/ 110 h 246"/>
                  <a:gd name="T98" fmla="*/ 26 w 289"/>
                  <a:gd name="T99" fmla="*/ 108 h 246"/>
                  <a:gd name="T100" fmla="*/ 13 w 289"/>
                  <a:gd name="T101" fmla="*/ 111 h 246"/>
                  <a:gd name="T102" fmla="*/ 38 w 289"/>
                  <a:gd name="T103" fmla="*/ 13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9" h="246">
                    <a:moveTo>
                      <a:pt x="0" y="236"/>
                    </a:moveTo>
                    <a:cubicBezTo>
                      <a:pt x="281" y="236"/>
                      <a:pt x="281" y="236"/>
                      <a:pt x="281" y="236"/>
                    </a:cubicBezTo>
                    <a:cubicBezTo>
                      <a:pt x="281" y="246"/>
                      <a:pt x="281" y="246"/>
                      <a:pt x="281" y="246"/>
                    </a:cubicBezTo>
                    <a:cubicBezTo>
                      <a:pt x="0" y="246"/>
                      <a:pt x="0" y="246"/>
                      <a:pt x="0" y="246"/>
                    </a:cubicBezTo>
                    <a:lnTo>
                      <a:pt x="0" y="236"/>
                    </a:lnTo>
                    <a:close/>
                    <a:moveTo>
                      <a:pt x="53" y="228"/>
                    </a:moveTo>
                    <a:cubicBezTo>
                      <a:pt x="56" y="228"/>
                      <a:pt x="58" y="226"/>
                      <a:pt x="58" y="224"/>
                    </a:cubicBezTo>
                    <a:cubicBezTo>
                      <a:pt x="58" y="192"/>
                      <a:pt x="58" y="192"/>
                      <a:pt x="58" y="192"/>
                    </a:cubicBezTo>
                    <a:cubicBezTo>
                      <a:pt x="42" y="196"/>
                      <a:pt x="28" y="198"/>
                      <a:pt x="18" y="199"/>
                    </a:cubicBezTo>
                    <a:cubicBezTo>
                      <a:pt x="18" y="224"/>
                      <a:pt x="18" y="224"/>
                      <a:pt x="18" y="224"/>
                    </a:cubicBezTo>
                    <a:cubicBezTo>
                      <a:pt x="18" y="226"/>
                      <a:pt x="20" y="228"/>
                      <a:pt x="23" y="228"/>
                    </a:cubicBezTo>
                    <a:lnTo>
                      <a:pt x="53" y="228"/>
                    </a:lnTo>
                    <a:close/>
                    <a:moveTo>
                      <a:pt x="104" y="228"/>
                    </a:moveTo>
                    <a:cubicBezTo>
                      <a:pt x="106" y="228"/>
                      <a:pt x="108" y="226"/>
                      <a:pt x="108" y="224"/>
                    </a:cubicBezTo>
                    <a:cubicBezTo>
                      <a:pt x="108" y="176"/>
                      <a:pt x="108" y="176"/>
                      <a:pt x="108" y="176"/>
                    </a:cubicBezTo>
                    <a:cubicBezTo>
                      <a:pt x="107" y="176"/>
                      <a:pt x="106" y="177"/>
                      <a:pt x="105" y="177"/>
                    </a:cubicBezTo>
                    <a:cubicBezTo>
                      <a:pt x="92" y="182"/>
                      <a:pt x="80" y="186"/>
                      <a:pt x="69" y="189"/>
                    </a:cubicBezTo>
                    <a:cubicBezTo>
                      <a:pt x="69" y="224"/>
                      <a:pt x="69" y="224"/>
                      <a:pt x="69" y="224"/>
                    </a:cubicBezTo>
                    <a:cubicBezTo>
                      <a:pt x="69" y="226"/>
                      <a:pt x="71" y="228"/>
                      <a:pt x="73" y="228"/>
                    </a:cubicBezTo>
                    <a:lnTo>
                      <a:pt x="104" y="228"/>
                    </a:lnTo>
                    <a:close/>
                    <a:moveTo>
                      <a:pt x="154" y="228"/>
                    </a:moveTo>
                    <a:cubicBezTo>
                      <a:pt x="157" y="228"/>
                      <a:pt x="159" y="226"/>
                      <a:pt x="159" y="224"/>
                    </a:cubicBezTo>
                    <a:cubicBezTo>
                      <a:pt x="159" y="150"/>
                      <a:pt x="159" y="150"/>
                      <a:pt x="159" y="150"/>
                    </a:cubicBezTo>
                    <a:cubicBezTo>
                      <a:pt x="146" y="158"/>
                      <a:pt x="133" y="165"/>
                      <a:pt x="119" y="171"/>
                    </a:cubicBezTo>
                    <a:cubicBezTo>
                      <a:pt x="119" y="224"/>
                      <a:pt x="119" y="224"/>
                      <a:pt x="119" y="224"/>
                    </a:cubicBezTo>
                    <a:cubicBezTo>
                      <a:pt x="119" y="226"/>
                      <a:pt x="122" y="228"/>
                      <a:pt x="124" y="228"/>
                    </a:cubicBezTo>
                    <a:lnTo>
                      <a:pt x="154" y="228"/>
                    </a:lnTo>
                    <a:close/>
                    <a:moveTo>
                      <a:pt x="205" y="228"/>
                    </a:moveTo>
                    <a:cubicBezTo>
                      <a:pt x="207" y="228"/>
                      <a:pt x="209" y="226"/>
                      <a:pt x="209" y="224"/>
                    </a:cubicBezTo>
                    <a:cubicBezTo>
                      <a:pt x="209" y="113"/>
                      <a:pt x="209" y="113"/>
                      <a:pt x="209" y="113"/>
                    </a:cubicBezTo>
                    <a:cubicBezTo>
                      <a:pt x="205" y="117"/>
                      <a:pt x="200" y="121"/>
                      <a:pt x="196" y="124"/>
                    </a:cubicBezTo>
                    <a:cubicBezTo>
                      <a:pt x="187" y="131"/>
                      <a:pt x="179" y="137"/>
                      <a:pt x="170" y="143"/>
                    </a:cubicBezTo>
                    <a:cubicBezTo>
                      <a:pt x="170" y="224"/>
                      <a:pt x="170" y="224"/>
                      <a:pt x="170" y="224"/>
                    </a:cubicBezTo>
                    <a:cubicBezTo>
                      <a:pt x="170" y="226"/>
                      <a:pt x="172" y="228"/>
                      <a:pt x="175" y="228"/>
                    </a:cubicBezTo>
                    <a:lnTo>
                      <a:pt x="205" y="228"/>
                    </a:lnTo>
                    <a:close/>
                    <a:moveTo>
                      <a:pt x="256" y="228"/>
                    </a:moveTo>
                    <a:cubicBezTo>
                      <a:pt x="258" y="228"/>
                      <a:pt x="260" y="226"/>
                      <a:pt x="260" y="224"/>
                    </a:cubicBezTo>
                    <a:cubicBezTo>
                      <a:pt x="260" y="57"/>
                      <a:pt x="260" y="57"/>
                      <a:pt x="260" y="57"/>
                    </a:cubicBezTo>
                    <a:cubicBezTo>
                      <a:pt x="248" y="74"/>
                      <a:pt x="235" y="89"/>
                      <a:pt x="221" y="102"/>
                    </a:cubicBezTo>
                    <a:cubicBezTo>
                      <a:pt x="221" y="224"/>
                      <a:pt x="221" y="224"/>
                      <a:pt x="221" y="224"/>
                    </a:cubicBezTo>
                    <a:cubicBezTo>
                      <a:pt x="221" y="226"/>
                      <a:pt x="223" y="228"/>
                      <a:pt x="225" y="228"/>
                    </a:cubicBezTo>
                    <a:lnTo>
                      <a:pt x="256" y="228"/>
                    </a:lnTo>
                    <a:close/>
                    <a:moveTo>
                      <a:pt x="287" y="47"/>
                    </a:moveTo>
                    <a:cubicBezTo>
                      <a:pt x="274" y="7"/>
                      <a:pt x="274" y="7"/>
                      <a:pt x="274" y="7"/>
                    </a:cubicBezTo>
                    <a:cubicBezTo>
                      <a:pt x="273" y="2"/>
                      <a:pt x="268" y="0"/>
                      <a:pt x="264" y="1"/>
                    </a:cubicBezTo>
                    <a:cubicBezTo>
                      <a:pt x="224" y="14"/>
                      <a:pt x="224" y="14"/>
                      <a:pt x="224" y="14"/>
                    </a:cubicBezTo>
                    <a:cubicBezTo>
                      <a:pt x="220" y="16"/>
                      <a:pt x="217" y="20"/>
                      <a:pt x="219" y="24"/>
                    </a:cubicBezTo>
                    <a:cubicBezTo>
                      <a:pt x="220" y="29"/>
                      <a:pt x="225" y="31"/>
                      <a:pt x="229" y="30"/>
                    </a:cubicBezTo>
                    <a:cubicBezTo>
                      <a:pt x="249" y="23"/>
                      <a:pt x="249" y="23"/>
                      <a:pt x="249" y="23"/>
                    </a:cubicBezTo>
                    <a:cubicBezTo>
                      <a:pt x="228" y="55"/>
                      <a:pt x="204" y="79"/>
                      <a:pt x="180" y="99"/>
                    </a:cubicBezTo>
                    <a:cubicBezTo>
                      <a:pt x="137" y="133"/>
                      <a:pt x="93" y="150"/>
                      <a:pt x="59" y="159"/>
                    </a:cubicBezTo>
                    <a:cubicBezTo>
                      <a:pt x="25" y="168"/>
                      <a:pt x="2" y="168"/>
                      <a:pt x="1" y="168"/>
                    </a:cubicBezTo>
                    <a:cubicBezTo>
                      <a:pt x="1" y="168"/>
                      <a:pt x="1" y="187"/>
                      <a:pt x="1" y="187"/>
                    </a:cubicBezTo>
                    <a:cubicBezTo>
                      <a:pt x="4" y="187"/>
                      <a:pt x="47" y="187"/>
                      <a:pt x="103" y="165"/>
                    </a:cubicBezTo>
                    <a:cubicBezTo>
                      <a:pt x="131" y="154"/>
                      <a:pt x="162" y="138"/>
                      <a:pt x="192" y="114"/>
                    </a:cubicBezTo>
                    <a:cubicBezTo>
                      <a:pt x="218" y="93"/>
                      <a:pt x="243" y="67"/>
                      <a:pt x="266" y="34"/>
                    </a:cubicBezTo>
                    <a:cubicBezTo>
                      <a:pt x="272" y="52"/>
                      <a:pt x="272" y="52"/>
                      <a:pt x="272" y="52"/>
                    </a:cubicBezTo>
                    <a:cubicBezTo>
                      <a:pt x="273" y="56"/>
                      <a:pt x="278" y="59"/>
                      <a:pt x="282" y="58"/>
                    </a:cubicBezTo>
                    <a:cubicBezTo>
                      <a:pt x="286" y="56"/>
                      <a:pt x="289" y="52"/>
                      <a:pt x="287" y="47"/>
                    </a:cubicBezTo>
                    <a:close/>
                    <a:moveTo>
                      <a:pt x="38" y="131"/>
                    </a:moveTo>
                    <a:cubicBezTo>
                      <a:pt x="38" y="139"/>
                      <a:pt x="38" y="139"/>
                      <a:pt x="38" y="139"/>
                    </a:cubicBezTo>
                    <a:cubicBezTo>
                      <a:pt x="38" y="140"/>
                      <a:pt x="39" y="141"/>
                      <a:pt x="40" y="141"/>
                    </a:cubicBezTo>
                    <a:cubicBezTo>
                      <a:pt x="48" y="141"/>
                      <a:pt x="48" y="141"/>
                      <a:pt x="48" y="141"/>
                    </a:cubicBezTo>
                    <a:cubicBezTo>
                      <a:pt x="49" y="141"/>
                      <a:pt x="50" y="140"/>
                      <a:pt x="50" y="139"/>
                    </a:cubicBezTo>
                    <a:cubicBezTo>
                      <a:pt x="50" y="131"/>
                      <a:pt x="50" y="131"/>
                      <a:pt x="50" y="131"/>
                    </a:cubicBezTo>
                    <a:cubicBezTo>
                      <a:pt x="59" y="131"/>
                      <a:pt x="66" y="128"/>
                      <a:pt x="70" y="125"/>
                    </a:cubicBezTo>
                    <a:cubicBezTo>
                      <a:pt x="77" y="118"/>
                      <a:pt x="80" y="108"/>
                      <a:pt x="77" y="99"/>
                    </a:cubicBezTo>
                    <a:cubicBezTo>
                      <a:pt x="74" y="89"/>
                      <a:pt x="60" y="83"/>
                      <a:pt x="50" y="79"/>
                    </a:cubicBezTo>
                    <a:cubicBezTo>
                      <a:pt x="49" y="78"/>
                      <a:pt x="49" y="78"/>
                      <a:pt x="49" y="78"/>
                    </a:cubicBezTo>
                    <a:cubicBezTo>
                      <a:pt x="46" y="77"/>
                      <a:pt x="41" y="75"/>
                      <a:pt x="40" y="74"/>
                    </a:cubicBezTo>
                    <a:cubicBezTo>
                      <a:pt x="39" y="74"/>
                      <a:pt x="39" y="74"/>
                      <a:pt x="39" y="74"/>
                    </a:cubicBezTo>
                    <a:cubicBezTo>
                      <a:pt x="35" y="72"/>
                      <a:pt x="33" y="71"/>
                      <a:pt x="31" y="69"/>
                    </a:cubicBezTo>
                    <a:cubicBezTo>
                      <a:pt x="29" y="65"/>
                      <a:pt x="30" y="60"/>
                      <a:pt x="33" y="58"/>
                    </a:cubicBezTo>
                    <a:cubicBezTo>
                      <a:pt x="37" y="54"/>
                      <a:pt x="41" y="54"/>
                      <a:pt x="45" y="54"/>
                    </a:cubicBezTo>
                    <a:cubicBezTo>
                      <a:pt x="47" y="54"/>
                      <a:pt x="50" y="54"/>
                      <a:pt x="52" y="55"/>
                    </a:cubicBezTo>
                    <a:cubicBezTo>
                      <a:pt x="55" y="56"/>
                      <a:pt x="58" y="58"/>
                      <a:pt x="60" y="60"/>
                    </a:cubicBezTo>
                    <a:cubicBezTo>
                      <a:pt x="61" y="60"/>
                      <a:pt x="61" y="61"/>
                      <a:pt x="61" y="61"/>
                    </a:cubicBezTo>
                    <a:cubicBezTo>
                      <a:pt x="61" y="61"/>
                      <a:pt x="62" y="62"/>
                      <a:pt x="62" y="62"/>
                    </a:cubicBezTo>
                    <a:cubicBezTo>
                      <a:pt x="63" y="64"/>
                      <a:pt x="65" y="65"/>
                      <a:pt x="67" y="65"/>
                    </a:cubicBezTo>
                    <a:cubicBezTo>
                      <a:pt x="70" y="65"/>
                      <a:pt x="73" y="62"/>
                      <a:pt x="75" y="59"/>
                    </a:cubicBezTo>
                    <a:cubicBezTo>
                      <a:pt x="76" y="57"/>
                      <a:pt x="76" y="54"/>
                      <a:pt x="75" y="53"/>
                    </a:cubicBezTo>
                    <a:cubicBezTo>
                      <a:pt x="71" y="47"/>
                      <a:pt x="63" y="42"/>
                      <a:pt x="57" y="40"/>
                    </a:cubicBezTo>
                    <a:cubicBezTo>
                      <a:pt x="55" y="40"/>
                      <a:pt x="53" y="39"/>
                      <a:pt x="50" y="39"/>
                    </a:cubicBezTo>
                    <a:cubicBezTo>
                      <a:pt x="50" y="31"/>
                      <a:pt x="50" y="31"/>
                      <a:pt x="50" y="31"/>
                    </a:cubicBezTo>
                    <a:cubicBezTo>
                      <a:pt x="50" y="30"/>
                      <a:pt x="49" y="29"/>
                      <a:pt x="48" y="29"/>
                    </a:cubicBezTo>
                    <a:cubicBezTo>
                      <a:pt x="40" y="29"/>
                      <a:pt x="40" y="29"/>
                      <a:pt x="40" y="29"/>
                    </a:cubicBezTo>
                    <a:cubicBezTo>
                      <a:pt x="39" y="29"/>
                      <a:pt x="38" y="30"/>
                      <a:pt x="38" y="31"/>
                    </a:cubicBezTo>
                    <a:cubicBezTo>
                      <a:pt x="38" y="39"/>
                      <a:pt x="38" y="39"/>
                      <a:pt x="38" y="39"/>
                    </a:cubicBezTo>
                    <a:cubicBezTo>
                      <a:pt x="31" y="41"/>
                      <a:pt x="25" y="43"/>
                      <a:pt x="20" y="48"/>
                    </a:cubicBezTo>
                    <a:cubicBezTo>
                      <a:pt x="13" y="55"/>
                      <a:pt x="11" y="66"/>
                      <a:pt x="15" y="75"/>
                    </a:cubicBezTo>
                    <a:cubicBezTo>
                      <a:pt x="17" y="79"/>
                      <a:pt x="21" y="82"/>
                      <a:pt x="24" y="84"/>
                    </a:cubicBezTo>
                    <a:cubicBezTo>
                      <a:pt x="27" y="86"/>
                      <a:pt x="42" y="93"/>
                      <a:pt x="49" y="96"/>
                    </a:cubicBezTo>
                    <a:cubicBezTo>
                      <a:pt x="53" y="98"/>
                      <a:pt x="53" y="98"/>
                      <a:pt x="53" y="98"/>
                    </a:cubicBezTo>
                    <a:cubicBezTo>
                      <a:pt x="56" y="99"/>
                      <a:pt x="58" y="101"/>
                      <a:pt x="59" y="103"/>
                    </a:cubicBezTo>
                    <a:cubicBezTo>
                      <a:pt x="61" y="107"/>
                      <a:pt x="60" y="111"/>
                      <a:pt x="57" y="114"/>
                    </a:cubicBezTo>
                    <a:cubicBezTo>
                      <a:pt x="55" y="116"/>
                      <a:pt x="52" y="117"/>
                      <a:pt x="47" y="117"/>
                    </a:cubicBezTo>
                    <a:cubicBezTo>
                      <a:pt x="44" y="117"/>
                      <a:pt x="39" y="116"/>
                      <a:pt x="35" y="114"/>
                    </a:cubicBezTo>
                    <a:cubicBezTo>
                      <a:pt x="33" y="114"/>
                      <a:pt x="30" y="112"/>
                      <a:pt x="28" y="110"/>
                    </a:cubicBezTo>
                    <a:cubicBezTo>
                      <a:pt x="27" y="110"/>
                      <a:pt x="27" y="109"/>
                      <a:pt x="27" y="109"/>
                    </a:cubicBezTo>
                    <a:cubicBezTo>
                      <a:pt x="26" y="109"/>
                      <a:pt x="26" y="108"/>
                      <a:pt x="26" y="108"/>
                    </a:cubicBezTo>
                    <a:cubicBezTo>
                      <a:pt x="25" y="106"/>
                      <a:pt x="23" y="105"/>
                      <a:pt x="21" y="105"/>
                    </a:cubicBezTo>
                    <a:cubicBezTo>
                      <a:pt x="18" y="105"/>
                      <a:pt x="15" y="108"/>
                      <a:pt x="13" y="111"/>
                    </a:cubicBezTo>
                    <a:cubicBezTo>
                      <a:pt x="12" y="113"/>
                      <a:pt x="12" y="116"/>
                      <a:pt x="13" y="117"/>
                    </a:cubicBezTo>
                    <a:cubicBezTo>
                      <a:pt x="18" y="125"/>
                      <a:pt x="28" y="129"/>
                      <a:pt x="38" y="131"/>
                    </a:cubicBezTo>
                    <a:close/>
                  </a:path>
                </a:pathLst>
              </a:custGeom>
              <a:solidFill>
                <a:sysClr val="window" lastClr="FFFFFF"/>
              </a:solidFill>
              <a:ln>
                <a:noFill/>
              </a:ln>
            </p:spPr>
            <p:txBody>
              <a:bodyPr vert="horz" wrap="square" lIns="54601" tIns="27300" rIns="54601" bIns="27300" numCol="1" anchor="t" anchorCtr="0" compatLnSpc="1">
                <a:prstTxWarp prst="textNoShape">
                  <a:avLst/>
                </a:prstTxWarp>
              </a:bodyPr>
              <a:lstStyle/>
              <a:p>
                <a:pPr defTabSz="1219170">
                  <a:defRPr/>
                </a:pPr>
                <a:endParaRPr lang="zh-CN" altLang="en-US" sz="1075" kern="0">
                  <a:solidFill>
                    <a:prstClr val="black"/>
                  </a:solidFill>
                  <a:latin typeface="Microsoft YaHei" panose="020B0503020204020204" pitchFamily="34" charset="-122"/>
                  <a:ea typeface="微软雅黑"/>
                  <a:sym typeface="思源黑体旧字形 ExtraLight" panose="020B0200000000000000" pitchFamily="34" charset="-128"/>
                </a:endParaRPr>
              </a:p>
            </p:txBody>
          </p:sp>
          <p:sp>
            <p:nvSpPr>
              <p:cNvPr id="80" name="任意多边形 37">
                <a:extLst>
                  <a:ext uri="{FF2B5EF4-FFF2-40B4-BE49-F238E27FC236}">
                    <a16:creationId xmlns:a16="http://schemas.microsoft.com/office/drawing/2014/main" id="{82C7F27D-2CC4-4D67-ACB8-AB79AC83CFE0}"/>
                  </a:ext>
                </a:extLst>
              </p:cNvPr>
              <p:cNvSpPr>
                <a:spLocks noChangeArrowheads="1"/>
              </p:cNvSpPr>
              <p:nvPr/>
            </p:nvSpPr>
            <p:spPr bwMode="auto">
              <a:xfrm>
                <a:off x="2285114" y="8306107"/>
                <a:ext cx="165179" cy="128144"/>
              </a:xfrm>
              <a:custGeom>
                <a:avLst/>
                <a:gdLst>
                  <a:gd name="connsiteX0" fmla="*/ 962602 w 1315898"/>
                  <a:gd name="connsiteY0" fmla="*/ 690258 h 1020859"/>
                  <a:gd name="connsiteX1" fmla="*/ 1315898 w 1315898"/>
                  <a:gd name="connsiteY1" fmla="*/ 690258 h 1020859"/>
                  <a:gd name="connsiteX2" fmla="*/ 1315898 w 1315898"/>
                  <a:gd name="connsiteY2" fmla="*/ 1020859 h 1020859"/>
                  <a:gd name="connsiteX3" fmla="*/ 962602 w 1315898"/>
                  <a:gd name="connsiteY3" fmla="*/ 1020859 h 1020859"/>
                  <a:gd name="connsiteX4" fmla="*/ 481084 w 1315898"/>
                  <a:gd name="connsiteY4" fmla="*/ 337829 h 1020859"/>
                  <a:gd name="connsiteX5" fmla="*/ 834814 w 1315898"/>
                  <a:gd name="connsiteY5" fmla="*/ 337829 h 1020859"/>
                  <a:gd name="connsiteX6" fmla="*/ 834814 w 1315898"/>
                  <a:gd name="connsiteY6" fmla="*/ 1020859 h 1020859"/>
                  <a:gd name="connsiteX7" fmla="*/ 481084 w 1315898"/>
                  <a:gd name="connsiteY7" fmla="*/ 1020859 h 1020859"/>
                  <a:gd name="connsiteX8" fmla="*/ 0 w 1315898"/>
                  <a:gd name="connsiteY8" fmla="*/ 0 h 1020859"/>
                  <a:gd name="connsiteX9" fmla="*/ 353296 w 1315898"/>
                  <a:gd name="connsiteY9" fmla="*/ 0 h 1020859"/>
                  <a:gd name="connsiteX10" fmla="*/ 353296 w 1315898"/>
                  <a:gd name="connsiteY10" fmla="*/ 1020859 h 1020859"/>
                  <a:gd name="connsiteX11" fmla="*/ 0 w 1315898"/>
                  <a:gd name="connsiteY11" fmla="*/ 1020859 h 102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5898" h="1020859">
                    <a:moveTo>
                      <a:pt x="962602" y="690258"/>
                    </a:moveTo>
                    <a:lnTo>
                      <a:pt x="1315898" y="690258"/>
                    </a:lnTo>
                    <a:lnTo>
                      <a:pt x="1315898" y="1020859"/>
                    </a:lnTo>
                    <a:lnTo>
                      <a:pt x="962602" y="1020859"/>
                    </a:lnTo>
                    <a:close/>
                    <a:moveTo>
                      <a:pt x="481084" y="337829"/>
                    </a:moveTo>
                    <a:lnTo>
                      <a:pt x="834814" y="337829"/>
                    </a:lnTo>
                    <a:lnTo>
                      <a:pt x="834814" y="1020859"/>
                    </a:lnTo>
                    <a:lnTo>
                      <a:pt x="481084" y="1020859"/>
                    </a:lnTo>
                    <a:close/>
                    <a:moveTo>
                      <a:pt x="0" y="0"/>
                    </a:moveTo>
                    <a:lnTo>
                      <a:pt x="353296" y="0"/>
                    </a:lnTo>
                    <a:lnTo>
                      <a:pt x="353296" y="1020859"/>
                    </a:lnTo>
                    <a:lnTo>
                      <a:pt x="0" y="1020859"/>
                    </a:lnTo>
                    <a:close/>
                  </a:path>
                </a:pathLst>
              </a:custGeom>
              <a:solidFill>
                <a:sysClr val="window" lastClr="FFFFFF"/>
              </a:solidFill>
              <a:ln>
                <a:noFill/>
              </a:ln>
            </p:spPr>
            <p:txBody>
              <a:bodyPr vert="horz" wrap="square" lIns="54601" tIns="27300" rIns="54601" bIns="27300" numCol="1" anchor="t" anchorCtr="0" compatLnSpc="1">
                <a:prstTxWarp prst="textNoShape">
                  <a:avLst/>
                </a:prstTxWarp>
                <a:noAutofit/>
              </a:bodyPr>
              <a:lstStyle/>
              <a:p>
                <a:pPr defTabSz="1219170">
                  <a:defRPr/>
                </a:pPr>
                <a:endParaRPr lang="zh-CN" altLang="en-US" sz="1075" kern="0">
                  <a:solidFill>
                    <a:prstClr val="black"/>
                  </a:solidFill>
                  <a:latin typeface="Microsoft YaHei" panose="020B0503020204020204" pitchFamily="34" charset="-122"/>
                  <a:ea typeface="微软雅黑"/>
                  <a:sym typeface="思源黑体旧字形 ExtraLight" panose="020B0200000000000000" pitchFamily="34" charset="-128"/>
                </a:endParaRPr>
              </a:p>
            </p:txBody>
          </p:sp>
          <p:sp>
            <p:nvSpPr>
              <p:cNvPr id="81" name="文本框 80">
                <a:extLst>
                  <a:ext uri="{FF2B5EF4-FFF2-40B4-BE49-F238E27FC236}">
                    <a16:creationId xmlns:a16="http://schemas.microsoft.com/office/drawing/2014/main" id="{D878B934-D208-446A-BD9D-46AEBC3C8739}"/>
                  </a:ext>
                </a:extLst>
              </p:cNvPr>
              <p:cNvSpPr txBox="1"/>
              <p:nvPr/>
            </p:nvSpPr>
            <p:spPr>
              <a:xfrm>
                <a:off x="847285" y="9024830"/>
                <a:ext cx="647599" cy="275731"/>
              </a:xfrm>
              <a:prstGeom prst="rect">
                <a:avLst/>
              </a:prstGeom>
              <a:noFill/>
            </p:spPr>
            <p:txBody>
              <a:bodyPr wrap="none" rtlCol="0">
                <a:spAutoFit/>
              </a:bodyPr>
              <a:lstStyle/>
              <a:p>
                <a:pPr algn="ctr" defTabSz="1219170">
                  <a:defRPr/>
                </a:pPr>
                <a:r>
                  <a:rPr lang="zh-CN" altLang="en-US" sz="1348" b="1" kern="0" dirty="0">
                    <a:solidFill>
                      <a:prstClr val="white"/>
                    </a:solidFill>
                    <a:latin typeface="Microsoft YaHei" panose="020B0503020204020204" pitchFamily="34" charset="-122"/>
                    <a:ea typeface="微软雅黑"/>
                    <a:sym typeface="思源黑体旧字形 ExtraLight" panose="020B0200000000000000" pitchFamily="34" charset="-128"/>
                  </a:rPr>
                  <a:t>月结难</a:t>
                </a:r>
              </a:p>
            </p:txBody>
          </p:sp>
          <p:sp>
            <p:nvSpPr>
              <p:cNvPr id="82" name="文本框 81">
                <a:extLst>
                  <a:ext uri="{FF2B5EF4-FFF2-40B4-BE49-F238E27FC236}">
                    <a16:creationId xmlns:a16="http://schemas.microsoft.com/office/drawing/2014/main" id="{6A6F0614-8CA7-4547-8D54-FC8A8FB8AD18}"/>
                  </a:ext>
                </a:extLst>
              </p:cNvPr>
              <p:cNvSpPr txBox="1"/>
              <p:nvPr/>
            </p:nvSpPr>
            <p:spPr>
              <a:xfrm>
                <a:off x="2079295" y="8468620"/>
                <a:ext cx="576824" cy="248541"/>
              </a:xfrm>
              <a:prstGeom prst="rect">
                <a:avLst/>
              </a:prstGeom>
              <a:noFill/>
            </p:spPr>
            <p:txBody>
              <a:bodyPr wrap="none" rtlCol="0">
                <a:spAutoFit/>
              </a:bodyPr>
              <a:lstStyle/>
              <a:p>
                <a:pPr algn="ctr" defTabSz="1219170">
                  <a:defRPr/>
                </a:pPr>
                <a:r>
                  <a:rPr lang="zh-CN" altLang="en-US" sz="1156" b="1" kern="0" dirty="0">
                    <a:solidFill>
                      <a:prstClr val="white"/>
                    </a:solidFill>
                    <a:latin typeface="Microsoft YaHei" panose="020B0503020204020204" pitchFamily="34" charset="-122"/>
                    <a:ea typeface="微软雅黑"/>
                    <a:sym typeface="思源黑体旧字形 ExtraLight" panose="020B0200000000000000" pitchFamily="34" charset="-128"/>
                  </a:rPr>
                  <a:t>双轨制</a:t>
                </a:r>
              </a:p>
            </p:txBody>
          </p:sp>
          <p:sp>
            <p:nvSpPr>
              <p:cNvPr id="83" name="文本框 82">
                <a:extLst>
                  <a:ext uri="{FF2B5EF4-FFF2-40B4-BE49-F238E27FC236}">
                    <a16:creationId xmlns:a16="http://schemas.microsoft.com/office/drawing/2014/main" id="{CF9E0565-4EB0-4C8E-BED8-B8CD346D3F33}"/>
                  </a:ext>
                </a:extLst>
              </p:cNvPr>
              <p:cNvSpPr txBox="1"/>
              <p:nvPr/>
            </p:nvSpPr>
            <p:spPr>
              <a:xfrm>
                <a:off x="1295626" y="8014127"/>
                <a:ext cx="576824" cy="248541"/>
              </a:xfrm>
              <a:prstGeom prst="rect">
                <a:avLst/>
              </a:prstGeom>
              <a:noFill/>
            </p:spPr>
            <p:txBody>
              <a:bodyPr wrap="none" rtlCol="0">
                <a:spAutoFit/>
              </a:bodyPr>
              <a:lstStyle/>
              <a:p>
                <a:pPr algn="ctr" defTabSz="1219170">
                  <a:defRPr/>
                </a:pPr>
                <a:r>
                  <a:rPr lang="zh-CN" altLang="en-US" sz="1156" b="1" kern="0" dirty="0">
                    <a:solidFill>
                      <a:prstClr val="white"/>
                    </a:solidFill>
                    <a:latin typeface="Microsoft YaHei" panose="020B0503020204020204" pitchFamily="34" charset="-122"/>
                    <a:ea typeface="微软雅黑"/>
                    <a:sym typeface="思源黑体旧字形 ExtraLight" panose="020B0200000000000000" pitchFamily="34" charset="-128"/>
                  </a:rPr>
                  <a:t>集团化</a:t>
                </a:r>
              </a:p>
            </p:txBody>
          </p:sp>
        </p:grpSp>
        <p:sp>
          <p:nvSpPr>
            <p:cNvPr id="70" name="矩形 69">
              <a:extLst>
                <a:ext uri="{FF2B5EF4-FFF2-40B4-BE49-F238E27FC236}">
                  <a16:creationId xmlns:a16="http://schemas.microsoft.com/office/drawing/2014/main" id="{BF215879-EEE0-4D41-B0CD-FBCE5B3B48F4}"/>
                </a:ext>
              </a:extLst>
            </p:cNvPr>
            <p:cNvSpPr/>
            <p:nvPr/>
          </p:nvSpPr>
          <p:spPr>
            <a:xfrm>
              <a:off x="3162598" y="2836494"/>
              <a:ext cx="3455878" cy="1171461"/>
            </a:xfrm>
            <a:prstGeom prst="rect">
              <a:avLst/>
            </a:prstGeom>
          </p:spPr>
          <p:txBody>
            <a:bodyPr wrap="square">
              <a:spAutoFit/>
            </a:bodyPr>
            <a:lstStyle/>
            <a:p>
              <a:pPr defTabSz="1219170">
                <a:lnSpc>
                  <a:spcPct val="150000"/>
                </a:lnSpc>
                <a:defRPr/>
              </a:pPr>
              <a:r>
                <a:rPr kumimoji="1" lang="zh-CN" altLang="en-US" sz="1156" kern="0" dirty="0">
                  <a:solidFill>
                    <a:prstClr val="black"/>
                  </a:solidFill>
                  <a:latin typeface="微软雅黑"/>
                  <a:ea typeface="微软雅黑"/>
                  <a:cs typeface="微软雅黑"/>
                </a:rPr>
                <a:t>政府会计制度双轨制实行以来，收付实现制与权责发生制下的记账差异，导致的收入费用与事业收入支出差异，大大增加财务核算及报表统计的难度</a:t>
              </a:r>
              <a:endParaRPr kumimoji="1" lang="en-US" altLang="zh-CN" sz="1156" kern="0" dirty="0">
                <a:solidFill>
                  <a:prstClr val="black"/>
                </a:solidFill>
                <a:latin typeface="微软雅黑"/>
                <a:ea typeface="微软雅黑"/>
                <a:cs typeface="微软雅黑"/>
              </a:endParaRPr>
            </a:p>
          </p:txBody>
        </p:sp>
        <p:sp>
          <p:nvSpPr>
            <p:cNvPr id="71" name="矩形 70">
              <a:extLst>
                <a:ext uri="{FF2B5EF4-FFF2-40B4-BE49-F238E27FC236}">
                  <a16:creationId xmlns:a16="http://schemas.microsoft.com/office/drawing/2014/main" id="{367E0934-7EFD-4CCD-BB3A-9E2D75276785}"/>
                </a:ext>
              </a:extLst>
            </p:cNvPr>
            <p:cNvSpPr/>
            <p:nvPr/>
          </p:nvSpPr>
          <p:spPr>
            <a:xfrm>
              <a:off x="2035896" y="4157793"/>
              <a:ext cx="4467943" cy="340306"/>
            </a:xfrm>
            <a:prstGeom prst="rect">
              <a:avLst/>
            </a:prstGeom>
          </p:spPr>
          <p:txBody>
            <a:bodyPr wrap="square">
              <a:spAutoFit/>
            </a:bodyPr>
            <a:lstStyle/>
            <a:p>
              <a:pPr defTabSz="1219170">
                <a:lnSpc>
                  <a:spcPct val="150000"/>
                </a:lnSpc>
                <a:defRPr/>
              </a:pPr>
              <a:r>
                <a:rPr kumimoji="1" lang="en-US" altLang="en-US" sz="1156" kern="0" dirty="0" err="1">
                  <a:solidFill>
                    <a:prstClr val="black"/>
                  </a:solidFill>
                  <a:latin typeface="微软雅黑"/>
                  <a:ea typeface="微软雅黑"/>
                  <a:cs typeface="微软雅黑"/>
                </a:rPr>
                <a:t>财务月结事项繁琐</a:t>
              </a:r>
              <a:r>
                <a:rPr kumimoji="1" lang="en-US" altLang="en-US" sz="1156" kern="0" dirty="0">
                  <a:solidFill>
                    <a:prstClr val="black"/>
                  </a:solidFill>
                  <a:latin typeface="微软雅黑"/>
                  <a:ea typeface="微软雅黑"/>
                  <a:cs typeface="微软雅黑"/>
                </a:rPr>
                <a:t>，</a:t>
              </a:r>
              <a:r>
                <a:rPr kumimoji="1" lang="zh-CN" altLang="en-US" sz="1156" kern="0" dirty="0">
                  <a:solidFill>
                    <a:prstClr val="black"/>
                  </a:solidFill>
                  <a:latin typeface="微软雅黑"/>
                  <a:ea typeface="微软雅黑"/>
                  <a:cs typeface="微软雅黑"/>
                </a:rPr>
                <a:t>对账难，甚至出现</a:t>
              </a:r>
              <a:r>
                <a:rPr kumimoji="1" lang="en-US" altLang="en-US" sz="1156" kern="0" dirty="0" err="1">
                  <a:solidFill>
                    <a:prstClr val="black"/>
                  </a:solidFill>
                  <a:latin typeface="微软雅黑"/>
                  <a:ea typeface="微软雅黑"/>
                  <a:cs typeface="微软雅黑"/>
                </a:rPr>
                <a:t>月结周期</a:t>
              </a:r>
              <a:r>
                <a:rPr kumimoji="1" lang="zh-CN" altLang="en-US" sz="1156" kern="0" dirty="0">
                  <a:solidFill>
                    <a:prstClr val="black"/>
                  </a:solidFill>
                  <a:latin typeface="微软雅黑"/>
                  <a:ea typeface="微软雅黑"/>
                  <a:cs typeface="微软雅黑"/>
                </a:rPr>
                <a:t>长达一个月</a:t>
              </a:r>
              <a:endParaRPr kumimoji="1" lang="en-US" altLang="zh-CN" sz="1156" b="1" kern="0" dirty="0">
                <a:solidFill>
                  <a:srgbClr val="416BB3"/>
                </a:solidFill>
                <a:latin typeface="微软雅黑"/>
                <a:ea typeface="微软雅黑"/>
                <a:cs typeface="微软雅黑"/>
              </a:endParaRPr>
            </a:p>
          </p:txBody>
        </p:sp>
      </p:grpSp>
      <p:sp>
        <p:nvSpPr>
          <p:cNvPr id="84" name="文本框 83">
            <a:extLst>
              <a:ext uri="{FF2B5EF4-FFF2-40B4-BE49-F238E27FC236}">
                <a16:creationId xmlns:a16="http://schemas.microsoft.com/office/drawing/2014/main" id="{7253FFF7-8553-4D29-95EA-D3B128644AA3}"/>
              </a:ext>
            </a:extLst>
          </p:cNvPr>
          <p:cNvSpPr txBox="1"/>
          <p:nvPr/>
        </p:nvSpPr>
        <p:spPr>
          <a:xfrm>
            <a:off x="6201091" y="1124283"/>
            <a:ext cx="5657435" cy="435504"/>
          </a:xfrm>
          <a:prstGeom prst="rect">
            <a:avLst/>
          </a:prstGeom>
          <a:noFill/>
        </p:spPr>
        <p:txBody>
          <a:bodyPr wrap="square" rtlCol="0">
            <a:spAutoFit/>
          </a:bodyPr>
          <a:lstStyle>
            <a:defPPr>
              <a:defRPr lang="zh-CN"/>
            </a:defPPr>
            <a:lvl1pPr marL="236239" indent="-236239">
              <a:lnSpc>
                <a:spcPct val="150000"/>
              </a:lnSpc>
              <a:buFont typeface="Arial"/>
              <a:buChar char="•"/>
              <a:defRPr kumimoji="1" sz="1157">
                <a:latin typeface="微软雅黑"/>
                <a:ea typeface="微软雅黑"/>
              </a:defRPr>
            </a:lvl1pPr>
          </a:lstStyle>
          <a:p>
            <a:pPr marL="0" indent="0" defTabSz="1219170">
              <a:lnSpc>
                <a:spcPct val="100000"/>
              </a:lnSpc>
              <a:buNone/>
              <a:defRPr/>
            </a:pPr>
            <a:r>
              <a:rPr lang="zh-CN" altLang="en-US" sz="1115" kern="0" dirty="0">
                <a:solidFill>
                  <a:prstClr val="black"/>
                </a:solidFill>
              </a:rPr>
              <a:t>集团化管理平台，在集团统一政策的指导下，落实集团管理理念和方法，实现集团化的全方位运营管理。</a:t>
            </a:r>
            <a:endParaRPr lang="en-US" altLang="zh-CN" sz="1115" kern="0" dirty="0">
              <a:solidFill>
                <a:prstClr val="black"/>
              </a:solidFill>
            </a:endParaRPr>
          </a:p>
        </p:txBody>
      </p:sp>
      <p:grpSp>
        <p:nvGrpSpPr>
          <p:cNvPr id="85" name="Group 1">
            <a:extLst>
              <a:ext uri="{FF2B5EF4-FFF2-40B4-BE49-F238E27FC236}">
                <a16:creationId xmlns:a16="http://schemas.microsoft.com/office/drawing/2014/main" id="{7ABD8990-E81B-4D8C-8D96-C4E0C5D9278F}"/>
              </a:ext>
            </a:extLst>
          </p:cNvPr>
          <p:cNvGrpSpPr/>
          <p:nvPr/>
        </p:nvGrpSpPr>
        <p:grpSpPr>
          <a:xfrm>
            <a:off x="8368279" y="1614339"/>
            <a:ext cx="1707455" cy="2378431"/>
            <a:chOff x="4557086" y="1557908"/>
            <a:chExt cx="3077827" cy="4312699"/>
          </a:xfrm>
        </p:grpSpPr>
        <p:sp>
          <p:nvSpPr>
            <p:cNvPr id="86" name="îṥļîḑé-Rectangle 10">
              <a:extLst>
                <a:ext uri="{FF2B5EF4-FFF2-40B4-BE49-F238E27FC236}">
                  <a16:creationId xmlns:a16="http://schemas.microsoft.com/office/drawing/2014/main" id="{CE2A2DFF-9D36-40FB-9DF2-1ADBB7F1266E}"/>
                </a:ext>
              </a:extLst>
            </p:cNvPr>
            <p:cNvSpPr/>
            <p:nvPr/>
          </p:nvSpPr>
          <p:spPr>
            <a:xfrm>
              <a:off x="4557087" y="1557908"/>
              <a:ext cx="3077826" cy="4312699"/>
            </a:xfrm>
            <a:prstGeom prst="rect">
              <a:avLst/>
            </a:prstGeom>
            <a:noFill/>
            <a:ln w="38100" cap="flat" cmpd="sng" algn="ctr">
              <a:solidFill>
                <a:srgbClr val="BDD9EE"/>
              </a:solidFill>
              <a:prstDash val="solid"/>
              <a:miter lim="800000"/>
            </a:ln>
            <a:effectLst/>
          </p:spPr>
          <p:txBody>
            <a:bodyPr wrap="square" tIns="1074809" anchor="t" anchorCtr="1">
              <a:normAutofit/>
            </a:bodyPr>
            <a:lstStyle/>
            <a:p>
              <a:pPr algn="ctr" defTabSz="1219170">
                <a:lnSpc>
                  <a:spcPct val="120000"/>
                </a:lnSpc>
                <a:defRPr/>
              </a:pPr>
              <a:endParaRPr lang="zh-CN" altLang="en-US" sz="956" kern="0" dirty="0">
                <a:solidFill>
                  <a:prstClr val="black">
                    <a:lumMod val="100000"/>
                  </a:prstClr>
                </a:solidFill>
                <a:latin typeface="Agency FB" panose="020B0503020202020204" pitchFamily="34" charset="0"/>
                <a:ea typeface="微软雅黑"/>
              </a:endParaRPr>
            </a:p>
          </p:txBody>
        </p:sp>
        <p:sp>
          <p:nvSpPr>
            <p:cNvPr id="87" name="îṥļîḑé-Right Triangle 11">
              <a:extLst>
                <a:ext uri="{FF2B5EF4-FFF2-40B4-BE49-F238E27FC236}">
                  <a16:creationId xmlns:a16="http://schemas.microsoft.com/office/drawing/2014/main" id="{93D1E485-38E4-45A3-8382-6D5939766742}"/>
                </a:ext>
              </a:extLst>
            </p:cNvPr>
            <p:cNvSpPr/>
            <p:nvPr/>
          </p:nvSpPr>
          <p:spPr>
            <a:xfrm rot="5400000">
              <a:off x="4557086" y="1557908"/>
              <a:ext cx="1198892" cy="1198892"/>
            </a:xfrm>
            <a:prstGeom prst="rtTriangle">
              <a:avLst/>
            </a:prstGeom>
            <a:solidFill>
              <a:srgbClr val="BDD9EE"/>
            </a:solidFill>
            <a:ln w="38100" cap="flat" cmpd="sng" algn="ctr">
              <a:solidFill>
                <a:srgbClr val="BDD9EE"/>
              </a:solidFill>
              <a:prstDash val="solid"/>
              <a:miter lim="800000"/>
            </a:ln>
            <a:effectLst/>
          </p:spPr>
          <p:txBody>
            <a:bodyPr anchor="ctr"/>
            <a:lstStyle/>
            <a:p>
              <a:pPr algn="ctr" defTabSz="1219170">
                <a:defRPr/>
              </a:pPr>
              <a:endParaRPr sz="1433" kern="0">
                <a:solidFill>
                  <a:srgbClr val="005DA2"/>
                </a:solidFill>
                <a:latin typeface="Agency FB" panose="020B0503020202020204" pitchFamily="34" charset="0"/>
                <a:ea typeface="微软雅黑"/>
              </a:endParaRPr>
            </a:p>
          </p:txBody>
        </p:sp>
        <p:sp>
          <p:nvSpPr>
            <p:cNvPr id="88" name="îṥļîḑé-Right Triangle 12">
              <a:extLst>
                <a:ext uri="{FF2B5EF4-FFF2-40B4-BE49-F238E27FC236}">
                  <a16:creationId xmlns:a16="http://schemas.microsoft.com/office/drawing/2014/main" id="{0C94A046-0C1E-4007-928B-EF3119E6C671}"/>
                </a:ext>
              </a:extLst>
            </p:cNvPr>
            <p:cNvSpPr/>
            <p:nvPr/>
          </p:nvSpPr>
          <p:spPr>
            <a:xfrm rot="16200000">
              <a:off x="6341751" y="4577445"/>
              <a:ext cx="1293162" cy="1293162"/>
            </a:xfrm>
            <a:prstGeom prst="rtTriangle">
              <a:avLst/>
            </a:prstGeom>
            <a:solidFill>
              <a:srgbClr val="BDD9EE"/>
            </a:solidFill>
            <a:ln w="38100" cap="flat" cmpd="sng" algn="ctr">
              <a:solidFill>
                <a:srgbClr val="BDD9EE"/>
              </a:solidFill>
              <a:prstDash val="solid"/>
              <a:miter lim="800000"/>
            </a:ln>
            <a:effectLst/>
          </p:spPr>
          <p:txBody>
            <a:bodyPr anchor="ctr"/>
            <a:lstStyle/>
            <a:p>
              <a:pPr algn="ctr" defTabSz="1219170">
                <a:defRPr/>
              </a:pPr>
              <a:endParaRPr sz="1433" kern="0">
                <a:solidFill>
                  <a:prstClr val="white"/>
                </a:solidFill>
                <a:latin typeface="Agency FB" panose="020B0503020202020204" pitchFamily="34" charset="0"/>
                <a:ea typeface="微软雅黑"/>
              </a:endParaRPr>
            </a:p>
          </p:txBody>
        </p:sp>
        <p:sp>
          <p:nvSpPr>
            <p:cNvPr id="89" name="îṥļîḑé-TextBox 26">
              <a:extLst>
                <a:ext uri="{FF2B5EF4-FFF2-40B4-BE49-F238E27FC236}">
                  <a16:creationId xmlns:a16="http://schemas.microsoft.com/office/drawing/2014/main" id="{B8387D95-C8F0-4FFC-907F-07248CB92099}"/>
                </a:ext>
              </a:extLst>
            </p:cNvPr>
            <p:cNvSpPr txBox="1"/>
            <p:nvPr/>
          </p:nvSpPr>
          <p:spPr>
            <a:xfrm rot="18969360">
              <a:off x="4745431" y="1729163"/>
              <a:ext cx="470000" cy="400110"/>
            </a:xfrm>
            <a:prstGeom prst="rect">
              <a:avLst/>
            </a:prstGeom>
            <a:noFill/>
          </p:spPr>
          <p:txBody>
            <a:bodyPr wrap="none">
              <a:normAutofit fontScale="70000" lnSpcReduction="20000"/>
            </a:bodyPr>
            <a:lstStyle/>
            <a:p>
              <a:pPr algn="ctr" defTabSz="1219170">
                <a:defRPr/>
              </a:pPr>
              <a:r>
                <a:rPr lang="en-US" altLang="zh-CN" sz="1433" b="1" kern="0" dirty="0">
                  <a:solidFill>
                    <a:srgbClr val="005DA2"/>
                  </a:solidFill>
                  <a:latin typeface="Agency FB" panose="020B0503020202020204" pitchFamily="34" charset="0"/>
                  <a:ea typeface="微软雅黑"/>
                </a:rPr>
                <a:t>02</a:t>
              </a:r>
            </a:p>
          </p:txBody>
        </p:sp>
        <p:sp>
          <p:nvSpPr>
            <p:cNvPr id="90" name="îṥļîḑé-Freeform: Shape 28">
              <a:extLst>
                <a:ext uri="{FF2B5EF4-FFF2-40B4-BE49-F238E27FC236}">
                  <a16:creationId xmlns:a16="http://schemas.microsoft.com/office/drawing/2014/main" id="{00D1B250-A203-4609-AE00-B59EEA242191}"/>
                </a:ext>
              </a:extLst>
            </p:cNvPr>
            <p:cNvSpPr>
              <a:spLocks noChangeAspect="1"/>
            </p:cNvSpPr>
            <p:nvPr/>
          </p:nvSpPr>
          <p:spPr bwMode="auto">
            <a:xfrm>
              <a:off x="7019138" y="5381625"/>
              <a:ext cx="529992" cy="298880"/>
            </a:xfrm>
            <a:custGeom>
              <a:avLst/>
              <a:gdLst>
                <a:gd name="connsiteX0" fmla="*/ 423056 w 508000"/>
                <a:gd name="connsiteY0" fmla="*/ 218190 h 286478"/>
                <a:gd name="connsiteX1" fmla="*/ 474689 w 508000"/>
                <a:gd name="connsiteY1" fmla="*/ 218190 h 286478"/>
                <a:gd name="connsiteX2" fmla="*/ 474689 w 508000"/>
                <a:gd name="connsiteY2" fmla="*/ 286478 h 286478"/>
                <a:gd name="connsiteX3" fmla="*/ 423056 w 508000"/>
                <a:gd name="connsiteY3" fmla="*/ 286478 h 286478"/>
                <a:gd name="connsiteX4" fmla="*/ 39974 w 508000"/>
                <a:gd name="connsiteY4" fmla="*/ 213193 h 286478"/>
                <a:gd name="connsiteX5" fmla="*/ 96603 w 508000"/>
                <a:gd name="connsiteY5" fmla="*/ 213193 h 286478"/>
                <a:gd name="connsiteX6" fmla="*/ 96603 w 508000"/>
                <a:gd name="connsiteY6" fmla="*/ 283147 h 286478"/>
                <a:gd name="connsiteX7" fmla="*/ 39974 w 508000"/>
                <a:gd name="connsiteY7" fmla="*/ 283147 h 286478"/>
                <a:gd name="connsiteX8" fmla="*/ 124918 w 508000"/>
                <a:gd name="connsiteY8" fmla="*/ 209862 h 286478"/>
                <a:gd name="connsiteX9" fmla="*/ 398072 w 508000"/>
                <a:gd name="connsiteY9" fmla="*/ 209862 h 286478"/>
                <a:gd name="connsiteX10" fmla="*/ 398072 w 508000"/>
                <a:gd name="connsiteY10" fmla="*/ 241508 h 286478"/>
                <a:gd name="connsiteX11" fmla="*/ 124918 w 508000"/>
                <a:gd name="connsiteY11" fmla="*/ 241508 h 286478"/>
                <a:gd name="connsiteX12" fmla="*/ 333115 w 508000"/>
                <a:gd name="connsiteY12" fmla="*/ 131580 h 286478"/>
                <a:gd name="connsiteX13" fmla="*/ 451370 w 508000"/>
                <a:gd name="connsiteY13" fmla="*/ 131580 h 286478"/>
                <a:gd name="connsiteX14" fmla="*/ 451370 w 508000"/>
                <a:gd name="connsiteY14" fmla="*/ 176551 h 286478"/>
                <a:gd name="connsiteX15" fmla="*/ 366426 w 508000"/>
                <a:gd name="connsiteY15" fmla="*/ 176551 h 286478"/>
                <a:gd name="connsiteX16" fmla="*/ 68289 w 508000"/>
                <a:gd name="connsiteY16" fmla="*/ 131580 h 286478"/>
                <a:gd name="connsiteX17" fmla="*/ 179882 w 508000"/>
                <a:gd name="connsiteY17" fmla="*/ 131580 h 286478"/>
                <a:gd name="connsiteX18" fmla="*/ 148236 w 508000"/>
                <a:gd name="connsiteY18" fmla="*/ 176551 h 286478"/>
                <a:gd name="connsiteX19" fmla="*/ 68289 w 508000"/>
                <a:gd name="connsiteY19" fmla="*/ 176551 h 286478"/>
                <a:gd name="connsiteX20" fmla="*/ 54964 w 508000"/>
                <a:gd name="connsiteY20" fmla="*/ 123252 h 286478"/>
                <a:gd name="connsiteX21" fmla="*/ 54964 w 508000"/>
                <a:gd name="connsiteY21" fmla="*/ 179882 h 286478"/>
                <a:gd name="connsiteX22" fmla="*/ 459698 w 508000"/>
                <a:gd name="connsiteY22" fmla="*/ 179882 h 286478"/>
                <a:gd name="connsiteX23" fmla="*/ 459698 w 508000"/>
                <a:gd name="connsiteY23" fmla="*/ 123252 h 286478"/>
                <a:gd name="connsiteX24" fmla="*/ 159895 w 508000"/>
                <a:gd name="connsiteY24" fmla="*/ 16656 h 286478"/>
                <a:gd name="connsiteX25" fmla="*/ 116590 w 508000"/>
                <a:gd name="connsiteY25" fmla="*/ 78282 h 286478"/>
                <a:gd name="connsiteX26" fmla="*/ 398072 w 508000"/>
                <a:gd name="connsiteY26" fmla="*/ 78282 h 286478"/>
                <a:gd name="connsiteX27" fmla="*/ 354767 w 508000"/>
                <a:gd name="connsiteY27" fmla="*/ 16656 h 286478"/>
                <a:gd name="connsiteX28" fmla="*/ 153233 w 508000"/>
                <a:gd name="connsiteY28" fmla="*/ 0 h 286478"/>
                <a:gd name="connsiteX29" fmla="*/ 361430 w 508000"/>
                <a:gd name="connsiteY29" fmla="*/ 0 h 286478"/>
                <a:gd name="connsiteX30" fmla="*/ 423056 w 508000"/>
                <a:gd name="connsiteY30" fmla="*/ 86610 h 286478"/>
                <a:gd name="connsiteX31" fmla="*/ 443043 w 508000"/>
                <a:gd name="connsiteY31" fmla="*/ 86610 h 286478"/>
                <a:gd name="connsiteX32" fmla="*/ 443043 w 508000"/>
                <a:gd name="connsiteY32" fmla="*/ 49967 h 286478"/>
                <a:gd name="connsiteX33" fmla="*/ 508000 w 508000"/>
                <a:gd name="connsiteY33" fmla="*/ 49967 h 286478"/>
                <a:gd name="connsiteX34" fmla="*/ 508000 w 508000"/>
                <a:gd name="connsiteY34" fmla="*/ 86610 h 286478"/>
                <a:gd name="connsiteX35" fmla="*/ 466361 w 508000"/>
                <a:gd name="connsiteY35" fmla="*/ 86610 h 286478"/>
                <a:gd name="connsiteX36" fmla="*/ 466361 w 508000"/>
                <a:gd name="connsiteY36" fmla="*/ 106597 h 286478"/>
                <a:gd name="connsiteX37" fmla="*/ 474689 w 508000"/>
                <a:gd name="connsiteY37" fmla="*/ 106597 h 286478"/>
                <a:gd name="connsiteX38" fmla="*/ 474689 w 508000"/>
                <a:gd name="connsiteY38" fmla="*/ 201534 h 286478"/>
                <a:gd name="connsiteX39" fmla="*/ 39974 w 508000"/>
                <a:gd name="connsiteY39" fmla="*/ 201534 h 286478"/>
                <a:gd name="connsiteX40" fmla="*/ 39974 w 508000"/>
                <a:gd name="connsiteY40" fmla="*/ 106597 h 286478"/>
                <a:gd name="connsiteX41" fmla="*/ 48302 w 508000"/>
                <a:gd name="connsiteY41" fmla="*/ 106597 h 286478"/>
                <a:gd name="connsiteX42" fmla="*/ 48302 w 508000"/>
                <a:gd name="connsiteY42" fmla="*/ 86610 h 286478"/>
                <a:gd name="connsiteX43" fmla="*/ 0 w 508000"/>
                <a:gd name="connsiteY43" fmla="*/ 86610 h 286478"/>
                <a:gd name="connsiteX44" fmla="*/ 0 w 508000"/>
                <a:gd name="connsiteY44" fmla="*/ 49967 h 286478"/>
                <a:gd name="connsiteX45" fmla="*/ 63292 w 508000"/>
                <a:gd name="connsiteY45" fmla="*/ 49967 h 286478"/>
                <a:gd name="connsiteX46" fmla="*/ 63292 w 508000"/>
                <a:gd name="connsiteY46" fmla="*/ 86610 h 286478"/>
                <a:gd name="connsiteX47" fmla="*/ 91607 w 508000"/>
                <a:gd name="connsiteY47" fmla="*/ 86610 h 2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08000" h="286478">
                  <a:moveTo>
                    <a:pt x="423056" y="218190"/>
                  </a:moveTo>
                  <a:lnTo>
                    <a:pt x="474689" y="218190"/>
                  </a:lnTo>
                  <a:lnTo>
                    <a:pt x="474689" y="286478"/>
                  </a:lnTo>
                  <a:lnTo>
                    <a:pt x="423056" y="286478"/>
                  </a:lnTo>
                  <a:close/>
                  <a:moveTo>
                    <a:pt x="39974" y="213193"/>
                  </a:moveTo>
                  <a:lnTo>
                    <a:pt x="96603" y="213193"/>
                  </a:lnTo>
                  <a:lnTo>
                    <a:pt x="96603" y="283147"/>
                  </a:lnTo>
                  <a:lnTo>
                    <a:pt x="39974" y="283147"/>
                  </a:lnTo>
                  <a:close/>
                  <a:moveTo>
                    <a:pt x="124918" y="209862"/>
                  </a:moveTo>
                  <a:lnTo>
                    <a:pt x="398072" y="209862"/>
                  </a:lnTo>
                  <a:lnTo>
                    <a:pt x="398072" y="241508"/>
                  </a:lnTo>
                  <a:lnTo>
                    <a:pt x="124918" y="241508"/>
                  </a:lnTo>
                  <a:close/>
                  <a:moveTo>
                    <a:pt x="333115" y="131580"/>
                  </a:moveTo>
                  <a:lnTo>
                    <a:pt x="451370" y="131580"/>
                  </a:lnTo>
                  <a:lnTo>
                    <a:pt x="451370" y="176551"/>
                  </a:lnTo>
                  <a:lnTo>
                    <a:pt x="366426" y="176551"/>
                  </a:lnTo>
                  <a:close/>
                  <a:moveTo>
                    <a:pt x="68289" y="131580"/>
                  </a:moveTo>
                  <a:lnTo>
                    <a:pt x="179882" y="131580"/>
                  </a:lnTo>
                  <a:lnTo>
                    <a:pt x="148236" y="176551"/>
                  </a:lnTo>
                  <a:lnTo>
                    <a:pt x="68289" y="176551"/>
                  </a:lnTo>
                  <a:close/>
                  <a:moveTo>
                    <a:pt x="54964" y="123252"/>
                  </a:moveTo>
                  <a:lnTo>
                    <a:pt x="54964" y="179882"/>
                  </a:lnTo>
                  <a:lnTo>
                    <a:pt x="459698" y="179882"/>
                  </a:lnTo>
                  <a:lnTo>
                    <a:pt x="459698" y="123252"/>
                  </a:lnTo>
                  <a:close/>
                  <a:moveTo>
                    <a:pt x="159895" y="16656"/>
                  </a:moveTo>
                  <a:lnTo>
                    <a:pt x="116590" y="78282"/>
                  </a:lnTo>
                  <a:lnTo>
                    <a:pt x="398072" y="78282"/>
                  </a:lnTo>
                  <a:lnTo>
                    <a:pt x="354767" y="16656"/>
                  </a:lnTo>
                  <a:close/>
                  <a:moveTo>
                    <a:pt x="153233" y="0"/>
                  </a:moveTo>
                  <a:lnTo>
                    <a:pt x="361430" y="0"/>
                  </a:lnTo>
                  <a:lnTo>
                    <a:pt x="423056" y="86610"/>
                  </a:lnTo>
                  <a:lnTo>
                    <a:pt x="443043" y="86610"/>
                  </a:lnTo>
                  <a:lnTo>
                    <a:pt x="443043" y="49967"/>
                  </a:lnTo>
                  <a:lnTo>
                    <a:pt x="508000" y="49967"/>
                  </a:lnTo>
                  <a:lnTo>
                    <a:pt x="508000" y="86610"/>
                  </a:lnTo>
                  <a:lnTo>
                    <a:pt x="466361" y="86610"/>
                  </a:lnTo>
                  <a:lnTo>
                    <a:pt x="466361" y="106597"/>
                  </a:lnTo>
                  <a:lnTo>
                    <a:pt x="474689" y="106597"/>
                  </a:lnTo>
                  <a:lnTo>
                    <a:pt x="474689" y="201534"/>
                  </a:lnTo>
                  <a:lnTo>
                    <a:pt x="39974" y="201534"/>
                  </a:lnTo>
                  <a:lnTo>
                    <a:pt x="39974" y="106597"/>
                  </a:lnTo>
                  <a:lnTo>
                    <a:pt x="48302" y="106597"/>
                  </a:lnTo>
                  <a:lnTo>
                    <a:pt x="48302" y="86610"/>
                  </a:lnTo>
                  <a:lnTo>
                    <a:pt x="0" y="86610"/>
                  </a:lnTo>
                  <a:lnTo>
                    <a:pt x="0" y="49967"/>
                  </a:lnTo>
                  <a:lnTo>
                    <a:pt x="63292" y="49967"/>
                  </a:lnTo>
                  <a:lnTo>
                    <a:pt x="63292" y="86610"/>
                  </a:lnTo>
                  <a:lnTo>
                    <a:pt x="91607" y="86610"/>
                  </a:lnTo>
                  <a:close/>
                </a:path>
              </a:pathLst>
            </a:custGeom>
            <a:solidFill>
              <a:srgbClr val="005DA2"/>
            </a:solidFill>
            <a:ln>
              <a:noFill/>
            </a:ln>
          </p:spPr>
          <p:txBody>
            <a:bodyPr anchor="ctr"/>
            <a:lstStyle/>
            <a:p>
              <a:pPr algn="ctr" defTabSz="1219170">
                <a:defRPr/>
              </a:pPr>
              <a:endParaRPr sz="1433" kern="0">
                <a:solidFill>
                  <a:srgbClr val="005DA2"/>
                </a:solidFill>
                <a:latin typeface="Agency FB" panose="020B0503020202020204" pitchFamily="34" charset="0"/>
                <a:ea typeface="微软雅黑"/>
              </a:endParaRPr>
            </a:p>
          </p:txBody>
        </p:sp>
      </p:grpSp>
      <p:grpSp>
        <p:nvGrpSpPr>
          <p:cNvPr id="91" name="Group 6">
            <a:extLst>
              <a:ext uri="{FF2B5EF4-FFF2-40B4-BE49-F238E27FC236}">
                <a16:creationId xmlns:a16="http://schemas.microsoft.com/office/drawing/2014/main" id="{912CE79A-1815-4583-840A-3C0172CAC33F}"/>
              </a:ext>
            </a:extLst>
          </p:cNvPr>
          <p:cNvGrpSpPr/>
          <p:nvPr/>
        </p:nvGrpSpPr>
        <p:grpSpPr>
          <a:xfrm>
            <a:off x="6317575" y="1614339"/>
            <a:ext cx="1707455" cy="2378432"/>
            <a:chOff x="860525" y="1557908"/>
            <a:chExt cx="3077827" cy="4312699"/>
          </a:xfrm>
        </p:grpSpPr>
        <p:sp>
          <p:nvSpPr>
            <p:cNvPr id="92" name="îṥļîḑé-Rectangle 3">
              <a:extLst>
                <a:ext uri="{FF2B5EF4-FFF2-40B4-BE49-F238E27FC236}">
                  <a16:creationId xmlns:a16="http://schemas.microsoft.com/office/drawing/2014/main" id="{4D4D70C3-DD32-4CA1-9B24-B8FF5EE27B8B}"/>
                </a:ext>
              </a:extLst>
            </p:cNvPr>
            <p:cNvSpPr/>
            <p:nvPr/>
          </p:nvSpPr>
          <p:spPr>
            <a:xfrm>
              <a:off x="860526" y="1557908"/>
              <a:ext cx="3077826" cy="4312699"/>
            </a:xfrm>
            <a:prstGeom prst="rect">
              <a:avLst/>
            </a:prstGeom>
            <a:noFill/>
            <a:ln w="38100" cap="flat" cmpd="sng" algn="ctr">
              <a:solidFill>
                <a:srgbClr val="5B9BD5"/>
              </a:solidFill>
              <a:prstDash val="solid"/>
              <a:miter lim="800000"/>
            </a:ln>
            <a:effectLst/>
          </p:spPr>
          <p:txBody>
            <a:bodyPr wrap="square" tIns="1074809" anchor="t" anchorCtr="1">
              <a:normAutofit/>
            </a:bodyPr>
            <a:lstStyle/>
            <a:p>
              <a:pPr algn="ctr" defTabSz="1219170">
                <a:lnSpc>
                  <a:spcPct val="120000"/>
                </a:lnSpc>
                <a:defRPr/>
              </a:pPr>
              <a:endParaRPr lang="zh-CN" altLang="en-US" sz="956" kern="0" dirty="0">
                <a:solidFill>
                  <a:prstClr val="black">
                    <a:lumMod val="100000"/>
                  </a:prstClr>
                </a:solidFill>
                <a:latin typeface="Agency FB" panose="020B0503020202020204" pitchFamily="34" charset="0"/>
                <a:ea typeface="微软雅黑"/>
              </a:endParaRPr>
            </a:p>
          </p:txBody>
        </p:sp>
        <p:sp>
          <p:nvSpPr>
            <p:cNvPr id="93" name="ïşḻïďê-Right Triangle 4">
              <a:extLst>
                <a:ext uri="{FF2B5EF4-FFF2-40B4-BE49-F238E27FC236}">
                  <a16:creationId xmlns:a16="http://schemas.microsoft.com/office/drawing/2014/main" id="{0AAA0233-4C5C-42C1-A240-C09D1D479F4D}"/>
                </a:ext>
              </a:extLst>
            </p:cNvPr>
            <p:cNvSpPr/>
            <p:nvPr/>
          </p:nvSpPr>
          <p:spPr>
            <a:xfrm rot="5400000">
              <a:off x="860525" y="1557908"/>
              <a:ext cx="1198892" cy="1198892"/>
            </a:xfrm>
            <a:prstGeom prst="rtTriangle">
              <a:avLst/>
            </a:prstGeom>
            <a:solidFill>
              <a:srgbClr val="5B9BD5"/>
            </a:solidFill>
            <a:ln w="38100" cap="flat" cmpd="sng" algn="ctr">
              <a:solidFill>
                <a:srgbClr val="5B9BD5"/>
              </a:solidFill>
              <a:prstDash val="solid"/>
              <a:miter lim="800000"/>
            </a:ln>
            <a:effectLst/>
          </p:spPr>
          <p:txBody>
            <a:bodyPr anchor="ctr"/>
            <a:lstStyle/>
            <a:p>
              <a:pPr algn="ctr" defTabSz="1219170">
                <a:defRPr/>
              </a:pPr>
              <a:endParaRPr sz="1433" kern="0">
                <a:solidFill>
                  <a:prstClr val="white"/>
                </a:solidFill>
                <a:latin typeface="Agency FB" panose="020B0503020202020204" pitchFamily="34" charset="0"/>
                <a:ea typeface="微软雅黑"/>
              </a:endParaRPr>
            </a:p>
          </p:txBody>
        </p:sp>
        <p:sp>
          <p:nvSpPr>
            <p:cNvPr id="94" name="ïşḻïďê-Right Triangle 5">
              <a:extLst>
                <a:ext uri="{FF2B5EF4-FFF2-40B4-BE49-F238E27FC236}">
                  <a16:creationId xmlns:a16="http://schemas.microsoft.com/office/drawing/2014/main" id="{E876BF4A-5D2F-46D4-AB1C-419564FD06DD}"/>
                </a:ext>
              </a:extLst>
            </p:cNvPr>
            <p:cNvSpPr/>
            <p:nvPr/>
          </p:nvSpPr>
          <p:spPr>
            <a:xfrm rot="16200000">
              <a:off x="2645190" y="4577445"/>
              <a:ext cx="1293162" cy="1293162"/>
            </a:xfrm>
            <a:prstGeom prst="rtTriangle">
              <a:avLst/>
            </a:prstGeom>
            <a:solidFill>
              <a:srgbClr val="5B9BD5"/>
            </a:solidFill>
            <a:ln w="38100" cap="flat" cmpd="sng" algn="ctr">
              <a:solidFill>
                <a:srgbClr val="5B9BD5"/>
              </a:solidFill>
              <a:prstDash val="solid"/>
              <a:miter lim="800000"/>
            </a:ln>
            <a:effectLst/>
          </p:spPr>
          <p:txBody>
            <a:bodyPr anchor="ctr"/>
            <a:lstStyle/>
            <a:p>
              <a:pPr algn="ctr" defTabSz="1219170">
                <a:defRPr/>
              </a:pPr>
              <a:endParaRPr sz="1433" kern="0">
                <a:solidFill>
                  <a:prstClr val="white"/>
                </a:solidFill>
                <a:latin typeface="Agency FB" panose="020B0503020202020204" pitchFamily="34" charset="0"/>
                <a:ea typeface="微软雅黑"/>
              </a:endParaRPr>
            </a:p>
          </p:txBody>
        </p:sp>
        <p:sp>
          <p:nvSpPr>
            <p:cNvPr id="95" name="ïşḻïďê-TextBox 25">
              <a:extLst>
                <a:ext uri="{FF2B5EF4-FFF2-40B4-BE49-F238E27FC236}">
                  <a16:creationId xmlns:a16="http://schemas.microsoft.com/office/drawing/2014/main" id="{54D375C4-398B-48DC-909C-55E2E663E1B9}"/>
                </a:ext>
              </a:extLst>
            </p:cNvPr>
            <p:cNvSpPr txBox="1"/>
            <p:nvPr/>
          </p:nvSpPr>
          <p:spPr>
            <a:xfrm rot="18969360">
              <a:off x="933595" y="1729163"/>
              <a:ext cx="470000" cy="400110"/>
            </a:xfrm>
            <a:prstGeom prst="rect">
              <a:avLst/>
            </a:prstGeom>
            <a:noFill/>
          </p:spPr>
          <p:txBody>
            <a:bodyPr wrap="none">
              <a:normAutofit fontScale="70000" lnSpcReduction="20000"/>
            </a:bodyPr>
            <a:lstStyle/>
            <a:p>
              <a:pPr algn="ctr" defTabSz="1219170">
                <a:defRPr/>
              </a:pPr>
              <a:r>
                <a:rPr lang="en-US" altLang="zh-CN" sz="1433" b="1" kern="0">
                  <a:solidFill>
                    <a:prstClr val="white"/>
                  </a:solidFill>
                  <a:latin typeface="Agency FB" panose="020B0503020202020204" pitchFamily="34" charset="0"/>
                  <a:ea typeface="微软雅黑"/>
                </a:rPr>
                <a:t>01</a:t>
              </a:r>
            </a:p>
          </p:txBody>
        </p:sp>
        <p:sp>
          <p:nvSpPr>
            <p:cNvPr id="96" name="ïşḻïďê-Freeform: Shape 29">
              <a:extLst>
                <a:ext uri="{FF2B5EF4-FFF2-40B4-BE49-F238E27FC236}">
                  <a16:creationId xmlns:a16="http://schemas.microsoft.com/office/drawing/2014/main" id="{3057104E-8C07-46A0-93BE-928BB66D3048}"/>
                </a:ext>
              </a:extLst>
            </p:cNvPr>
            <p:cNvSpPr>
              <a:spLocks noChangeAspect="1"/>
            </p:cNvSpPr>
            <p:nvPr/>
          </p:nvSpPr>
          <p:spPr bwMode="auto">
            <a:xfrm>
              <a:off x="3222635" y="5362810"/>
              <a:ext cx="529992" cy="330302"/>
            </a:xfrm>
            <a:custGeom>
              <a:avLst/>
              <a:gdLst>
                <a:gd name="T0" fmla="*/ 320 w 1962"/>
                <a:gd name="T1" fmla="*/ 1189 h 1222"/>
                <a:gd name="T2" fmla="*/ 2 w 1962"/>
                <a:gd name="T3" fmla="*/ 1124 h 1222"/>
                <a:gd name="T4" fmla="*/ 24 w 1962"/>
                <a:gd name="T5" fmla="*/ 1071 h 1222"/>
                <a:gd name="T6" fmla="*/ 369 w 1962"/>
                <a:gd name="T7" fmla="*/ 1082 h 1222"/>
                <a:gd name="T8" fmla="*/ 231 w 1962"/>
                <a:gd name="T9" fmla="*/ 789 h 1222"/>
                <a:gd name="T10" fmla="*/ 190 w 1962"/>
                <a:gd name="T11" fmla="*/ 814 h 1222"/>
                <a:gd name="T12" fmla="*/ 369 w 1962"/>
                <a:gd name="T13" fmla="*/ 1082 h 1222"/>
                <a:gd name="T14" fmla="*/ 1738 w 1962"/>
                <a:gd name="T15" fmla="*/ 1220 h 1222"/>
                <a:gd name="T16" fmla="*/ 1694 w 1962"/>
                <a:gd name="T17" fmla="*/ 1132 h 1222"/>
                <a:gd name="T18" fmla="*/ 695 w 1962"/>
                <a:gd name="T19" fmla="*/ 1145 h 1222"/>
                <a:gd name="T20" fmla="*/ 656 w 1962"/>
                <a:gd name="T21" fmla="*/ 1220 h 1222"/>
                <a:gd name="T22" fmla="*/ 361 w 1962"/>
                <a:gd name="T23" fmla="*/ 1189 h 1222"/>
                <a:gd name="T24" fmla="*/ 433 w 1962"/>
                <a:gd name="T25" fmla="*/ 1162 h 1222"/>
                <a:gd name="T26" fmla="*/ 425 w 1962"/>
                <a:gd name="T27" fmla="*/ 676 h 1222"/>
                <a:gd name="T28" fmla="*/ 775 w 1962"/>
                <a:gd name="T29" fmla="*/ 55 h 1222"/>
                <a:gd name="T30" fmla="*/ 1612 w 1962"/>
                <a:gd name="T31" fmla="*/ 102 h 1222"/>
                <a:gd name="T32" fmla="*/ 1922 w 1962"/>
                <a:gd name="T33" fmla="*/ 693 h 1222"/>
                <a:gd name="T34" fmla="*/ 1960 w 1962"/>
                <a:gd name="T35" fmla="*/ 1167 h 1222"/>
                <a:gd name="T36" fmla="*/ 610 w 1962"/>
                <a:gd name="T37" fmla="*/ 646 h 1222"/>
                <a:gd name="T38" fmla="*/ 1515 w 1962"/>
                <a:gd name="T39" fmla="*/ 237 h 1222"/>
                <a:gd name="T40" fmla="*/ 1379 w 1962"/>
                <a:gd name="T41" fmla="*/ 168 h 1222"/>
                <a:gd name="T42" fmla="*/ 742 w 1962"/>
                <a:gd name="T43" fmla="*/ 298 h 1222"/>
                <a:gd name="T44" fmla="*/ 778 w 1962"/>
                <a:gd name="T45" fmla="*/ 877 h 1222"/>
                <a:gd name="T46" fmla="*/ 546 w 1962"/>
                <a:gd name="T47" fmla="*/ 897 h 1222"/>
                <a:gd name="T48" fmla="*/ 778 w 1962"/>
                <a:gd name="T49" fmla="*/ 877 h 1222"/>
                <a:gd name="T50" fmla="*/ 1672 w 1962"/>
                <a:gd name="T51" fmla="*/ 689 h 1222"/>
                <a:gd name="T52" fmla="*/ 1691 w 1962"/>
                <a:gd name="T53" fmla="*/ 924 h 1222"/>
                <a:gd name="T54" fmla="*/ 82 w 1962"/>
                <a:gd name="T55" fmla="*/ 847 h 1222"/>
                <a:gd name="T56" fmla="*/ 33 w 1962"/>
                <a:gd name="T57" fmla="*/ 888 h 1222"/>
                <a:gd name="T58" fmla="*/ 333 w 1962"/>
                <a:gd name="T59" fmla="*/ 1157 h 1222"/>
                <a:gd name="T60" fmla="*/ 82 w 1962"/>
                <a:gd name="T61" fmla="*/ 847 h 1222"/>
                <a:gd name="T62" fmla="*/ 82 w 1962"/>
                <a:gd name="T63" fmla="*/ 847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62" h="1222">
                  <a:moveTo>
                    <a:pt x="49" y="1079"/>
                  </a:moveTo>
                  <a:cubicBezTo>
                    <a:pt x="320" y="1189"/>
                    <a:pt x="320" y="1189"/>
                    <a:pt x="320" y="1189"/>
                  </a:cubicBezTo>
                  <a:cubicBezTo>
                    <a:pt x="30" y="1151"/>
                    <a:pt x="30" y="1151"/>
                    <a:pt x="30" y="1151"/>
                  </a:cubicBezTo>
                  <a:cubicBezTo>
                    <a:pt x="8" y="1149"/>
                    <a:pt x="0" y="1137"/>
                    <a:pt x="2" y="1124"/>
                  </a:cubicBezTo>
                  <a:cubicBezTo>
                    <a:pt x="13" y="1085"/>
                    <a:pt x="13" y="1085"/>
                    <a:pt x="13" y="1085"/>
                  </a:cubicBezTo>
                  <a:cubicBezTo>
                    <a:pt x="13" y="1077"/>
                    <a:pt x="19" y="1074"/>
                    <a:pt x="24" y="1071"/>
                  </a:cubicBezTo>
                  <a:cubicBezTo>
                    <a:pt x="33" y="1068"/>
                    <a:pt x="41" y="1071"/>
                    <a:pt x="49" y="1079"/>
                  </a:cubicBezTo>
                  <a:close/>
                  <a:moveTo>
                    <a:pt x="369" y="1082"/>
                  </a:moveTo>
                  <a:cubicBezTo>
                    <a:pt x="256" y="811"/>
                    <a:pt x="256" y="811"/>
                    <a:pt x="256" y="811"/>
                  </a:cubicBezTo>
                  <a:cubicBezTo>
                    <a:pt x="248" y="797"/>
                    <a:pt x="239" y="789"/>
                    <a:pt x="231" y="789"/>
                  </a:cubicBezTo>
                  <a:cubicBezTo>
                    <a:pt x="228" y="789"/>
                    <a:pt x="225" y="789"/>
                    <a:pt x="223" y="792"/>
                  </a:cubicBezTo>
                  <a:cubicBezTo>
                    <a:pt x="190" y="814"/>
                    <a:pt x="190" y="814"/>
                    <a:pt x="190" y="814"/>
                  </a:cubicBezTo>
                  <a:cubicBezTo>
                    <a:pt x="176" y="822"/>
                    <a:pt x="179" y="836"/>
                    <a:pt x="193" y="850"/>
                  </a:cubicBezTo>
                  <a:lnTo>
                    <a:pt x="369" y="1082"/>
                  </a:lnTo>
                  <a:close/>
                  <a:moveTo>
                    <a:pt x="1926" y="1206"/>
                  </a:moveTo>
                  <a:cubicBezTo>
                    <a:pt x="1738" y="1220"/>
                    <a:pt x="1738" y="1220"/>
                    <a:pt x="1738" y="1220"/>
                  </a:cubicBezTo>
                  <a:cubicBezTo>
                    <a:pt x="1716" y="1222"/>
                    <a:pt x="1702" y="1206"/>
                    <a:pt x="1700" y="1187"/>
                  </a:cubicBezTo>
                  <a:cubicBezTo>
                    <a:pt x="1694" y="1132"/>
                    <a:pt x="1694" y="1132"/>
                    <a:pt x="1694" y="1132"/>
                  </a:cubicBezTo>
                  <a:cubicBezTo>
                    <a:pt x="1689" y="1068"/>
                    <a:pt x="1689" y="1068"/>
                    <a:pt x="1689" y="1068"/>
                  </a:cubicBezTo>
                  <a:cubicBezTo>
                    <a:pt x="695" y="1145"/>
                    <a:pt x="695" y="1145"/>
                    <a:pt x="695" y="1145"/>
                  </a:cubicBezTo>
                  <a:cubicBezTo>
                    <a:pt x="698" y="1178"/>
                    <a:pt x="698" y="1178"/>
                    <a:pt x="698" y="1178"/>
                  </a:cubicBezTo>
                  <a:cubicBezTo>
                    <a:pt x="700" y="1214"/>
                    <a:pt x="681" y="1220"/>
                    <a:pt x="656" y="1220"/>
                  </a:cubicBezTo>
                  <a:cubicBezTo>
                    <a:pt x="388" y="1220"/>
                    <a:pt x="388" y="1220"/>
                    <a:pt x="388" y="1220"/>
                  </a:cubicBezTo>
                  <a:cubicBezTo>
                    <a:pt x="372" y="1220"/>
                    <a:pt x="361" y="1205"/>
                    <a:pt x="361" y="1189"/>
                  </a:cubicBezTo>
                  <a:cubicBezTo>
                    <a:pt x="361" y="1173"/>
                    <a:pt x="372" y="1162"/>
                    <a:pt x="388" y="1162"/>
                  </a:cubicBezTo>
                  <a:cubicBezTo>
                    <a:pt x="433" y="1162"/>
                    <a:pt x="433" y="1162"/>
                    <a:pt x="433" y="1162"/>
                  </a:cubicBezTo>
                  <a:cubicBezTo>
                    <a:pt x="405" y="806"/>
                    <a:pt x="405" y="806"/>
                    <a:pt x="405" y="806"/>
                  </a:cubicBezTo>
                  <a:cubicBezTo>
                    <a:pt x="402" y="762"/>
                    <a:pt x="405" y="726"/>
                    <a:pt x="425" y="676"/>
                  </a:cubicBezTo>
                  <a:cubicBezTo>
                    <a:pt x="621" y="171"/>
                    <a:pt x="621" y="171"/>
                    <a:pt x="621" y="171"/>
                  </a:cubicBezTo>
                  <a:cubicBezTo>
                    <a:pt x="643" y="113"/>
                    <a:pt x="712" y="61"/>
                    <a:pt x="775" y="55"/>
                  </a:cubicBezTo>
                  <a:cubicBezTo>
                    <a:pt x="1438" y="5"/>
                    <a:pt x="1438" y="5"/>
                    <a:pt x="1438" y="5"/>
                  </a:cubicBezTo>
                  <a:cubicBezTo>
                    <a:pt x="1502" y="0"/>
                    <a:pt x="1579" y="42"/>
                    <a:pt x="1612" y="102"/>
                  </a:cubicBezTo>
                  <a:cubicBezTo>
                    <a:pt x="1883" y="568"/>
                    <a:pt x="1883" y="568"/>
                    <a:pt x="1883" y="568"/>
                  </a:cubicBezTo>
                  <a:cubicBezTo>
                    <a:pt x="1908" y="613"/>
                    <a:pt x="1919" y="648"/>
                    <a:pt x="1922" y="693"/>
                  </a:cubicBezTo>
                  <a:cubicBezTo>
                    <a:pt x="1954" y="1112"/>
                    <a:pt x="1954" y="1112"/>
                    <a:pt x="1954" y="1112"/>
                  </a:cubicBezTo>
                  <a:cubicBezTo>
                    <a:pt x="1960" y="1167"/>
                    <a:pt x="1960" y="1167"/>
                    <a:pt x="1960" y="1167"/>
                  </a:cubicBezTo>
                  <a:cubicBezTo>
                    <a:pt x="1962" y="1187"/>
                    <a:pt x="1946" y="1203"/>
                    <a:pt x="1926" y="1206"/>
                  </a:cubicBezTo>
                  <a:close/>
                  <a:moveTo>
                    <a:pt x="610" y="646"/>
                  </a:moveTo>
                  <a:cubicBezTo>
                    <a:pt x="1700" y="560"/>
                    <a:pt x="1700" y="560"/>
                    <a:pt x="1700" y="560"/>
                  </a:cubicBezTo>
                  <a:cubicBezTo>
                    <a:pt x="1515" y="237"/>
                    <a:pt x="1515" y="237"/>
                    <a:pt x="1515" y="237"/>
                  </a:cubicBezTo>
                  <a:cubicBezTo>
                    <a:pt x="1482" y="182"/>
                    <a:pt x="1454" y="165"/>
                    <a:pt x="1402" y="165"/>
                  </a:cubicBezTo>
                  <a:cubicBezTo>
                    <a:pt x="1394" y="165"/>
                    <a:pt x="1385" y="165"/>
                    <a:pt x="1379" y="168"/>
                  </a:cubicBezTo>
                  <a:cubicBezTo>
                    <a:pt x="864" y="207"/>
                    <a:pt x="864" y="207"/>
                    <a:pt x="864" y="207"/>
                  </a:cubicBezTo>
                  <a:cubicBezTo>
                    <a:pt x="794" y="209"/>
                    <a:pt x="770" y="229"/>
                    <a:pt x="742" y="298"/>
                  </a:cubicBezTo>
                  <a:lnTo>
                    <a:pt x="610" y="646"/>
                  </a:lnTo>
                  <a:close/>
                  <a:moveTo>
                    <a:pt x="778" y="877"/>
                  </a:moveTo>
                  <a:cubicBezTo>
                    <a:pt x="772" y="814"/>
                    <a:pt x="714" y="764"/>
                    <a:pt x="651" y="770"/>
                  </a:cubicBezTo>
                  <a:cubicBezTo>
                    <a:pt x="585" y="772"/>
                    <a:pt x="538" y="830"/>
                    <a:pt x="546" y="897"/>
                  </a:cubicBezTo>
                  <a:cubicBezTo>
                    <a:pt x="551" y="960"/>
                    <a:pt x="607" y="1010"/>
                    <a:pt x="670" y="1005"/>
                  </a:cubicBezTo>
                  <a:cubicBezTo>
                    <a:pt x="734" y="999"/>
                    <a:pt x="783" y="941"/>
                    <a:pt x="778" y="877"/>
                  </a:cubicBezTo>
                  <a:close/>
                  <a:moveTo>
                    <a:pt x="1799" y="797"/>
                  </a:moveTo>
                  <a:cubicBezTo>
                    <a:pt x="1794" y="733"/>
                    <a:pt x="1736" y="684"/>
                    <a:pt x="1672" y="689"/>
                  </a:cubicBezTo>
                  <a:cubicBezTo>
                    <a:pt x="1609" y="695"/>
                    <a:pt x="1562" y="753"/>
                    <a:pt x="1567" y="816"/>
                  </a:cubicBezTo>
                  <a:cubicBezTo>
                    <a:pt x="1573" y="880"/>
                    <a:pt x="1628" y="930"/>
                    <a:pt x="1691" y="924"/>
                  </a:cubicBezTo>
                  <a:cubicBezTo>
                    <a:pt x="1755" y="919"/>
                    <a:pt x="1805" y="861"/>
                    <a:pt x="1799" y="797"/>
                  </a:cubicBezTo>
                  <a:close/>
                  <a:moveTo>
                    <a:pt x="82" y="847"/>
                  </a:moveTo>
                  <a:cubicBezTo>
                    <a:pt x="77" y="847"/>
                    <a:pt x="71" y="850"/>
                    <a:pt x="66" y="855"/>
                  </a:cubicBezTo>
                  <a:cubicBezTo>
                    <a:pt x="33" y="888"/>
                    <a:pt x="33" y="888"/>
                    <a:pt x="33" y="888"/>
                  </a:cubicBezTo>
                  <a:cubicBezTo>
                    <a:pt x="18" y="902"/>
                    <a:pt x="25" y="918"/>
                    <a:pt x="47" y="935"/>
                  </a:cubicBezTo>
                  <a:cubicBezTo>
                    <a:pt x="333" y="1157"/>
                    <a:pt x="333" y="1157"/>
                    <a:pt x="333" y="1157"/>
                  </a:cubicBezTo>
                  <a:cubicBezTo>
                    <a:pt x="112" y="870"/>
                    <a:pt x="112" y="870"/>
                    <a:pt x="112" y="870"/>
                  </a:cubicBezTo>
                  <a:cubicBezTo>
                    <a:pt x="102" y="855"/>
                    <a:pt x="93" y="847"/>
                    <a:pt x="82" y="847"/>
                  </a:cubicBezTo>
                  <a:close/>
                  <a:moveTo>
                    <a:pt x="82" y="847"/>
                  </a:moveTo>
                  <a:cubicBezTo>
                    <a:pt x="82" y="847"/>
                    <a:pt x="82" y="847"/>
                    <a:pt x="82" y="847"/>
                  </a:cubicBezTo>
                </a:path>
              </a:pathLst>
            </a:custGeom>
            <a:solidFill>
              <a:sysClr val="window" lastClr="FFFFFF"/>
            </a:solidFill>
            <a:ln>
              <a:noFill/>
            </a:ln>
          </p:spPr>
          <p:txBody>
            <a:bodyPr anchor="ctr"/>
            <a:lstStyle/>
            <a:p>
              <a:pPr algn="ctr" defTabSz="1219170">
                <a:defRPr/>
              </a:pPr>
              <a:endParaRPr sz="1433" kern="0">
                <a:solidFill>
                  <a:prstClr val="black"/>
                </a:solidFill>
                <a:latin typeface="Agency FB" panose="020B0503020202020204" pitchFamily="34" charset="0"/>
                <a:ea typeface="微软雅黑"/>
              </a:endParaRPr>
            </a:p>
          </p:txBody>
        </p:sp>
      </p:grpSp>
      <p:grpSp>
        <p:nvGrpSpPr>
          <p:cNvPr id="97" name="Group 2">
            <a:extLst>
              <a:ext uri="{FF2B5EF4-FFF2-40B4-BE49-F238E27FC236}">
                <a16:creationId xmlns:a16="http://schemas.microsoft.com/office/drawing/2014/main" id="{9B808DD7-8C7E-4B6A-8670-E3067F85C80A}"/>
              </a:ext>
            </a:extLst>
          </p:cNvPr>
          <p:cNvGrpSpPr/>
          <p:nvPr/>
        </p:nvGrpSpPr>
        <p:grpSpPr>
          <a:xfrm>
            <a:off x="10418985" y="1614338"/>
            <a:ext cx="1707455" cy="2381757"/>
            <a:chOff x="8253648" y="1557908"/>
            <a:chExt cx="3077827" cy="4312699"/>
          </a:xfrm>
        </p:grpSpPr>
        <p:sp>
          <p:nvSpPr>
            <p:cNvPr id="98" name="ïşḻïďê-Rectangle 17">
              <a:extLst>
                <a:ext uri="{FF2B5EF4-FFF2-40B4-BE49-F238E27FC236}">
                  <a16:creationId xmlns:a16="http://schemas.microsoft.com/office/drawing/2014/main" id="{21F2C84D-C64C-4376-93C5-C8A102A37F89}"/>
                </a:ext>
              </a:extLst>
            </p:cNvPr>
            <p:cNvSpPr/>
            <p:nvPr/>
          </p:nvSpPr>
          <p:spPr>
            <a:xfrm>
              <a:off x="8253649" y="1557908"/>
              <a:ext cx="3077826" cy="4312699"/>
            </a:xfrm>
            <a:prstGeom prst="rect">
              <a:avLst/>
            </a:prstGeom>
            <a:noFill/>
            <a:ln w="38100" cap="flat" cmpd="sng" algn="ctr">
              <a:solidFill>
                <a:srgbClr val="005DA2"/>
              </a:solidFill>
              <a:prstDash val="solid"/>
              <a:miter lim="800000"/>
            </a:ln>
            <a:effectLst/>
          </p:spPr>
          <p:txBody>
            <a:bodyPr wrap="square" tIns="1074809" anchor="t" anchorCtr="1">
              <a:normAutofit/>
            </a:bodyPr>
            <a:lstStyle/>
            <a:p>
              <a:pPr algn="ctr" defTabSz="1219170">
                <a:lnSpc>
                  <a:spcPct val="120000"/>
                </a:lnSpc>
                <a:defRPr/>
              </a:pPr>
              <a:endParaRPr lang="zh-CN" altLang="en-US" sz="956" kern="0" dirty="0">
                <a:solidFill>
                  <a:prstClr val="black">
                    <a:lumMod val="100000"/>
                  </a:prstClr>
                </a:solidFill>
                <a:latin typeface="Agency FB" panose="020B0503020202020204" pitchFamily="34" charset="0"/>
                <a:ea typeface="微软雅黑"/>
              </a:endParaRPr>
            </a:p>
          </p:txBody>
        </p:sp>
        <p:sp>
          <p:nvSpPr>
            <p:cNvPr id="99" name="ïşḻïďê-Right Triangle 18">
              <a:extLst>
                <a:ext uri="{FF2B5EF4-FFF2-40B4-BE49-F238E27FC236}">
                  <a16:creationId xmlns:a16="http://schemas.microsoft.com/office/drawing/2014/main" id="{41769C14-15E6-4731-8CA2-3AEE3C592793}"/>
                </a:ext>
              </a:extLst>
            </p:cNvPr>
            <p:cNvSpPr/>
            <p:nvPr/>
          </p:nvSpPr>
          <p:spPr>
            <a:xfrm rot="5400000">
              <a:off x="8253648" y="1557908"/>
              <a:ext cx="1198892" cy="1198892"/>
            </a:xfrm>
            <a:prstGeom prst="rtTriangle">
              <a:avLst/>
            </a:prstGeom>
            <a:solidFill>
              <a:srgbClr val="005DA2"/>
            </a:solidFill>
            <a:ln w="38100" cap="flat" cmpd="sng" algn="ctr">
              <a:solidFill>
                <a:srgbClr val="005DA2"/>
              </a:solidFill>
              <a:prstDash val="solid"/>
              <a:miter lim="800000"/>
            </a:ln>
            <a:effectLst/>
          </p:spPr>
          <p:txBody>
            <a:bodyPr anchor="ctr"/>
            <a:lstStyle/>
            <a:p>
              <a:pPr algn="ctr" defTabSz="1219170">
                <a:defRPr/>
              </a:pPr>
              <a:endParaRPr sz="1433" kern="0">
                <a:solidFill>
                  <a:prstClr val="white"/>
                </a:solidFill>
                <a:latin typeface="Agency FB" panose="020B0503020202020204" pitchFamily="34" charset="0"/>
                <a:ea typeface="微软雅黑"/>
              </a:endParaRPr>
            </a:p>
          </p:txBody>
        </p:sp>
        <p:sp>
          <p:nvSpPr>
            <p:cNvPr id="100" name="ïşḻïďê-Right Triangle 19">
              <a:extLst>
                <a:ext uri="{FF2B5EF4-FFF2-40B4-BE49-F238E27FC236}">
                  <a16:creationId xmlns:a16="http://schemas.microsoft.com/office/drawing/2014/main" id="{8060510C-0159-4BEB-9799-A4C6C0F0F985}"/>
                </a:ext>
              </a:extLst>
            </p:cNvPr>
            <p:cNvSpPr/>
            <p:nvPr/>
          </p:nvSpPr>
          <p:spPr>
            <a:xfrm rot="16200000">
              <a:off x="10038313" y="4577445"/>
              <a:ext cx="1293162" cy="1293162"/>
            </a:xfrm>
            <a:prstGeom prst="rtTriangle">
              <a:avLst/>
            </a:prstGeom>
            <a:solidFill>
              <a:srgbClr val="005DA2"/>
            </a:solidFill>
            <a:ln w="38100" cap="flat" cmpd="sng" algn="ctr">
              <a:solidFill>
                <a:srgbClr val="005DA2"/>
              </a:solidFill>
              <a:prstDash val="solid"/>
              <a:miter lim="800000"/>
            </a:ln>
            <a:effectLst/>
          </p:spPr>
          <p:txBody>
            <a:bodyPr anchor="ctr"/>
            <a:lstStyle/>
            <a:p>
              <a:pPr algn="ctr" defTabSz="1219170">
                <a:defRPr/>
              </a:pPr>
              <a:endParaRPr sz="1433" kern="0">
                <a:solidFill>
                  <a:prstClr val="white"/>
                </a:solidFill>
                <a:latin typeface="Agency FB" panose="020B0503020202020204" pitchFamily="34" charset="0"/>
                <a:ea typeface="微软雅黑"/>
              </a:endParaRPr>
            </a:p>
          </p:txBody>
        </p:sp>
        <p:sp>
          <p:nvSpPr>
            <p:cNvPr id="101" name="ïşḻïďê-TextBox 27">
              <a:extLst>
                <a:ext uri="{FF2B5EF4-FFF2-40B4-BE49-F238E27FC236}">
                  <a16:creationId xmlns:a16="http://schemas.microsoft.com/office/drawing/2014/main" id="{3FBC9874-FAC6-44C5-856A-8CB4460080A7}"/>
                </a:ext>
              </a:extLst>
            </p:cNvPr>
            <p:cNvSpPr txBox="1"/>
            <p:nvPr/>
          </p:nvSpPr>
          <p:spPr>
            <a:xfrm rot="18969360">
              <a:off x="8405276" y="1729162"/>
              <a:ext cx="470000" cy="400110"/>
            </a:xfrm>
            <a:prstGeom prst="rect">
              <a:avLst/>
            </a:prstGeom>
            <a:noFill/>
          </p:spPr>
          <p:txBody>
            <a:bodyPr wrap="none">
              <a:normAutofit fontScale="70000" lnSpcReduction="20000"/>
            </a:bodyPr>
            <a:lstStyle/>
            <a:p>
              <a:pPr algn="ctr" defTabSz="1219170">
                <a:defRPr/>
              </a:pPr>
              <a:r>
                <a:rPr lang="en-US" altLang="zh-CN" sz="1433" b="1" kern="0">
                  <a:solidFill>
                    <a:prstClr val="white"/>
                  </a:solidFill>
                  <a:latin typeface="Agency FB" panose="020B0503020202020204" pitchFamily="34" charset="0"/>
                  <a:ea typeface="微软雅黑"/>
                </a:rPr>
                <a:t>03</a:t>
              </a:r>
            </a:p>
          </p:txBody>
        </p:sp>
        <p:sp>
          <p:nvSpPr>
            <p:cNvPr id="102" name="ïşḻïďê-Freeform: Shape 30">
              <a:extLst>
                <a:ext uri="{FF2B5EF4-FFF2-40B4-BE49-F238E27FC236}">
                  <a16:creationId xmlns:a16="http://schemas.microsoft.com/office/drawing/2014/main" id="{3390B728-2946-4890-803A-35035A369F29}"/>
                </a:ext>
              </a:extLst>
            </p:cNvPr>
            <p:cNvSpPr>
              <a:spLocks noChangeAspect="1"/>
            </p:cNvSpPr>
            <p:nvPr/>
          </p:nvSpPr>
          <p:spPr bwMode="auto">
            <a:xfrm>
              <a:off x="10713445" y="5224559"/>
              <a:ext cx="460464" cy="529992"/>
            </a:xfrm>
            <a:custGeom>
              <a:avLst/>
              <a:gdLst>
                <a:gd name="T0" fmla="*/ 1922 w 1958"/>
                <a:gd name="T1" fmla="*/ 1423 h 2254"/>
                <a:gd name="T2" fmla="*/ 1619 w 1958"/>
                <a:gd name="T3" fmla="*/ 791 h 2254"/>
                <a:gd name="T4" fmla="*/ 1541 w 1958"/>
                <a:gd name="T5" fmla="*/ 706 h 2254"/>
                <a:gd name="T6" fmla="*/ 1474 w 1958"/>
                <a:gd name="T7" fmla="*/ 957 h 2254"/>
                <a:gd name="T8" fmla="*/ 1482 w 1958"/>
                <a:gd name="T9" fmla="*/ 968 h 2254"/>
                <a:gd name="T10" fmla="*/ 1689 w 1958"/>
                <a:gd name="T11" fmla="*/ 1404 h 2254"/>
                <a:gd name="T12" fmla="*/ 274 w 1958"/>
                <a:gd name="T13" fmla="*/ 1404 h 2254"/>
                <a:gd name="T14" fmla="*/ 481 w 1958"/>
                <a:gd name="T15" fmla="*/ 968 h 2254"/>
                <a:gd name="T16" fmla="*/ 484 w 1958"/>
                <a:gd name="T17" fmla="*/ 957 h 2254"/>
                <a:gd name="T18" fmla="*/ 418 w 1958"/>
                <a:gd name="T19" fmla="*/ 706 h 2254"/>
                <a:gd name="T20" fmla="*/ 340 w 1958"/>
                <a:gd name="T21" fmla="*/ 791 h 2254"/>
                <a:gd name="T22" fmla="*/ 37 w 1958"/>
                <a:gd name="T23" fmla="*/ 1423 h 2254"/>
                <a:gd name="T24" fmla="*/ 0 w 1958"/>
                <a:gd name="T25" fmla="*/ 1589 h 2254"/>
                <a:gd name="T26" fmla="*/ 0 w 1958"/>
                <a:gd name="T27" fmla="*/ 2206 h 2254"/>
                <a:gd name="T28" fmla="*/ 48 w 1958"/>
                <a:gd name="T29" fmla="*/ 2254 h 2254"/>
                <a:gd name="T30" fmla="*/ 292 w 1958"/>
                <a:gd name="T31" fmla="*/ 2254 h 2254"/>
                <a:gd name="T32" fmla="*/ 336 w 1958"/>
                <a:gd name="T33" fmla="*/ 2206 h 2254"/>
                <a:gd name="T34" fmla="*/ 336 w 1958"/>
                <a:gd name="T35" fmla="*/ 2051 h 2254"/>
                <a:gd name="T36" fmla="*/ 1622 w 1958"/>
                <a:gd name="T37" fmla="*/ 2051 h 2254"/>
                <a:gd name="T38" fmla="*/ 1622 w 1958"/>
                <a:gd name="T39" fmla="*/ 2206 h 2254"/>
                <a:gd name="T40" fmla="*/ 1666 w 1958"/>
                <a:gd name="T41" fmla="*/ 2254 h 2254"/>
                <a:gd name="T42" fmla="*/ 1910 w 1958"/>
                <a:gd name="T43" fmla="*/ 2254 h 2254"/>
                <a:gd name="T44" fmla="*/ 1958 w 1958"/>
                <a:gd name="T45" fmla="*/ 2206 h 2254"/>
                <a:gd name="T46" fmla="*/ 1958 w 1958"/>
                <a:gd name="T47" fmla="*/ 1585 h 2254"/>
                <a:gd name="T48" fmla="*/ 1922 w 1958"/>
                <a:gd name="T49" fmla="*/ 1423 h 2254"/>
                <a:gd name="T50" fmla="*/ 318 w 1958"/>
                <a:gd name="T51" fmla="*/ 1866 h 2254"/>
                <a:gd name="T52" fmla="*/ 166 w 1958"/>
                <a:gd name="T53" fmla="*/ 1714 h 2254"/>
                <a:gd name="T54" fmla="*/ 318 w 1958"/>
                <a:gd name="T55" fmla="*/ 1563 h 2254"/>
                <a:gd name="T56" fmla="*/ 470 w 1958"/>
                <a:gd name="T57" fmla="*/ 1714 h 2254"/>
                <a:gd name="T58" fmla="*/ 318 w 1958"/>
                <a:gd name="T59" fmla="*/ 1866 h 2254"/>
                <a:gd name="T60" fmla="*/ 1640 w 1958"/>
                <a:gd name="T61" fmla="*/ 1866 h 2254"/>
                <a:gd name="T62" fmla="*/ 1489 w 1958"/>
                <a:gd name="T63" fmla="*/ 1714 h 2254"/>
                <a:gd name="T64" fmla="*/ 1640 w 1958"/>
                <a:gd name="T65" fmla="*/ 1563 h 2254"/>
                <a:gd name="T66" fmla="*/ 1792 w 1958"/>
                <a:gd name="T67" fmla="*/ 1714 h 2254"/>
                <a:gd name="T68" fmla="*/ 1640 w 1958"/>
                <a:gd name="T69" fmla="*/ 1866 h 2254"/>
                <a:gd name="T70" fmla="*/ 488 w 1958"/>
                <a:gd name="T71" fmla="*/ 684 h 2254"/>
                <a:gd name="T72" fmla="*/ 676 w 1958"/>
                <a:gd name="T73" fmla="*/ 303 h 2254"/>
                <a:gd name="T74" fmla="*/ 709 w 1958"/>
                <a:gd name="T75" fmla="*/ 314 h 2254"/>
                <a:gd name="T76" fmla="*/ 820 w 1958"/>
                <a:gd name="T77" fmla="*/ 717 h 2254"/>
                <a:gd name="T78" fmla="*/ 776 w 1958"/>
                <a:gd name="T79" fmla="*/ 410 h 2254"/>
                <a:gd name="T80" fmla="*/ 987 w 1958"/>
                <a:gd name="T81" fmla="*/ 15 h 2254"/>
                <a:gd name="T82" fmla="*/ 1016 w 1958"/>
                <a:gd name="T83" fmla="*/ 4 h 2254"/>
                <a:gd name="T84" fmla="*/ 1027 w 1958"/>
                <a:gd name="T85" fmla="*/ 23 h 2254"/>
                <a:gd name="T86" fmla="*/ 1009 w 1958"/>
                <a:gd name="T87" fmla="*/ 119 h 2254"/>
                <a:gd name="T88" fmla="*/ 1086 w 1958"/>
                <a:gd name="T89" fmla="*/ 492 h 2254"/>
                <a:gd name="T90" fmla="*/ 1231 w 1958"/>
                <a:gd name="T91" fmla="*/ 307 h 2254"/>
                <a:gd name="T92" fmla="*/ 1275 w 1958"/>
                <a:gd name="T93" fmla="*/ 300 h 2254"/>
                <a:gd name="T94" fmla="*/ 1474 w 1958"/>
                <a:gd name="T95" fmla="*/ 695 h 2254"/>
                <a:gd name="T96" fmla="*/ 987 w 1958"/>
                <a:gd name="T97" fmla="*/ 1187 h 2254"/>
                <a:gd name="T98" fmla="*/ 488 w 1958"/>
                <a:gd name="T99" fmla="*/ 684 h 2254"/>
                <a:gd name="T100" fmla="*/ 488 w 1958"/>
                <a:gd name="T101" fmla="*/ 684 h 2254"/>
                <a:gd name="T102" fmla="*/ 488 w 1958"/>
                <a:gd name="T103" fmla="*/ 684 h 2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58" h="2254">
                  <a:moveTo>
                    <a:pt x="1922" y="1423"/>
                  </a:moveTo>
                  <a:cubicBezTo>
                    <a:pt x="1619" y="791"/>
                    <a:pt x="1619" y="791"/>
                    <a:pt x="1619" y="791"/>
                  </a:cubicBezTo>
                  <a:cubicBezTo>
                    <a:pt x="1604" y="758"/>
                    <a:pt x="1574" y="728"/>
                    <a:pt x="1541" y="706"/>
                  </a:cubicBezTo>
                  <a:cubicBezTo>
                    <a:pt x="1537" y="794"/>
                    <a:pt x="1515" y="879"/>
                    <a:pt x="1474" y="957"/>
                  </a:cubicBezTo>
                  <a:cubicBezTo>
                    <a:pt x="1478" y="960"/>
                    <a:pt x="1478" y="964"/>
                    <a:pt x="1482" y="968"/>
                  </a:cubicBezTo>
                  <a:cubicBezTo>
                    <a:pt x="1689" y="1404"/>
                    <a:pt x="1689" y="1404"/>
                    <a:pt x="1689" y="1404"/>
                  </a:cubicBezTo>
                  <a:cubicBezTo>
                    <a:pt x="274" y="1404"/>
                    <a:pt x="274" y="1404"/>
                    <a:pt x="274" y="1404"/>
                  </a:cubicBezTo>
                  <a:cubicBezTo>
                    <a:pt x="481" y="968"/>
                    <a:pt x="481" y="968"/>
                    <a:pt x="481" y="968"/>
                  </a:cubicBezTo>
                  <a:cubicBezTo>
                    <a:pt x="481" y="964"/>
                    <a:pt x="484" y="960"/>
                    <a:pt x="484" y="957"/>
                  </a:cubicBezTo>
                  <a:cubicBezTo>
                    <a:pt x="444" y="883"/>
                    <a:pt x="418" y="798"/>
                    <a:pt x="418" y="706"/>
                  </a:cubicBezTo>
                  <a:cubicBezTo>
                    <a:pt x="384" y="728"/>
                    <a:pt x="358" y="758"/>
                    <a:pt x="340" y="791"/>
                  </a:cubicBezTo>
                  <a:cubicBezTo>
                    <a:pt x="37" y="1423"/>
                    <a:pt x="37" y="1423"/>
                    <a:pt x="37" y="1423"/>
                  </a:cubicBezTo>
                  <a:cubicBezTo>
                    <a:pt x="7" y="1486"/>
                    <a:pt x="0" y="1530"/>
                    <a:pt x="0" y="1589"/>
                  </a:cubicBezTo>
                  <a:cubicBezTo>
                    <a:pt x="0" y="2206"/>
                    <a:pt x="0" y="2206"/>
                    <a:pt x="0" y="2206"/>
                  </a:cubicBezTo>
                  <a:cubicBezTo>
                    <a:pt x="0" y="2232"/>
                    <a:pt x="22" y="2254"/>
                    <a:pt x="48" y="2254"/>
                  </a:cubicBezTo>
                  <a:cubicBezTo>
                    <a:pt x="292" y="2254"/>
                    <a:pt x="292" y="2254"/>
                    <a:pt x="292" y="2254"/>
                  </a:cubicBezTo>
                  <a:cubicBezTo>
                    <a:pt x="318" y="2254"/>
                    <a:pt x="336" y="2232"/>
                    <a:pt x="336" y="2206"/>
                  </a:cubicBezTo>
                  <a:cubicBezTo>
                    <a:pt x="336" y="2051"/>
                    <a:pt x="336" y="2051"/>
                    <a:pt x="336" y="2051"/>
                  </a:cubicBezTo>
                  <a:cubicBezTo>
                    <a:pt x="1622" y="2051"/>
                    <a:pt x="1622" y="2051"/>
                    <a:pt x="1622" y="2051"/>
                  </a:cubicBezTo>
                  <a:cubicBezTo>
                    <a:pt x="1622" y="2206"/>
                    <a:pt x="1622" y="2206"/>
                    <a:pt x="1622" y="2206"/>
                  </a:cubicBezTo>
                  <a:cubicBezTo>
                    <a:pt x="1622" y="2232"/>
                    <a:pt x="1641" y="2254"/>
                    <a:pt x="1666" y="2254"/>
                  </a:cubicBezTo>
                  <a:cubicBezTo>
                    <a:pt x="1910" y="2254"/>
                    <a:pt x="1910" y="2254"/>
                    <a:pt x="1910" y="2254"/>
                  </a:cubicBezTo>
                  <a:cubicBezTo>
                    <a:pt x="1936" y="2254"/>
                    <a:pt x="1958" y="2232"/>
                    <a:pt x="1958" y="2206"/>
                  </a:cubicBezTo>
                  <a:cubicBezTo>
                    <a:pt x="1958" y="1585"/>
                    <a:pt x="1958" y="1585"/>
                    <a:pt x="1958" y="1585"/>
                  </a:cubicBezTo>
                  <a:cubicBezTo>
                    <a:pt x="1958" y="1530"/>
                    <a:pt x="1951" y="1482"/>
                    <a:pt x="1922" y="1423"/>
                  </a:cubicBezTo>
                  <a:close/>
                  <a:moveTo>
                    <a:pt x="318" y="1866"/>
                  </a:moveTo>
                  <a:cubicBezTo>
                    <a:pt x="233" y="1866"/>
                    <a:pt x="166" y="1796"/>
                    <a:pt x="166" y="1714"/>
                  </a:cubicBezTo>
                  <a:cubicBezTo>
                    <a:pt x="166" y="1629"/>
                    <a:pt x="233" y="1563"/>
                    <a:pt x="318" y="1563"/>
                  </a:cubicBezTo>
                  <a:cubicBezTo>
                    <a:pt x="403" y="1563"/>
                    <a:pt x="470" y="1629"/>
                    <a:pt x="470" y="1714"/>
                  </a:cubicBezTo>
                  <a:cubicBezTo>
                    <a:pt x="469" y="1799"/>
                    <a:pt x="399" y="1866"/>
                    <a:pt x="318" y="1866"/>
                  </a:cubicBezTo>
                  <a:close/>
                  <a:moveTo>
                    <a:pt x="1640" y="1866"/>
                  </a:moveTo>
                  <a:cubicBezTo>
                    <a:pt x="1555" y="1866"/>
                    <a:pt x="1489" y="1796"/>
                    <a:pt x="1489" y="1714"/>
                  </a:cubicBezTo>
                  <a:cubicBezTo>
                    <a:pt x="1489" y="1629"/>
                    <a:pt x="1555" y="1563"/>
                    <a:pt x="1640" y="1563"/>
                  </a:cubicBezTo>
                  <a:cubicBezTo>
                    <a:pt x="1725" y="1563"/>
                    <a:pt x="1792" y="1629"/>
                    <a:pt x="1792" y="1714"/>
                  </a:cubicBezTo>
                  <a:cubicBezTo>
                    <a:pt x="1792" y="1799"/>
                    <a:pt x="1725" y="1866"/>
                    <a:pt x="1640" y="1866"/>
                  </a:cubicBezTo>
                  <a:close/>
                  <a:moveTo>
                    <a:pt x="488" y="684"/>
                  </a:moveTo>
                  <a:cubicBezTo>
                    <a:pt x="488" y="529"/>
                    <a:pt x="561" y="392"/>
                    <a:pt x="676" y="303"/>
                  </a:cubicBezTo>
                  <a:cubicBezTo>
                    <a:pt x="702" y="285"/>
                    <a:pt x="716" y="303"/>
                    <a:pt x="709" y="314"/>
                  </a:cubicBezTo>
                  <a:cubicBezTo>
                    <a:pt x="632" y="499"/>
                    <a:pt x="687" y="680"/>
                    <a:pt x="820" y="717"/>
                  </a:cubicBezTo>
                  <a:cubicBezTo>
                    <a:pt x="780" y="624"/>
                    <a:pt x="765" y="518"/>
                    <a:pt x="776" y="410"/>
                  </a:cubicBezTo>
                  <a:cubicBezTo>
                    <a:pt x="795" y="252"/>
                    <a:pt x="872" y="111"/>
                    <a:pt x="987" y="15"/>
                  </a:cubicBezTo>
                  <a:cubicBezTo>
                    <a:pt x="998" y="4"/>
                    <a:pt x="1009" y="0"/>
                    <a:pt x="1016" y="4"/>
                  </a:cubicBezTo>
                  <a:cubicBezTo>
                    <a:pt x="1024" y="4"/>
                    <a:pt x="1031" y="11"/>
                    <a:pt x="1027" y="23"/>
                  </a:cubicBezTo>
                  <a:cubicBezTo>
                    <a:pt x="1020" y="52"/>
                    <a:pt x="1013" y="85"/>
                    <a:pt x="1009" y="119"/>
                  </a:cubicBezTo>
                  <a:cubicBezTo>
                    <a:pt x="994" y="251"/>
                    <a:pt x="1023" y="381"/>
                    <a:pt x="1086" y="492"/>
                  </a:cubicBezTo>
                  <a:cubicBezTo>
                    <a:pt x="1179" y="492"/>
                    <a:pt x="1219" y="381"/>
                    <a:pt x="1231" y="307"/>
                  </a:cubicBezTo>
                  <a:cubicBezTo>
                    <a:pt x="1231" y="288"/>
                    <a:pt x="1245" y="278"/>
                    <a:pt x="1275" y="300"/>
                  </a:cubicBezTo>
                  <a:cubicBezTo>
                    <a:pt x="1397" y="388"/>
                    <a:pt x="1474" y="533"/>
                    <a:pt x="1474" y="695"/>
                  </a:cubicBezTo>
                  <a:cubicBezTo>
                    <a:pt x="1474" y="965"/>
                    <a:pt x="1256" y="1187"/>
                    <a:pt x="987" y="1187"/>
                  </a:cubicBezTo>
                  <a:cubicBezTo>
                    <a:pt x="717" y="1187"/>
                    <a:pt x="488" y="953"/>
                    <a:pt x="488" y="684"/>
                  </a:cubicBezTo>
                  <a:close/>
                  <a:moveTo>
                    <a:pt x="488" y="684"/>
                  </a:moveTo>
                  <a:cubicBezTo>
                    <a:pt x="488" y="684"/>
                    <a:pt x="488" y="684"/>
                    <a:pt x="488" y="684"/>
                  </a:cubicBezTo>
                </a:path>
              </a:pathLst>
            </a:custGeom>
            <a:solidFill>
              <a:sysClr val="window" lastClr="FFFFFF"/>
            </a:solidFill>
            <a:ln>
              <a:noFill/>
            </a:ln>
          </p:spPr>
          <p:txBody>
            <a:bodyPr anchor="ctr"/>
            <a:lstStyle/>
            <a:p>
              <a:pPr algn="ctr" defTabSz="1219170">
                <a:defRPr/>
              </a:pPr>
              <a:endParaRPr sz="1433" kern="0">
                <a:solidFill>
                  <a:prstClr val="black"/>
                </a:solidFill>
                <a:latin typeface="Agency FB" panose="020B0503020202020204" pitchFamily="34" charset="0"/>
                <a:ea typeface="微软雅黑"/>
              </a:endParaRPr>
            </a:p>
          </p:txBody>
        </p:sp>
      </p:grpSp>
      <p:grpSp>
        <p:nvGrpSpPr>
          <p:cNvPr id="103" name="组合 102">
            <a:extLst>
              <a:ext uri="{FF2B5EF4-FFF2-40B4-BE49-F238E27FC236}">
                <a16:creationId xmlns:a16="http://schemas.microsoft.com/office/drawing/2014/main" id="{767AC0B6-2C7D-4A57-965A-131970EFCA38}"/>
              </a:ext>
            </a:extLst>
          </p:cNvPr>
          <p:cNvGrpSpPr/>
          <p:nvPr/>
        </p:nvGrpSpPr>
        <p:grpSpPr>
          <a:xfrm>
            <a:off x="6582259" y="2112032"/>
            <a:ext cx="1244621" cy="1353364"/>
            <a:chOff x="2677265" y="1996356"/>
            <a:chExt cx="2084388" cy="2266499"/>
          </a:xfrm>
        </p:grpSpPr>
        <p:sp>
          <p:nvSpPr>
            <p:cNvPr id="104" name="矩形 103">
              <a:extLst>
                <a:ext uri="{FF2B5EF4-FFF2-40B4-BE49-F238E27FC236}">
                  <a16:creationId xmlns:a16="http://schemas.microsoft.com/office/drawing/2014/main" id="{2ABA0024-1FE7-48C6-B4FF-5C6F36185858}"/>
                </a:ext>
              </a:extLst>
            </p:cNvPr>
            <p:cNvSpPr/>
            <p:nvPr/>
          </p:nvSpPr>
          <p:spPr>
            <a:xfrm>
              <a:off x="2677265" y="2346820"/>
              <a:ext cx="2084388" cy="191603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963" dirty="0">
                  <a:solidFill>
                    <a:srgbClr val="005DA2"/>
                  </a:solidFill>
                  <a:latin typeface="Microsoft YaHei" panose="020B0503020204020204" pitchFamily="34" charset="-122"/>
                  <a:ea typeface="微软雅黑"/>
                </a:rPr>
                <a:t>统一权限管理</a:t>
              </a:r>
              <a:endParaRPr lang="en-US" altLang="zh-CN" sz="963" dirty="0">
                <a:solidFill>
                  <a:srgbClr val="005DA2"/>
                </a:solidFill>
                <a:latin typeface="Microsoft YaHei" panose="020B0503020204020204" pitchFamily="34" charset="-122"/>
                <a:ea typeface="微软雅黑"/>
              </a:endParaRPr>
            </a:p>
            <a:p>
              <a:pPr algn="just">
                <a:lnSpc>
                  <a:spcPct val="120000"/>
                </a:lnSpc>
              </a:pPr>
              <a:r>
                <a:rPr lang="zh-CN" altLang="en-US" sz="963" dirty="0">
                  <a:solidFill>
                    <a:srgbClr val="005DA2"/>
                  </a:solidFill>
                  <a:latin typeface="Microsoft YaHei" panose="020B0503020204020204" pitchFamily="34" charset="-122"/>
                  <a:ea typeface="微软雅黑"/>
                </a:rPr>
                <a:t>统一数据管理</a:t>
              </a:r>
              <a:endParaRPr lang="en-US" altLang="zh-CN" sz="963" dirty="0">
                <a:solidFill>
                  <a:srgbClr val="005DA2"/>
                </a:solidFill>
                <a:latin typeface="Microsoft YaHei" panose="020B0503020204020204" pitchFamily="34" charset="-122"/>
                <a:ea typeface="微软雅黑"/>
              </a:endParaRPr>
            </a:p>
            <a:p>
              <a:pPr algn="just">
                <a:lnSpc>
                  <a:spcPct val="120000"/>
                </a:lnSpc>
              </a:pPr>
              <a:r>
                <a:rPr lang="zh-CN" altLang="en-US" sz="963" dirty="0">
                  <a:solidFill>
                    <a:srgbClr val="005DA2"/>
                  </a:solidFill>
                  <a:latin typeface="Microsoft YaHei" panose="020B0503020204020204" pitchFamily="34" charset="-122"/>
                  <a:ea typeface="微软雅黑"/>
                </a:rPr>
                <a:t>统一业务流程管理</a:t>
              </a:r>
              <a:endParaRPr lang="en-US" altLang="zh-CN" sz="963" dirty="0">
                <a:solidFill>
                  <a:srgbClr val="005DA2"/>
                </a:solidFill>
                <a:latin typeface="Microsoft YaHei" panose="020B0503020204020204" pitchFamily="34" charset="-122"/>
                <a:ea typeface="微软雅黑"/>
              </a:endParaRPr>
            </a:p>
            <a:p>
              <a:pPr algn="just">
                <a:lnSpc>
                  <a:spcPct val="120000"/>
                </a:lnSpc>
              </a:pPr>
              <a:r>
                <a:rPr lang="zh-CN" altLang="en-US" sz="963" dirty="0">
                  <a:solidFill>
                    <a:srgbClr val="005DA2"/>
                  </a:solidFill>
                  <a:latin typeface="Microsoft YaHei" panose="020B0503020204020204" pitchFamily="34" charset="-122"/>
                  <a:ea typeface="微软雅黑"/>
                </a:rPr>
                <a:t>统一财务制度管理</a:t>
              </a:r>
              <a:endParaRPr lang="en-US" altLang="zh-CN" sz="963" dirty="0">
                <a:solidFill>
                  <a:srgbClr val="005DA2"/>
                </a:solidFill>
                <a:latin typeface="Microsoft YaHei" panose="020B0503020204020204" pitchFamily="34" charset="-122"/>
                <a:ea typeface="微软雅黑"/>
              </a:endParaRPr>
            </a:p>
            <a:p>
              <a:pPr algn="just">
                <a:lnSpc>
                  <a:spcPct val="120000"/>
                </a:lnSpc>
              </a:pPr>
              <a:r>
                <a:rPr lang="zh-CN" altLang="en-US" sz="963" dirty="0">
                  <a:solidFill>
                    <a:srgbClr val="005DA2"/>
                  </a:solidFill>
                  <a:latin typeface="Microsoft YaHei" panose="020B0503020204020204" pitchFamily="34" charset="-122"/>
                  <a:ea typeface="微软雅黑"/>
                </a:rPr>
                <a:t>统一报告体系管理</a:t>
              </a:r>
              <a:endParaRPr lang="en-US" altLang="zh-CN" sz="963" dirty="0">
                <a:solidFill>
                  <a:srgbClr val="005DA2"/>
                </a:solidFill>
                <a:latin typeface="Microsoft YaHei" panose="020B0503020204020204" pitchFamily="34" charset="-122"/>
                <a:ea typeface="微软雅黑"/>
              </a:endParaRPr>
            </a:p>
            <a:p>
              <a:pPr algn="just">
                <a:lnSpc>
                  <a:spcPct val="120000"/>
                </a:lnSpc>
              </a:pPr>
              <a:endParaRPr lang="zh-CN" altLang="en-US" sz="963" dirty="0">
                <a:solidFill>
                  <a:srgbClr val="005DA2"/>
                </a:solidFill>
                <a:latin typeface="Microsoft YaHei" panose="020B0503020204020204" pitchFamily="34" charset="-122"/>
                <a:ea typeface="微软雅黑"/>
              </a:endParaRPr>
            </a:p>
          </p:txBody>
        </p:sp>
        <p:sp>
          <p:nvSpPr>
            <p:cNvPr id="105" name="矩形 104">
              <a:extLst>
                <a:ext uri="{FF2B5EF4-FFF2-40B4-BE49-F238E27FC236}">
                  <a16:creationId xmlns:a16="http://schemas.microsoft.com/office/drawing/2014/main" id="{9A545002-7FE9-4B38-B044-C09540D0D2C9}"/>
                </a:ext>
              </a:extLst>
            </p:cNvPr>
            <p:cNvSpPr/>
            <p:nvPr/>
          </p:nvSpPr>
          <p:spPr>
            <a:xfrm>
              <a:off x="2677265" y="1996356"/>
              <a:ext cx="2084386" cy="45895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75" b="1" dirty="0">
                  <a:solidFill>
                    <a:srgbClr val="005DA2"/>
                  </a:solidFill>
                  <a:latin typeface="Microsoft YaHei" panose="020B0503020204020204" pitchFamily="34" charset="-122"/>
                  <a:ea typeface="微软雅黑"/>
                </a:rPr>
                <a:t>统一集团规范</a:t>
              </a:r>
            </a:p>
          </p:txBody>
        </p:sp>
      </p:grpSp>
      <p:grpSp>
        <p:nvGrpSpPr>
          <p:cNvPr id="106" name="组合 105">
            <a:extLst>
              <a:ext uri="{FF2B5EF4-FFF2-40B4-BE49-F238E27FC236}">
                <a16:creationId xmlns:a16="http://schemas.microsoft.com/office/drawing/2014/main" id="{B5B5C91B-8D4D-4DA3-974E-1C2AA8FC8B58}"/>
              </a:ext>
            </a:extLst>
          </p:cNvPr>
          <p:cNvGrpSpPr/>
          <p:nvPr/>
        </p:nvGrpSpPr>
        <p:grpSpPr>
          <a:xfrm>
            <a:off x="8669782" y="2112034"/>
            <a:ext cx="1244621" cy="1531168"/>
            <a:chOff x="2677265" y="1996356"/>
            <a:chExt cx="2084388" cy="2564271"/>
          </a:xfrm>
        </p:grpSpPr>
        <p:sp>
          <p:nvSpPr>
            <p:cNvPr id="107" name="矩形 106">
              <a:extLst>
                <a:ext uri="{FF2B5EF4-FFF2-40B4-BE49-F238E27FC236}">
                  <a16:creationId xmlns:a16="http://schemas.microsoft.com/office/drawing/2014/main" id="{A67E526A-2933-45A3-8977-486EF08CF529}"/>
                </a:ext>
              </a:extLst>
            </p:cNvPr>
            <p:cNvSpPr/>
            <p:nvPr/>
          </p:nvSpPr>
          <p:spPr>
            <a:xfrm>
              <a:off x="2677265" y="2346820"/>
              <a:ext cx="2084388" cy="221380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963" dirty="0">
                  <a:solidFill>
                    <a:srgbClr val="005DA2"/>
                  </a:solidFill>
                  <a:latin typeface="Microsoft YaHei" panose="020B0503020204020204" pitchFamily="34" charset="-122"/>
                  <a:ea typeface="微软雅黑"/>
                </a:rPr>
                <a:t>在集团统一政策的知道下，调控业务的运行及管理工作；协调平衡资源配置流程定义与管理过程，提高资源利用率</a:t>
              </a:r>
              <a:endParaRPr lang="en-US" altLang="zh-CN" sz="963" dirty="0">
                <a:solidFill>
                  <a:srgbClr val="005DA2"/>
                </a:solidFill>
                <a:latin typeface="Microsoft YaHei" panose="020B0503020204020204" pitchFamily="34" charset="-122"/>
                <a:ea typeface="微软雅黑"/>
              </a:endParaRPr>
            </a:p>
          </p:txBody>
        </p:sp>
        <p:sp>
          <p:nvSpPr>
            <p:cNvPr id="108" name="矩形 107">
              <a:extLst>
                <a:ext uri="{FF2B5EF4-FFF2-40B4-BE49-F238E27FC236}">
                  <a16:creationId xmlns:a16="http://schemas.microsoft.com/office/drawing/2014/main" id="{B1E037F5-C918-483E-8BFB-A5DF473707A3}"/>
                </a:ext>
              </a:extLst>
            </p:cNvPr>
            <p:cNvSpPr/>
            <p:nvPr/>
          </p:nvSpPr>
          <p:spPr>
            <a:xfrm>
              <a:off x="2677265" y="1996356"/>
              <a:ext cx="2084386" cy="45895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75" b="1" dirty="0">
                  <a:solidFill>
                    <a:srgbClr val="005DA2"/>
                  </a:solidFill>
                  <a:latin typeface="Microsoft YaHei" panose="020B0503020204020204" pitchFamily="34" charset="-122"/>
                  <a:ea typeface="微软雅黑"/>
                </a:rPr>
                <a:t>协调内部资源</a:t>
              </a:r>
            </a:p>
          </p:txBody>
        </p:sp>
      </p:grpSp>
      <p:grpSp>
        <p:nvGrpSpPr>
          <p:cNvPr id="109" name="组合 108">
            <a:extLst>
              <a:ext uri="{FF2B5EF4-FFF2-40B4-BE49-F238E27FC236}">
                <a16:creationId xmlns:a16="http://schemas.microsoft.com/office/drawing/2014/main" id="{D7772589-A1DF-4CB7-917C-9965D0008951}"/>
              </a:ext>
            </a:extLst>
          </p:cNvPr>
          <p:cNvGrpSpPr/>
          <p:nvPr/>
        </p:nvGrpSpPr>
        <p:grpSpPr>
          <a:xfrm>
            <a:off x="10683668" y="2112034"/>
            <a:ext cx="1244621" cy="1353364"/>
            <a:chOff x="2677265" y="1996356"/>
            <a:chExt cx="2084388" cy="2266500"/>
          </a:xfrm>
        </p:grpSpPr>
        <p:sp>
          <p:nvSpPr>
            <p:cNvPr id="110" name="矩形 109">
              <a:extLst>
                <a:ext uri="{FF2B5EF4-FFF2-40B4-BE49-F238E27FC236}">
                  <a16:creationId xmlns:a16="http://schemas.microsoft.com/office/drawing/2014/main" id="{88E43A31-15DB-49D5-AB82-F8A45DF161A1}"/>
                </a:ext>
              </a:extLst>
            </p:cNvPr>
            <p:cNvSpPr/>
            <p:nvPr/>
          </p:nvSpPr>
          <p:spPr>
            <a:xfrm>
              <a:off x="2677265" y="2346820"/>
              <a:ext cx="2084388" cy="19160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963" dirty="0">
                  <a:solidFill>
                    <a:srgbClr val="005DA2"/>
                  </a:solidFill>
                  <a:latin typeface="Microsoft YaHei" panose="020B0503020204020204" pitchFamily="34" charset="-122"/>
                  <a:ea typeface="微软雅黑"/>
                </a:rPr>
                <a:t>资产负债监控</a:t>
              </a:r>
              <a:endParaRPr lang="en-US" altLang="zh-CN" sz="963" dirty="0">
                <a:solidFill>
                  <a:srgbClr val="005DA2"/>
                </a:solidFill>
                <a:latin typeface="Microsoft YaHei" panose="020B0503020204020204" pitchFamily="34" charset="-122"/>
                <a:ea typeface="微软雅黑"/>
              </a:endParaRPr>
            </a:p>
            <a:p>
              <a:pPr algn="ctr">
                <a:lnSpc>
                  <a:spcPct val="120000"/>
                </a:lnSpc>
              </a:pPr>
              <a:r>
                <a:rPr lang="zh-CN" altLang="en-US" sz="963" dirty="0">
                  <a:solidFill>
                    <a:srgbClr val="005DA2"/>
                  </a:solidFill>
                  <a:latin typeface="Microsoft YaHei" panose="020B0503020204020204" pitchFamily="34" charset="-122"/>
                  <a:ea typeface="微软雅黑"/>
                </a:rPr>
                <a:t>现金流量监控</a:t>
              </a:r>
              <a:endParaRPr lang="en-US" altLang="zh-CN" sz="963" dirty="0">
                <a:solidFill>
                  <a:srgbClr val="005DA2"/>
                </a:solidFill>
                <a:latin typeface="Microsoft YaHei" panose="020B0503020204020204" pitchFamily="34" charset="-122"/>
                <a:ea typeface="微软雅黑"/>
              </a:endParaRPr>
            </a:p>
            <a:p>
              <a:pPr algn="ctr">
                <a:lnSpc>
                  <a:spcPct val="120000"/>
                </a:lnSpc>
              </a:pPr>
              <a:r>
                <a:rPr lang="zh-CN" altLang="en-US" sz="963" dirty="0">
                  <a:solidFill>
                    <a:srgbClr val="005DA2"/>
                  </a:solidFill>
                  <a:latin typeface="Microsoft YaHei" panose="020B0503020204020204" pitchFamily="34" charset="-122"/>
                  <a:ea typeface="微软雅黑"/>
                </a:rPr>
                <a:t>成本消耗监控</a:t>
              </a:r>
              <a:endParaRPr lang="en-US" altLang="zh-CN" sz="963" dirty="0">
                <a:solidFill>
                  <a:srgbClr val="005DA2"/>
                </a:solidFill>
                <a:latin typeface="Microsoft YaHei" panose="020B0503020204020204" pitchFamily="34" charset="-122"/>
                <a:ea typeface="微软雅黑"/>
              </a:endParaRPr>
            </a:p>
            <a:p>
              <a:pPr algn="ctr">
                <a:lnSpc>
                  <a:spcPct val="120000"/>
                </a:lnSpc>
              </a:pPr>
              <a:r>
                <a:rPr lang="zh-CN" altLang="en-US" sz="963" dirty="0">
                  <a:solidFill>
                    <a:srgbClr val="005DA2"/>
                  </a:solidFill>
                  <a:latin typeface="Microsoft YaHei" panose="020B0503020204020204" pitchFamily="34" charset="-122"/>
                  <a:ea typeface="微软雅黑"/>
                </a:rPr>
                <a:t>收入实现监控</a:t>
              </a:r>
              <a:endParaRPr lang="en-US" altLang="zh-CN" sz="963" dirty="0">
                <a:solidFill>
                  <a:srgbClr val="005DA2"/>
                </a:solidFill>
                <a:latin typeface="Microsoft YaHei" panose="020B0503020204020204" pitchFamily="34" charset="-122"/>
                <a:ea typeface="微软雅黑"/>
              </a:endParaRPr>
            </a:p>
            <a:p>
              <a:pPr algn="ctr">
                <a:lnSpc>
                  <a:spcPct val="120000"/>
                </a:lnSpc>
              </a:pPr>
              <a:r>
                <a:rPr lang="zh-CN" altLang="en-US" sz="963" dirty="0">
                  <a:solidFill>
                    <a:srgbClr val="005DA2"/>
                  </a:solidFill>
                  <a:latin typeface="Microsoft YaHei" panose="020B0503020204020204" pitchFamily="34" charset="-122"/>
                  <a:ea typeface="微软雅黑"/>
                </a:rPr>
                <a:t>资源调配监控</a:t>
              </a:r>
              <a:endParaRPr lang="en-US" altLang="zh-CN" sz="963" dirty="0">
                <a:solidFill>
                  <a:srgbClr val="005DA2"/>
                </a:solidFill>
                <a:latin typeface="Microsoft YaHei" panose="020B0503020204020204" pitchFamily="34" charset="-122"/>
                <a:ea typeface="微软雅黑"/>
              </a:endParaRPr>
            </a:p>
            <a:p>
              <a:pPr algn="ctr">
                <a:lnSpc>
                  <a:spcPct val="120000"/>
                </a:lnSpc>
              </a:pPr>
              <a:endParaRPr lang="zh-CN" altLang="en-US" sz="963" dirty="0">
                <a:solidFill>
                  <a:srgbClr val="005DA2"/>
                </a:solidFill>
                <a:latin typeface="Microsoft YaHei" panose="020B0503020204020204" pitchFamily="34" charset="-122"/>
                <a:ea typeface="微软雅黑"/>
              </a:endParaRPr>
            </a:p>
          </p:txBody>
        </p:sp>
        <p:sp>
          <p:nvSpPr>
            <p:cNvPr id="111" name="矩形 110">
              <a:extLst>
                <a:ext uri="{FF2B5EF4-FFF2-40B4-BE49-F238E27FC236}">
                  <a16:creationId xmlns:a16="http://schemas.microsoft.com/office/drawing/2014/main" id="{E656FE86-CAB3-4C8C-BD72-1A97F83D449A}"/>
                </a:ext>
              </a:extLst>
            </p:cNvPr>
            <p:cNvSpPr/>
            <p:nvPr/>
          </p:nvSpPr>
          <p:spPr>
            <a:xfrm>
              <a:off x="2677265" y="1996356"/>
              <a:ext cx="2084386" cy="45895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75" b="1" dirty="0">
                  <a:solidFill>
                    <a:srgbClr val="005DA2"/>
                  </a:solidFill>
                  <a:latin typeface="Microsoft YaHei" panose="020B0503020204020204" pitchFamily="34" charset="-122"/>
                  <a:ea typeface="微软雅黑"/>
                </a:rPr>
                <a:t>监控综合运营</a:t>
              </a:r>
            </a:p>
          </p:txBody>
        </p:sp>
      </p:grpSp>
      <p:grpSp>
        <p:nvGrpSpPr>
          <p:cNvPr id="112" name="组合 111">
            <a:extLst>
              <a:ext uri="{FF2B5EF4-FFF2-40B4-BE49-F238E27FC236}">
                <a16:creationId xmlns:a16="http://schemas.microsoft.com/office/drawing/2014/main" id="{17FDDB45-C910-4291-8FCF-6043752DA61D}"/>
              </a:ext>
            </a:extLst>
          </p:cNvPr>
          <p:cNvGrpSpPr/>
          <p:nvPr/>
        </p:nvGrpSpPr>
        <p:grpSpPr>
          <a:xfrm>
            <a:off x="2013163" y="4133551"/>
            <a:ext cx="4352487" cy="2528252"/>
            <a:chOff x="598533" y="7845414"/>
            <a:chExt cx="5053836" cy="3010452"/>
          </a:xfrm>
        </p:grpSpPr>
        <p:pic>
          <p:nvPicPr>
            <p:cNvPr id="113" name="图片 112">
              <a:extLst>
                <a:ext uri="{FF2B5EF4-FFF2-40B4-BE49-F238E27FC236}">
                  <a16:creationId xmlns:a16="http://schemas.microsoft.com/office/drawing/2014/main" id="{C87DEDA1-7E6B-44E0-BA7D-23861C2AAEB1}"/>
                </a:ext>
              </a:extLst>
            </p:cNvPr>
            <p:cNvPicPr>
              <a:picLocks noChangeAspect="1"/>
            </p:cNvPicPr>
            <p:nvPr/>
          </p:nvPicPr>
          <p:blipFill>
            <a:blip r:embed="rId3"/>
            <a:stretch>
              <a:fillRect/>
            </a:stretch>
          </p:blipFill>
          <p:spPr>
            <a:xfrm>
              <a:off x="5055469" y="10701894"/>
              <a:ext cx="596900" cy="153972"/>
            </a:xfrm>
            <a:prstGeom prst="rect">
              <a:avLst/>
            </a:prstGeom>
          </p:spPr>
        </p:pic>
        <p:pic>
          <p:nvPicPr>
            <p:cNvPr id="114" name="图片 113">
              <a:extLst>
                <a:ext uri="{FF2B5EF4-FFF2-40B4-BE49-F238E27FC236}">
                  <a16:creationId xmlns:a16="http://schemas.microsoft.com/office/drawing/2014/main" id="{C5622D91-D43B-4BD1-955A-09BE5D324876}"/>
                </a:ext>
              </a:extLst>
            </p:cNvPr>
            <p:cNvPicPr>
              <a:picLocks noChangeAspect="1"/>
            </p:cNvPicPr>
            <p:nvPr/>
          </p:nvPicPr>
          <p:blipFill>
            <a:blip r:embed="rId3"/>
            <a:stretch>
              <a:fillRect/>
            </a:stretch>
          </p:blipFill>
          <p:spPr>
            <a:xfrm>
              <a:off x="598533" y="7845414"/>
              <a:ext cx="852741" cy="117314"/>
            </a:xfrm>
            <a:prstGeom prst="rect">
              <a:avLst/>
            </a:prstGeom>
          </p:spPr>
        </p:pic>
      </p:grpSp>
      <p:pic>
        <p:nvPicPr>
          <p:cNvPr id="115" name="图片 114">
            <a:extLst>
              <a:ext uri="{FF2B5EF4-FFF2-40B4-BE49-F238E27FC236}">
                <a16:creationId xmlns:a16="http://schemas.microsoft.com/office/drawing/2014/main" id="{ADC10A64-8BDB-463F-BEA4-9874268179E1}"/>
              </a:ext>
            </a:extLst>
          </p:cNvPr>
          <p:cNvPicPr>
            <a:picLocks noChangeAspect="1"/>
          </p:cNvPicPr>
          <p:nvPr/>
        </p:nvPicPr>
        <p:blipFill>
          <a:blip r:embed="rId4"/>
          <a:stretch>
            <a:fillRect/>
          </a:stretch>
        </p:blipFill>
        <p:spPr>
          <a:xfrm>
            <a:off x="1655478" y="4799835"/>
            <a:ext cx="4208247" cy="2012637"/>
          </a:xfrm>
          <a:prstGeom prst="rect">
            <a:avLst/>
          </a:prstGeom>
        </p:spPr>
      </p:pic>
      <p:grpSp>
        <p:nvGrpSpPr>
          <p:cNvPr id="116" name="组合 115">
            <a:extLst>
              <a:ext uri="{FF2B5EF4-FFF2-40B4-BE49-F238E27FC236}">
                <a16:creationId xmlns:a16="http://schemas.microsoft.com/office/drawing/2014/main" id="{E04BFA53-9015-4AD7-8072-5CC92C6C13AA}"/>
              </a:ext>
            </a:extLst>
          </p:cNvPr>
          <p:cNvGrpSpPr/>
          <p:nvPr/>
        </p:nvGrpSpPr>
        <p:grpSpPr>
          <a:xfrm>
            <a:off x="6274645" y="4457728"/>
            <a:ext cx="5704385" cy="2262184"/>
            <a:chOff x="509146" y="759042"/>
            <a:chExt cx="5923499" cy="2349078"/>
          </a:xfrm>
        </p:grpSpPr>
        <p:sp>
          <p:nvSpPr>
            <p:cNvPr id="117" name="矩形 116">
              <a:extLst>
                <a:ext uri="{FF2B5EF4-FFF2-40B4-BE49-F238E27FC236}">
                  <a16:creationId xmlns:a16="http://schemas.microsoft.com/office/drawing/2014/main" id="{85533CED-92B1-4215-AF35-CDAC425EC429}"/>
                </a:ext>
              </a:extLst>
            </p:cNvPr>
            <p:cNvSpPr/>
            <p:nvPr/>
          </p:nvSpPr>
          <p:spPr>
            <a:xfrm>
              <a:off x="509146" y="759042"/>
              <a:ext cx="4641012" cy="331716"/>
            </a:xfrm>
            <a:prstGeom prst="rect">
              <a:avLst/>
            </a:prstGeom>
            <a:noFill/>
          </p:spPr>
          <p:txBody>
            <a:bodyPr wrap="square" rtlCol="0">
              <a:spAutoFit/>
            </a:bodyPr>
            <a:lstStyle/>
            <a:p>
              <a:pPr marL="227508" indent="-227508">
                <a:lnSpc>
                  <a:spcPct val="150000"/>
                </a:lnSpc>
                <a:buFont typeface="Arial"/>
                <a:buChar char="•"/>
              </a:pPr>
              <a:r>
                <a:rPr kumimoji="1" lang="zh-CN" altLang="en-US" sz="1115" dirty="0">
                  <a:solidFill>
                    <a:prstClr val="black"/>
                  </a:solidFill>
                  <a:latin typeface="微软雅黑"/>
                  <a:ea typeface="微软雅黑"/>
                </a:rPr>
                <a:t>向导式的期末处理，业财对账数据双向追溯，助力财务快速月结</a:t>
              </a:r>
              <a:endParaRPr kumimoji="1" lang="en-US" altLang="zh-CN" sz="1115" dirty="0">
                <a:solidFill>
                  <a:prstClr val="black"/>
                </a:solidFill>
                <a:latin typeface="微软雅黑"/>
                <a:ea typeface="微软雅黑"/>
              </a:endParaRPr>
            </a:p>
          </p:txBody>
        </p:sp>
        <p:pic>
          <p:nvPicPr>
            <p:cNvPr id="118" name="图片 117">
              <a:extLst>
                <a:ext uri="{FF2B5EF4-FFF2-40B4-BE49-F238E27FC236}">
                  <a16:creationId xmlns:a16="http://schemas.microsoft.com/office/drawing/2014/main" id="{3F58492D-9B0A-4929-B1F5-4373D1B578D7}"/>
                </a:ext>
              </a:extLst>
            </p:cNvPr>
            <p:cNvPicPr>
              <a:picLocks noChangeAspect="1"/>
            </p:cNvPicPr>
            <p:nvPr/>
          </p:nvPicPr>
          <p:blipFill>
            <a:blip r:embed="rId5"/>
            <a:stretch>
              <a:fillRect/>
            </a:stretch>
          </p:blipFill>
          <p:spPr>
            <a:xfrm>
              <a:off x="2326766" y="1297893"/>
              <a:ext cx="4105879" cy="1810227"/>
            </a:xfrm>
            <a:prstGeom prst="rect">
              <a:avLst/>
            </a:prstGeom>
          </p:spPr>
        </p:pic>
        <p:pic>
          <p:nvPicPr>
            <p:cNvPr id="119" name="图片 118">
              <a:extLst>
                <a:ext uri="{FF2B5EF4-FFF2-40B4-BE49-F238E27FC236}">
                  <a16:creationId xmlns:a16="http://schemas.microsoft.com/office/drawing/2014/main" id="{B06017A8-FF8F-48D4-BEB9-3C6F57E30EAE}"/>
                </a:ext>
              </a:extLst>
            </p:cNvPr>
            <p:cNvPicPr>
              <a:picLocks noChangeAspect="1"/>
            </p:cNvPicPr>
            <p:nvPr/>
          </p:nvPicPr>
          <p:blipFill>
            <a:blip r:embed="rId6"/>
            <a:stretch>
              <a:fillRect/>
            </a:stretch>
          </p:blipFill>
          <p:spPr>
            <a:xfrm>
              <a:off x="914256" y="1081501"/>
              <a:ext cx="4030872" cy="1691971"/>
            </a:xfrm>
            <a:prstGeom prst="rect">
              <a:avLst/>
            </a:prstGeom>
          </p:spPr>
        </p:pic>
      </p:grpSp>
      <p:sp>
        <p:nvSpPr>
          <p:cNvPr id="120" name="文本框 119">
            <a:extLst>
              <a:ext uri="{FF2B5EF4-FFF2-40B4-BE49-F238E27FC236}">
                <a16:creationId xmlns:a16="http://schemas.microsoft.com/office/drawing/2014/main" id="{3091C8EE-F970-4E26-BC51-457D9193FA46}"/>
              </a:ext>
            </a:extLst>
          </p:cNvPr>
          <p:cNvSpPr txBox="1"/>
          <p:nvPr/>
        </p:nvSpPr>
        <p:spPr>
          <a:xfrm>
            <a:off x="408314" y="4172151"/>
            <a:ext cx="2322431" cy="355671"/>
          </a:xfrm>
          <a:prstGeom prst="rect">
            <a:avLst/>
          </a:prstGeom>
          <a:noFill/>
        </p:spPr>
        <p:txBody>
          <a:bodyPr wrap="none" rtlCol="0">
            <a:noAutofit/>
          </a:bodyPr>
          <a:lstStyle>
            <a:defPPr>
              <a:defRPr lang="en-US"/>
            </a:defPPr>
            <a:lvl1pPr>
              <a:defRPr b="1">
                <a:solidFill>
                  <a:srgbClr val="0070C0"/>
                </a:solidFill>
                <a:latin typeface="微软雅黑" panose="020B0503020204020204" pitchFamily="34" charset="-122"/>
                <a:ea typeface="微软雅黑" panose="020B0503020204020204" pitchFamily="34" charset="-122"/>
              </a:defRPr>
            </a:lvl1pPr>
          </a:lstStyle>
          <a:p>
            <a:pPr defTabSz="1219170">
              <a:defRPr/>
            </a:pPr>
            <a:r>
              <a:rPr lang="zh-CN" altLang="en-US" sz="1733" kern="0" dirty="0"/>
              <a:t>医院财务会计实施经验总结</a:t>
            </a:r>
          </a:p>
        </p:txBody>
      </p:sp>
      <p:sp>
        <p:nvSpPr>
          <p:cNvPr id="121" name="文本框 120">
            <a:extLst>
              <a:ext uri="{FF2B5EF4-FFF2-40B4-BE49-F238E27FC236}">
                <a16:creationId xmlns:a16="http://schemas.microsoft.com/office/drawing/2014/main" id="{D08A4F60-FB75-4856-9E3F-DBD053A6AC15}"/>
              </a:ext>
            </a:extLst>
          </p:cNvPr>
          <p:cNvSpPr txBox="1"/>
          <p:nvPr/>
        </p:nvSpPr>
        <p:spPr>
          <a:xfrm>
            <a:off x="815414" y="260649"/>
            <a:ext cx="12327588" cy="584775"/>
          </a:xfrm>
          <a:prstGeom prst="rect">
            <a:avLst/>
          </a:prstGeom>
          <a:noFill/>
        </p:spPr>
        <p:txBody>
          <a:bodyPr wrap="square" rtlCol="0">
            <a:spAutoFit/>
          </a:bodyPr>
          <a:lstStyle/>
          <a:p>
            <a:pPr defTabSz="1219170">
              <a:defRPr/>
            </a:pPr>
            <a:r>
              <a:rPr lang="zh-CN" altLang="en-US" sz="3200" b="1" dirty="0">
                <a:latin typeface="微软雅黑" panose="020B0503020204020204" pitchFamily="34" charset="-122"/>
                <a:ea typeface="微软雅黑" panose="020B0503020204020204" pitchFamily="34" charset="-122"/>
              </a:rPr>
              <a:t>财务核算管理方案</a:t>
            </a:r>
          </a:p>
        </p:txBody>
      </p:sp>
    </p:spTree>
    <p:extLst>
      <p:ext uri="{BB962C8B-B14F-4D97-AF65-F5344CB8AC3E}">
        <p14:creationId xmlns:p14="http://schemas.microsoft.com/office/powerpoint/2010/main" val="3084293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anim calcmode="lin" valueType="num">
                                      <p:cBhvr>
                                        <p:cTn id="8" dur="1000" fill="hold"/>
                                        <p:tgtEl>
                                          <p:spTgt spid="91"/>
                                        </p:tgtEl>
                                        <p:attrNameLst>
                                          <p:attrName>ppt_x</p:attrName>
                                        </p:attrNameLst>
                                      </p:cBhvr>
                                      <p:tavLst>
                                        <p:tav tm="0">
                                          <p:val>
                                            <p:strVal val="#ppt_x"/>
                                          </p:val>
                                        </p:tav>
                                        <p:tav tm="100000">
                                          <p:val>
                                            <p:strVal val="#ppt_x"/>
                                          </p:val>
                                        </p:tav>
                                      </p:tavLst>
                                    </p:anim>
                                    <p:anim calcmode="lin" valueType="num">
                                      <p:cBhvr>
                                        <p:cTn id="9" dur="1000" fill="hold"/>
                                        <p:tgtEl>
                                          <p:spTgt spid="9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1000"/>
                                        <p:tgtEl>
                                          <p:spTgt spid="103"/>
                                        </p:tgtEl>
                                      </p:cBhvr>
                                    </p:animEffect>
                                    <p:anim calcmode="lin" valueType="num">
                                      <p:cBhvr>
                                        <p:cTn id="13" dur="1000" fill="hold"/>
                                        <p:tgtEl>
                                          <p:spTgt spid="103"/>
                                        </p:tgtEl>
                                        <p:attrNameLst>
                                          <p:attrName>ppt_x</p:attrName>
                                        </p:attrNameLst>
                                      </p:cBhvr>
                                      <p:tavLst>
                                        <p:tav tm="0">
                                          <p:val>
                                            <p:strVal val="#ppt_x"/>
                                          </p:val>
                                        </p:tav>
                                        <p:tav tm="100000">
                                          <p:val>
                                            <p:strVal val="#ppt_x"/>
                                          </p:val>
                                        </p:tav>
                                      </p:tavLst>
                                    </p:anim>
                                    <p:anim calcmode="lin" valueType="num">
                                      <p:cBhvr>
                                        <p:cTn id="14" dur="1000" fill="hold"/>
                                        <p:tgtEl>
                                          <p:spTgt spid="10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85"/>
                                        </p:tgtEl>
                                        <p:attrNameLst>
                                          <p:attrName>style.visibility</p:attrName>
                                        </p:attrNameLst>
                                      </p:cBhvr>
                                      <p:to>
                                        <p:strVal val="visible"/>
                                      </p:to>
                                    </p:set>
                                    <p:animEffect transition="in" filter="fade">
                                      <p:cBhvr>
                                        <p:cTn id="18" dur="1000"/>
                                        <p:tgtEl>
                                          <p:spTgt spid="85"/>
                                        </p:tgtEl>
                                      </p:cBhvr>
                                    </p:animEffect>
                                    <p:anim calcmode="lin" valueType="num">
                                      <p:cBhvr>
                                        <p:cTn id="19" dur="1000" fill="hold"/>
                                        <p:tgtEl>
                                          <p:spTgt spid="85"/>
                                        </p:tgtEl>
                                        <p:attrNameLst>
                                          <p:attrName>ppt_x</p:attrName>
                                        </p:attrNameLst>
                                      </p:cBhvr>
                                      <p:tavLst>
                                        <p:tav tm="0">
                                          <p:val>
                                            <p:strVal val="#ppt_x"/>
                                          </p:val>
                                        </p:tav>
                                        <p:tav tm="100000">
                                          <p:val>
                                            <p:strVal val="#ppt_x"/>
                                          </p:val>
                                        </p:tav>
                                      </p:tavLst>
                                    </p:anim>
                                    <p:anim calcmode="lin" valueType="num">
                                      <p:cBhvr>
                                        <p:cTn id="20" dur="1000" fill="hold"/>
                                        <p:tgtEl>
                                          <p:spTgt spid="8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06"/>
                                        </p:tgtEl>
                                        <p:attrNameLst>
                                          <p:attrName>style.visibility</p:attrName>
                                        </p:attrNameLst>
                                      </p:cBhvr>
                                      <p:to>
                                        <p:strVal val="visible"/>
                                      </p:to>
                                    </p:set>
                                    <p:animEffect transition="in" filter="fade">
                                      <p:cBhvr>
                                        <p:cTn id="23" dur="1000"/>
                                        <p:tgtEl>
                                          <p:spTgt spid="106"/>
                                        </p:tgtEl>
                                      </p:cBhvr>
                                    </p:animEffect>
                                    <p:anim calcmode="lin" valueType="num">
                                      <p:cBhvr>
                                        <p:cTn id="24" dur="1000" fill="hold"/>
                                        <p:tgtEl>
                                          <p:spTgt spid="106"/>
                                        </p:tgtEl>
                                        <p:attrNameLst>
                                          <p:attrName>ppt_x</p:attrName>
                                        </p:attrNameLst>
                                      </p:cBhvr>
                                      <p:tavLst>
                                        <p:tav tm="0">
                                          <p:val>
                                            <p:strVal val="#ppt_x"/>
                                          </p:val>
                                        </p:tav>
                                        <p:tav tm="100000">
                                          <p:val>
                                            <p:strVal val="#ppt_x"/>
                                          </p:val>
                                        </p:tav>
                                      </p:tavLst>
                                    </p:anim>
                                    <p:anim calcmode="lin" valueType="num">
                                      <p:cBhvr>
                                        <p:cTn id="25" dur="1000" fill="hold"/>
                                        <p:tgtEl>
                                          <p:spTgt spid="106"/>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97"/>
                                        </p:tgtEl>
                                        <p:attrNameLst>
                                          <p:attrName>style.visibility</p:attrName>
                                        </p:attrNameLst>
                                      </p:cBhvr>
                                      <p:to>
                                        <p:strVal val="visible"/>
                                      </p:to>
                                    </p:set>
                                    <p:animEffect transition="in" filter="fade">
                                      <p:cBhvr>
                                        <p:cTn id="29" dur="1000"/>
                                        <p:tgtEl>
                                          <p:spTgt spid="97"/>
                                        </p:tgtEl>
                                      </p:cBhvr>
                                    </p:animEffect>
                                    <p:anim calcmode="lin" valueType="num">
                                      <p:cBhvr>
                                        <p:cTn id="30" dur="1000" fill="hold"/>
                                        <p:tgtEl>
                                          <p:spTgt spid="97"/>
                                        </p:tgtEl>
                                        <p:attrNameLst>
                                          <p:attrName>ppt_x</p:attrName>
                                        </p:attrNameLst>
                                      </p:cBhvr>
                                      <p:tavLst>
                                        <p:tav tm="0">
                                          <p:val>
                                            <p:strVal val="#ppt_x"/>
                                          </p:val>
                                        </p:tav>
                                        <p:tav tm="100000">
                                          <p:val>
                                            <p:strVal val="#ppt_x"/>
                                          </p:val>
                                        </p:tav>
                                      </p:tavLst>
                                    </p:anim>
                                    <p:anim calcmode="lin" valueType="num">
                                      <p:cBhvr>
                                        <p:cTn id="31" dur="1000" fill="hold"/>
                                        <p:tgtEl>
                                          <p:spTgt spid="9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09"/>
                                        </p:tgtEl>
                                        <p:attrNameLst>
                                          <p:attrName>style.visibility</p:attrName>
                                        </p:attrNameLst>
                                      </p:cBhvr>
                                      <p:to>
                                        <p:strVal val="visible"/>
                                      </p:to>
                                    </p:set>
                                    <p:animEffect transition="in" filter="fade">
                                      <p:cBhvr>
                                        <p:cTn id="34" dur="1000"/>
                                        <p:tgtEl>
                                          <p:spTgt spid="109"/>
                                        </p:tgtEl>
                                      </p:cBhvr>
                                    </p:animEffect>
                                    <p:anim calcmode="lin" valueType="num">
                                      <p:cBhvr>
                                        <p:cTn id="35" dur="1000" fill="hold"/>
                                        <p:tgtEl>
                                          <p:spTgt spid="109"/>
                                        </p:tgtEl>
                                        <p:attrNameLst>
                                          <p:attrName>ppt_x</p:attrName>
                                        </p:attrNameLst>
                                      </p:cBhvr>
                                      <p:tavLst>
                                        <p:tav tm="0">
                                          <p:val>
                                            <p:strVal val="#ppt_x"/>
                                          </p:val>
                                        </p:tav>
                                        <p:tav tm="100000">
                                          <p:val>
                                            <p:strVal val="#ppt_x"/>
                                          </p:val>
                                        </p:tav>
                                      </p:tavLst>
                                    </p:anim>
                                    <p:anim calcmode="lin" valueType="num">
                                      <p:cBhvr>
                                        <p:cTn id="36"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3"/>
          <p:cNvCxnSpPr/>
          <p:nvPr/>
        </p:nvCxnSpPr>
        <p:spPr>
          <a:xfrm>
            <a:off x="1025679" y="830997"/>
            <a:ext cx="4078036" cy="0"/>
          </a:xfrm>
          <a:prstGeom prst="line">
            <a:avLst/>
          </a:prstGeom>
          <a:ln w="12700" cmpd="sng">
            <a:solidFill>
              <a:srgbClr val="CA2820"/>
            </a:solidFill>
          </a:ln>
          <a:effectLst/>
        </p:spPr>
        <p:style>
          <a:lnRef idx="2">
            <a:schemeClr val="accent1"/>
          </a:lnRef>
          <a:fillRef idx="0">
            <a:schemeClr val="accent1"/>
          </a:fillRef>
          <a:effectRef idx="1">
            <a:schemeClr val="accent1"/>
          </a:effectRef>
          <a:fontRef idx="minor">
            <a:schemeClr val="tx1"/>
          </a:fontRef>
        </p:style>
      </p:cxnSp>
      <p:sp>
        <p:nvSpPr>
          <p:cNvPr id="121" name="文本框 120">
            <a:extLst>
              <a:ext uri="{FF2B5EF4-FFF2-40B4-BE49-F238E27FC236}">
                <a16:creationId xmlns:a16="http://schemas.microsoft.com/office/drawing/2014/main" id="{D08A4F60-FB75-4856-9E3F-DBD053A6AC15}"/>
              </a:ext>
            </a:extLst>
          </p:cNvPr>
          <p:cNvSpPr txBox="1"/>
          <p:nvPr/>
        </p:nvSpPr>
        <p:spPr>
          <a:xfrm>
            <a:off x="815414" y="260649"/>
            <a:ext cx="12327588" cy="584775"/>
          </a:xfrm>
          <a:prstGeom prst="rect">
            <a:avLst/>
          </a:prstGeom>
          <a:noFill/>
        </p:spPr>
        <p:txBody>
          <a:bodyPr wrap="square" rtlCol="0">
            <a:spAutoFit/>
          </a:bodyPr>
          <a:lstStyle/>
          <a:p>
            <a:pPr lvl="0">
              <a:defRPr/>
            </a:pPr>
            <a:r>
              <a:rPr lang="zh-CN" altLang="en-US" sz="3200" b="1" dirty="0">
                <a:latin typeface="微软雅黑" panose="020B0503020204020204" pitchFamily="34" charset="-122"/>
                <a:ea typeface="微软雅黑" panose="020B0503020204020204" pitchFamily="34" charset="-122"/>
              </a:rPr>
              <a:t>固定资产管理</a:t>
            </a:r>
          </a:p>
        </p:txBody>
      </p:sp>
      <p:grpSp>
        <p:nvGrpSpPr>
          <p:cNvPr id="232" name="组合 231"/>
          <p:cNvGrpSpPr/>
          <p:nvPr/>
        </p:nvGrpSpPr>
        <p:grpSpPr>
          <a:xfrm>
            <a:off x="513792" y="972650"/>
            <a:ext cx="11298072" cy="5048639"/>
            <a:chOff x="191344" y="866268"/>
            <a:chExt cx="11821530" cy="5678594"/>
          </a:xfrm>
        </p:grpSpPr>
        <p:sp>
          <p:nvSpPr>
            <p:cNvPr id="233" name="矩形 232"/>
            <p:cNvSpPr/>
            <p:nvPr/>
          </p:nvSpPr>
          <p:spPr bwMode="gray">
            <a:xfrm>
              <a:off x="551384" y="4905543"/>
              <a:ext cx="11161240" cy="346075"/>
            </a:xfrm>
            <a:prstGeom prst="rect">
              <a:avLst/>
            </a:prstGeom>
            <a:solidFill>
              <a:srgbClr val="4BB0D0"/>
            </a:solidFill>
            <a:ln w="12700" algn="ctr">
              <a:solidFill>
                <a:srgbClr val="FFFFFF">
                  <a:lumMod val="85000"/>
                </a:srgbClr>
              </a:solidFill>
              <a:miter lim="800000"/>
              <a:headEnd/>
              <a:tailEnd/>
            </a:ln>
            <a:effectLst>
              <a:outerShdw blurRad="127000" dist="38100" dir="2700000" algn="tl" rotWithShape="0">
                <a:prstClr val="black">
                  <a:alpha val="40000"/>
                </a:prstClr>
              </a:outerShdw>
            </a:effectLst>
          </p:spPr>
          <p:txBody>
            <a:bodyPr lIns="35273" tIns="35273" rIns="35273" bIns="35273" anchor="ctr"/>
            <a:lstStyle/>
            <a:p>
              <a:pPr marL="174581" indent="-174581" algn="ctr" defTabSz="914245">
                <a:lnSpc>
                  <a:spcPct val="95000"/>
                </a:lnSpc>
                <a:spcAft>
                  <a:spcPct val="40000"/>
                </a:spcAft>
                <a:buClr>
                  <a:srgbClr val="AEAEAE"/>
                </a:buClr>
                <a:defRPr/>
              </a:pPr>
              <a:r>
                <a:rPr lang="zh-CN" altLang="en-US" b="1" kern="0" dirty="0">
                  <a:solidFill>
                    <a:srgbClr val="FFFFFF"/>
                  </a:solidFill>
                  <a:latin typeface="微软雅黑" panose="020B0503020204020204" pitchFamily="34" charset="-122"/>
                  <a:ea typeface="微软雅黑" panose="020B0503020204020204" pitchFamily="34" charset="-122"/>
                  <a:cs typeface="Times New Roman" pitchFamily="18" charset="0"/>
                </a:rPr>
                <a:t>关键收益</a:t>
              </a:r>
            </a:p>
          </p:txBody>
        </p:sp>
        <p:sp>
          <p:nvSpPr>
            <p:cNvPr id="234" name="Rectangle 5" descr="© INSCALE GmbH, 26.05.2010&#10;http://www.presentationload.com/"/>
            <p:cNvSpPr>
              <a:spLocks noChangeArrowheads="1"/>
            </p:cNvSpPr>
            <p:nvPr/>
          </p:nvSpPr>
          <p:spPr bwMode="gray">
            <a:xfrm>
              <a:off x="551384" y="5260033"/>
              <a:ext cx="3528244" cy="1284829"/>
            </a:xfrm>
            <a:prstGeom prst="rect">
              <a:avLst/>
            </a:prstGeom>
            <a:gradFill rotWithShape="1">
              <a:gsLst>
                <a:gs pos="0">
                  <a:srgbClr val="FFFFFF"/>
                </a:gs>
                <a:gs pos="100000">
                  <a:srgbClr val="EAEAEA"/>
                </a:gs>
              </a:gsLst>
              <a:lin ang="5400000" scaled="1"/>
            </a:gradFill>
            <a:ln w="12700" algn="ctr">
              <a:solidFill>
                <a:srgbClr val="DDDDDD"/>
              </a:solidFill>
              <a:miter lim="800000"/>
              <a:headEnd/>
              <a:tailEnd/>
            </a:ln>
            <a:effectLst>
              <a:outerShdw blurRad="127000" dist="38100" dir="2700000" algn="tl" rotWithShape="0">
                <a:prstClr val="black">
                  <a:alpha val="40000"/>
                </a:prstClr>
              </a:outerShdw>
            </a:effectLst>
          </p:spPr>
          <p:txBody>
            <a:bodyPr lIns="35273" tIns="35273" rIns="35273" bIns="35273"/>
            <a:lstStyle/>
            <a:p>
              <a:pPr marL="174581" indent="-174581" defTabSz="914245" eaLnBrk="0" fontAlgn="base" hangingPunct="0">
                <a:lnSpc>
                  <a:spcPct val="95000"/>
                </a:lnSpc>
                <a:spcBef>
                  <a:spcPct val="0"/>
                </a:spcBef>
                <a:spcAft>
                  <a:spcPct val="40000"/>
                </a:spcAft>
                <a:buClr>
                  <a:srgbClr val="000000">
                    <a:lumMod val="95000"/>
                    <a:lumOff val="5000"/>
                  </a:srgbClr>
                </a:buClr>
                <a:buFont typeface="Wingdings" pitchFamily="2" charset="2"/>
                <a:buChar char="§"/>
                <a:defRPr/>
              </a:pPr>
              <a:r>
                <a:rPr lang="zh-CN" altLang="en-US" sz="1200" kern="0" dirty="0">
                  <a:solidFill>
                    <a:srgbClr val="000000">
                      <a:lumMod val="85000"/>
                      <a:lumOff val="15000"/>
                    </a:srgbClr>
                  </a:solidFill>
                  <a:latin typeface="微软雅黑" pitchFamily="34" charset="-122"/>
                  <a:ea typeface="微软雅黑" panose="020B0503020204020204" pitchFamily="34" charset="-122"/>
                  <a:cs typeface="Times New Roman" pitchFamily="18" charset="0"/>
                </a:rPr>
                <a:t>固定资产预算申请及论证管理</a:t>
              </a:r>
              <a:endParaRPr lang="en-US" altLang="zh-CN" sz="1200" kern="0" dirty="0">
                <a:solidFill>
                  <a:srgbClr val="000000">
                    <a:lumMod val="85000"/>
                    <a:lumOff val="15000"/>
                  </a:srgbClr>
                </a:solidFill>
                <a:latin typeface="微软雅黑" pitchFamily="34" charset="-122"/>
                <a:ea typeface="微软雅黑" panose="020B0503020204020204" pitchFamily="34" charset="-122"/>
                <a:cs typeface="Times New Roman" pitchFamily="18" charset="0"/>
              </a:endParaRPr>
            </a:p>
            <a:p>
              <a:pPr marL="174581" indent="-174581" defTabSz="914245" eaLnBrk="0" fontAlgn="base" hangingPunct="0">
                <a:lnSpc>
                  <a:spcPct val="95000"/>
                </a:lnSpc>
                <a:spcBef>
                  <a:spcPct val="0"/>
                </a:spcBef>
                <a:spcAft>
                  <a:spcPct val="40000"/>
                </a:spcAft>
                <a:buClr>
                  <a:srgbClr val="000000">
                    <a:lumMod val="95000"/>
                    <a:lumOff val="5000"/>
                  </a:srgbClr>
                </a:buClr>
                <a:buFont typeface="Wingdings" pitchFamily="2" charset="2"/>
                <a:buChar char="§"/>
                <a:defRPr/>
              </a:pPr>
              <a:r>
                <a:rPr lang="zh-CN" altLang="en-US" sz="1400" b="1" kern="0" dirty="0">
                  <a:solidFill>
                    <a:srgbClr val="FF0000"/>
                  </a:solidFill>
                  <a:latin typeface="微软雅黑" pitchFamily="34" charset="-122"/>
                  <a:ea typeface="微软雅黑" panose="020B0503020204020204" pitchFamily="34" charset="-122"/>
                  <a:cs typeface="Times New Roman" pitchFamily="18" charset="0"/>
                </a:rPr>
                <a:t>固定资产预算控制（禁止、警告和不控制）；</a:t>
              </a:r>
            </a:p>
            <a:p>
              <a:pPr marL="174581" indent="-174581" defTabSz="914245" eaLnBrk="0" fontAlgn="base" hangingPunct="0">
                <a:lnSpc>
                  <a:spcPct val="95000"/>
                </a:lnSpc>
                <a:spcBef>
                  <a:spcPct val="0"/>
                </a:spcBef>
                <a:spcAft>
                  <a:spcPct val="40000"/>
                </a:spcAft>
                <a:buClr>
                  <a:srgbClr val="000000">
                    <a:lumMod val="95000"/>
                    <a:lumOff val="5000"/>
                  </a:srgbClr>
                </a:buClr>
                <a:buFont typeface="Wingdings" pitchFamily="2" charset="2"/>
                <a:buChar char="§"/>
                <a:defRPr/>
              </a:pPr>
              <a:r>
                <a:rPr lang="zh-CN" altLang="en-US" sz="1400" b="1" kern="0" dirty="0">
                  <a:solidFill>
                    <a:srgbClr val="FF0000"/>
                  </a:solidFill>
                  <a:latin typeface="微软雅黑" pitchFamily="34" charset="-122"/>
                  <a:ea typeface="微软雅黑" panose="020B0503020204020204" pitchFamily="34" charset="-122"/>
                  <a:cs typeface="Times New Roman" pitchFamily="18" charset="0"/>
                </a:rPr>
                <a:t>预实分析。</a:t>
              </a:r>
            </a:p>
          </p:txBody>
        </p:sp>
        <p:sp>
          <p:nvSpPr>
            <p:cNvPr id="235" name="Rectangle 5" descr="© INSCALE GmbH, 26.05.2010&#10;http://www.presentationload.com/"/>
            <p:cNvSpPr>
              <a:spLocks noChangeArrowheads="1"/>
            </p:cNvSpPr>
            <p:nvPr/>
          </p:nvSpPr>
          <p:spPr bwMode="gray">
            <a:xfrm>
              <a:off x="4223792" y="5260033"/>
              <a:ext cx="3528392" cy="1284829"/>
            </a:xfrm>
            <a:prstGeom prst="rect">
              <a:avLst/>
            </a:prstGeom>
            <a:gradFill rotWithShape="1">
              <a:gsLst>
                <a:gs pos="0">
                  <a:srgbClr val="FFFFFF"/>
                </a:gs>
                <a:gs pos="100000">
                  <a:srgbClr val="EAEAEA"/>
                </a:gs>
              </a:gsLst>
              <a:lin ang="5400000" scaled="1"/>
            </a:gradFill>
            <a:ln w="12700" algn="ctr">
              <a:solidFill>
                <a:srgbClr val="DDDDDD"/>
              </a:solidFill>
              <a:miter lim="800000"/>
              <a:headEnd/>
              <a:tailEnd/>
            </a:ln>
            <a:effectLst>
              <a:outerShdw blurRad="127000" dist="38100" dir="2700000" algn="tl" rotWithShape="0">
                <a:prstClr val="black">
                  <a:alpha val="40000"/>
                </a:prstClr>
              </a:outerShdw>
            </a:effectLst>
          </p:spPr>
          <p:txBody>
            <a:bodyPr lIns="35273" tIns="35273" rIns="35273" bIns="35273"/>
            <a:lstStyle/>
            <a:p>
              <a:pPr marL="174581" indent="-174581" defTabSz="914245" eaLnBrk="0" fontAlgn="base" hangingPunct="0">
                <a:lnSpc>
                  <a:spcPct val="95000"/>
                </a:lnSpc>
                <a:spcBef>
                  <a:spcPct val="0"/>
                </a:spcBef>
                <a:spcAft>
                  <a:spcPct val="40000"/>
                </a:spcAft>
                <a:buClr>
                  <a:srgbClr val="000000">
                    <a:lumMod val="95000"/>
                    <a:lumOff val="5000"/>
                  </a:srgbClr>
                </a:buClr>
                <a:buFont typeface="Wingdings" pitchFamily="2" charset="2"/>
                <a:buChar char="§"/>
                <a:defRPr/>
              </a:pPr>
              <a:r>
                <a:rPr lang="zh-CN" altLang="en-US" sz="1200" kern="0" dirty="0">
                  <a:solidFill>
                    <a:srgbClr val="000000">
                      <a:lumMod val="85000"/>
                      <a:lumOff val="15000"/>
                    </a:srgbClr>
                  </a:solidFill>
                  <a:latin typeface="微软雅黑" pitchFamily="34" charset="-122"/>
                  <a:ea typeface="微软雅黑" panose="020B0503020204020204" pitchFamily="34" charset="-122"/>
                  <a:cs typeface="Times New Roman" pitchFamily="18" charset="0"/>
                </a:rPr>
                <a:t>满足固定资产运营维护业务需求，</a:t>
              </a:r>
              <a:r>
                <a:rPr lang="zh-CN" altLang="en-US" sz="1400" b="1" kern="0" dirty="0">
                  <a:solidFill>
                    <a:srgbClr val="FF0000"/>
                  </a:solidFill>
                  <a:latin typeface="微软雅黑" pitchFamily="34" charset="-122"/>
                  <a:ea typeface="微软雅黑" panose="020B0503020204020204" pitchFamily="34" charset="-122"/>
                  <a:cs typeface="Times New Roman" pitchFamily="18" charset="0"/>
                </a:rPr>
                <a:t>全面提升固定资产运行效率；</a:t>
              </a:r>
              <a:endParaRPr lang="en-US" altLang="zh-CN" sz="1200" kern="0" dirty="0">
                <a:solidFill>
                  <a:srgbClr val="000000">
                    <a:lumMod val="85000"/>
                    <a:lumOff val="15000"/>
                  </a:srgbClr>
                </a:solidFill>
                <a:latin typeface="微软雅黑" pitchFamily="34" charset="-122"/>
                <a:ea typeface="微软雅黑" panose="020B0503020204020204" pitchFamily="34" charset="-122"/>
                <a:cs typeface="Times New Roman" pitchFamily="18" charset="0"/>
              </a:endParaRPr>
            </a:p>
            <a:p>
              <a:pPr marL="174581" indent="-174581" defTabSz="914245" eaLnBrk="0" fontAlgn="base" hangingPunct="0">
                <a:lnSpc>
                  <a:spcPct val="95000"/>
                </a:lnSpc>
                <a:spcBef>
                  <a:spcPct val="0"/>
                </a:spcBef>
                <a:spcAft>
                  <a:spcPct val="40000"/>
                </a:spcAft>
                <a:buClr>
                  <a:srgbClr val="000000">
                    <a:lumMod val="95000"/>
                    <a:lumOff val="5000"/>
                  </a:srgbClr>
                </a:buClr>
                <a:buFont typeface="Wingdings" pitchFamily="2" charset="2"/>
                <a:buChar char="§"/>
                <a:defRPr/>
              </a:pPr>
              <a:r>
                <a:rPr lang="zh-CN" altLang="en-US" sz="1200" kern="0" dirty="0">
                  <a:solidFill>
                    <a:srgbClr val="000000">
                      <a:lumMod val="85000"/>
                      <a:lumOff val="15000"/>
                    </a:srgbClr>
                  </a:solidFill>
                  <a:latin typeface="微软雅黑" pitchFamily="34" charset="-122"/>
                  <a:ea typeface="微软雅黑" panose="020B0503020204020204" pitchFamily="34" charset="-122"/>
                  <a:cs typeface="Times New Roman" pitchFamily="18" charset="0"/>
                </a:rPr>
                <a:t>固定资产运营流程控制，全流程追溯，严格的报废论证审批，</a:t>
              </a:r>
              <a:r>
                <a:rPr lang="zh-CN" altLang="en-US" sz="1400" b="1" kern="0" dirty="0">
                  <a:solidFill>
                    <a:srgbClr val="FF0000"/>
                  </a:solidFill>
                  <a:latin typeface="微软雅黑" pitchFamily="34" charset="-122"/>
                  <a:ea typeface="微软雅黑" panose="020B0503020204020204" pitchFamily="34" charset="-122"/>
                  <a:cs typeface="Times New Roman" pitchFamily="18" charset="0"/>
                </a:rPr>
                <a:t>降低医院内控风险</a:t>
              </a:r>
              <a:r>
                <a:rPr lang="zh-CN" altLang="en-US" sz="1600" b="1" kern="0" dirty="0">
                  <a:solidFill>
                    <a:srgbClr val="FF0000"/>
                  </a:solidFill>
                  <a:latin typeface="微软雅黑" pitchFamily="34" charset="-122"/>
                  <a:ea typeface="微软雅黑" panose="020B0503020204020204" pitchFamily="34" charset="-122"/>
                  <a:cs typeface="Times New Roman" pitchFamily="18" charset="0"/>
                </a:rPr>
                <a:t>。</a:t>
              </a:r>
            </a:p>
          </p:txBody>
        </p:sp>
        <p:sp>
          <p:nvSpPr>
            <p:cNvPr id="236" name="Rectangle 5" descr="© INSCALE GmbH, 26.05.2010&#10;http://www.presentationload.com/"/>
            <p:cNvSpPr>
              <a:spLocks noChangeArrowheads="1"/>
            </p:cNvSpPr>
            <p:nvPr/>
          </p:nvSpPr>
          <p:spPr bwMode="gray">
            <a:xfrm>
              <a:off x="7891418" y="5260033"/>
              <a:ext cx="3821206" cy="1284829"/>
            </a:xfrm>
            <a:prstGeom prst="rect">
              <a:avLst/>
            </a:prstGeom>
            <a:gradFill rotWithShape="1">
              <a:gsLst>
                <a:gs pos="0">
                  <a:srgbClr val="FFFFFF"/>
                </a:gs>
                <a:gs pos="100000">
                  <a:srgbClr val="EAEAEA"/>
                </a:gs>
              </a:gsLst>
              <a:lin ang="5400000" scaled="1"/>
            </a:gradFill>
            <a:ln w="12700" algn="ctr">
              <a:solidFill>
                <a:srgbClr val="DDDDDD"/>
              </a:solidFill>
              <a:miter lim="800000"/>
              <a:headEnd/>
              <a:tailEnd/>
            </a:ln>
            <a:effectLst>
              <a:outerShdw blurRad="127000" dist="38100" dir="2700000" algn="tl" rotWithShape="0">
                <a:prstClr val="black">
                  <a:alpha val="40000"/>
                </a:prstClr>
              </a:outerShdw>
            </a:effectLst>
          </p:spPr>
          <p:txBody>
            <a:bodyPr lIns="35273" tIns="35273" rIns="35273" bIns="35273"/>
            <a:lstStyle/>
            <a:p>
              <a:pPr marL="174581" indent="-174581" defTabSz="914245" eaLnBrk="0" fontAlgn="base" hangingPunct="0">
                <a:lnSpc>
                  <a:spcPct val="95000"/>
                </a:lnSpc>
                <a:spcBef>
                  <a:spcPct val="0"/>
                </a:spcBef>
                <a:spcAft>
                  <a:spcPct val="40000"/>
                </a:spcAft>
                <a:buClr>
                  <a:srgbClr val="000000">
                    <a:lumMod val="95000"/>
                    <a:lumOff val="5000"/>
                  </a:srgbClr>
                </a:buClr>
                <a:buFont typeface="Wingdings" pitchFamily="2" charset="2"/>
                <a:buChar char="§"/>
                <a:defRPr/>
              </a:pPr>
              <a:r>
                <a:rPr lang="zh-CN" altLang="en-US" sz="1100" kern="0" dirty="0">
                  <a:solidFill>
                    <a:srgbClr val="000000">
                      <a:lumMod val="85000"/>
                      <a:lumOff val="15000"/>
                    </a:srgbClr>
                  </a:solidFill>
                  <a:latin typeface="微软雅黑" pitchFamily="34" charset="-122"/>
                  <a:ea typeface="微软雅黑" panose="020B0503020204020204" pitchFamily="34" charset="-122"/>
                  <a:cs typeface="Times New Roman" pitchFamily="18" charset="0"/>
                </a:rPr>
                <a:t>实现资产一物一码管理；</a:t>
              </a:r>
            </a:p>
            <a:p>
              <a:pPr marL="174581" indent="-174581" defTabSz="914245" eaLnBrk="0" fontAlgn="base" hangingPunct="0">
                <a:lnSpc>
                  <a:spcPct val="95000"/>
                </a:lnSpc>
                <a:spcBef>
                  <a:spcPct val="0"/>
                </a:spcBef>
                <a:spcAft>
                  <a:spcPct val="40000"/>
                </a:spcAft>
                <a:buClr>
                  <a:srgbClr val="000000">
                    <a:lumMod val="95000"/>
                    <a:lumOff val="5000"/>
                  </a:srgbClr>
                </a:buClr>
                <a:buFont typeface="Wingdings" pitchFamily="2" charset="2"/>
                <a:buChar char="§"/>
                <a:defRPr/>
              </a:pPr>
              <a:r>
                <a:rPr lang="zh-CN" altLang="en-US" sz="1300" b="1" kern="0" dirty="0">
                  <a:solidFill>
                    <a:srgbClr val="FF0000"/>
                  </a:solidFill>
                  <a:latin typeface="微软雅黑" pitchFamily="34" charset="-122"/>
                  <a:ea typeface="微软雅黑" panose="020B0503020204020204" pitchFamily="34" charset="-122"/>
                  <a:cs typeface="Times New Roman" pitchFamily="18" charset="0"/>
                </a:rPr>
                <a:t>固定资产“三账一卡”统一，确保账实相符、账账相符，统一折旧；</a:t>
              </a:r>
              <a:endParaRPr lang="en-US" altLang="zh-CN" sz="1300" b="1" kern="0" dirty="0">
                <a:solidFill>
                  <a:srgbClr val="FF0000"/>
                </a:solidFill>
                <a:latin typeface="微软雅黑" pitchFamily="34" charset="-122"/>
                <a:ea typeface="微软雅黑" panose="020B0503020204020204" pitchFamily="34" charset="-122"/>
                <a:cs typeface="Times New Roman" pitchFamily="18" charset="0"/>
              </a:endParaRPr>
            </a:p>
            <a:p>
              <a:pPr marL="174581" indent="-174581" defTabSz="914245" eaLnBrk="0" fontAlgn="base" hangingPunct="0">
                <a:lnSpc>
                  <a:spcPct val="95000"/>
                </a:lnSpc>
                <a:spcBef>
                  <a:spcPct val="0"/>
                </a:spcBef>
                <a:spcAft>
                  <a:spcPct val="40000"/>
                </a:spcAft>
                <a:buClr>
                  <a:srgbClr val="000000">
                    <a:lumMod val="95000"/>
                    <a:lumOff val="5000"/>
                  </a:srgbClr>
                </a:buClr>
                <a:buFont typeface="Wingdings" pitchFamily="2" charset="2"/>
                <a:buChar char="§"/>
                <a:defRPr/>
              </a:pPr>
              <a:r>
                <a:rPr lang="zh-CN" altLang="en-US" sz="1100" kern="0" dirty="0">
                  <a:solidFill>
                    <a:srgbClr val="000000">
                      <a:lumMod val="85000"/>
                      <a:lumOff val="15000"/>
                    </a:srgbClr>
                  </a:solidFill>
                  <a:latin typeface="微软雅黑" pitchFamily="34" charset="-122"/>
                  <a:ea typeface="微软雅黑" panose="020B0503020204020204" pitchFamily="34" charset="-122"/>
                  <a:cs typeface="Times New Roman" pitchFamily="18" charset="0"/>
                </a:rPr>
                <a:t>二维码追踪记录设备关键信息，移动端盘点记录</a:t>
              </a:r>
              <a:endParaRPr lang="en-US" altLang="zh-CN" sz="1100" kern="0" dirty="0">
                <a:solidFill>
                  <a:srgbClr val="000000">
                    <a:lumMod val="85000"/>
                    <a:lumOff val="15000"/>
                  </a:srgbClr>
                </a:solidFill>
                <a:latin typeface="微软雅黑" pitchFamily="34" charset="-122"/>
                <a:ea typeface="微软雅黑" panose="020B0503020204020204" pitchFamily="34" charset="-122"/>
                <a:cs typeface="Times New Roman" pitchFamily="18" charset="0"/>
              </a:endParaRPr>
            </a:p>
            <a:p>
              <a:pPr marL="174581" indent="-174581" defTabSz="914245" eaLnBrk="0" fontAlgn="base" hangingPunct="0">
                <a:lnSpc>
                  <a:spcPct val="95000"/>
                </a:lnSpc>
                <a:spcBef>
                  <a:spcPct val="0"/>
                </a:spcBef>
                <a:spcAft>
                  <a:spcPct val="40000"/>
                </a:spcAft>
                <a:buClr>
                  <a:srgbClr val="000000">
                    <a:lumMod val="95000"/>
                    <a:lumOff val="5000"/>
                  </a:srgbClr>
                </a:buClr>
                <a:buFont typeface="Wingdings" pitchFamily="2" charset="2"/>
                <a:buChar char="§"/>
                <a:defRPr/>
              </a:pPr>
              <a:r>
                <a:rPr lang="zh-CN" altLang="en-US" sz="1100" kern="0" dirty="0">
                  <a:solidFill>
                    <a:srgbClr val="000000">
                      <a:lumMod val="85000"/>
                      <a:lumOff val="15000"/>
                    </a:srgbClr>
                  </a:solidFill>
                  <a:latin typeface="微软雅黑" pitchFamily="34" charset="-122"/>
                  <a:ea typeface="微软雅黑" panose="020B0503020204020204" pitchFamily="34" charset="-122"/>
                  <a:cs typeface="Times New Roman" pitchFamily="18" charset="0"/>
                </a:rPr>
                <a:t>与收费系统对接</a:t>
              </a:r>
              <a:r>
                <a:rPr lang="zh-CN" altLang="en-US" sz="1100" b="1" kern="0" dirty="0">
                  <a:solidFill>
                    <a:srgbClr val="000000">
                      <a:lumMod val="85000"/>
                      <a:lumOff val="15000"/>
                    </a:srgbClr>
                  </a:solidFill>
                  <a:latin typeface="微软雅黑" pitchFamily="34" charset="-122"/>
                  <a:ea typeface="微软雅黑" panose="020B0503020204020204" pitchFamily="34" charset="-122"/>
                  <a:cs typeface="Times New Roman" pitchFamily="18" charset="0"/>
                </a:rPr>
                <a:t>，</a:t>
              </a:r>
              <a:r>
                <a:rPr lang="zh-CN" altLang="en-US" sz="1300" b="1" kern="0" dirty="0">
                  <a:solidFill>
                    <a:srgbClr val="FF0000"/>
                  </a:solidFill>
                  <a:latin typeface="微软雅黑" pitchFamily="34" charset="-122"/>
                  <a:ea typeface="微软雅黑" panose="020B0503020204020204" pitchFamily="34" charset="-122"/>
                  <a:cs typeface="Times New Roman" pitchFamily="18" charset="0"/>
                </a:rPr>
                <a:t>实现设备效益分析</a:t>
              </a:r>
            </a:p>
          </p:txBody>
        </p:sp>
        <p:grpSp>
          <p:nvGrpSpPr>
            <p:cNvPr id="237" name="组合 236"/>
            <p:cNvGrpSpPr/>
            <p:nvPr/>
          </p:nvGrpSpPr>
          <p:grpSpPr>
            <a:xfrm>
              <a:off x="2879158" y="980728"/>
              <a:ext cx="6529210" cy="3713561"/>
              <a:chOff x="2868273" y="1128939"/>
              <a:chExt cx="6529210" cy="3713561"/>
            </a:xfrm>
          </p:grpSpPr>
          <p:grpSp>
            <p:nvGrpSpPr>
              <p:cNvPr id="262" name="组合 261"/>
              <p:cNvGrpSpPr/>
              <p:nvPr/>
            </p:nvGrpSpPr>
            <p:grpSpPr>
              <a:xfrm>
                <a:off x="2940281" y="1566393"/>
                <a:ext cx="6403699" cy="3211091"/>
                <a:chOff x="2567608" y="1124744"/>
                <a:chExt cx="6835747" cy="3427115"/>
              </a:xfrm>
            </p:grpSpPr>
            <p:sp>
              <p:nvSpPr>
                <p:cNvPr id="265" name="矩形 264"/>
                <p:cNvSpPr/>
                <p:nvPr/>
              </p:nvSpPr>
              <p:spPr bwMode="auto">
                <a:xfrm>
                  <a:off x="2691640" y="1203046"/>
                  <a:ext cx="951025" cy="441568"/>
                </a:xfrm>
                <a:prstGeom prst="rect">
                  <a:avLst/>
                </a:prstGeom>
                <a:solidFill>
                  <a:srgbClr val="DD8047"/>
                </a:solidFill>
                <a:ln w="19050">
                  <a:noFill/>
                  <a:miter lim="800000"/>
                </a:ln>
                <a:effectLst>
                  <a:reflection stA="45000" endPos="0" dist="50800" dir="5400000" sy="-100000" algn="bl" rotWithShape="0"/>
                </a:effectLst>
              </p:spPr>
              <p:txBody>
                <a:bodyPr lIns="89967" tIns="46783" rIns="89967" bIns="46783" rtlCol="0" anchor="ctr"/>
                <a:lstStyle/>
                <a:p>
                  <a:pPr algn="ctr" defTabSz="1018368" latinLnBrk="1">
                    <a:lnSpc>
                      <a:spcPct val="90000"/>
                    </a:lnSpc>
                    <a:spcBef>
                      <a:spcPct val="20000"/>
                    </a:spcBef>
                    <a:buClr>
                      <a:srgbClr val="0053A6"/>
                    </a:buClr>
                    <a:defRPr/>
                  </a:pPr>
                  <a:r>
                    <a:rPr kumimoji="1" lang="zh-CN" altLang="en-US" sz="1000" kern="0" dirty="0">
                      <a:solidFill>
                        <a:srgbClr val="FFFFFF"/>
                      </a:solidFill>
                      <a:latin typeface="微软雅黑" pitchFamily="34" charset="-122"/>
                    </a:rPr>
                    <a:t>资产预算申请</a:t>
                  </a:r>
                </a:p>
              </p:txBody>
            </p:sp>
            <p:sp>
              <p:nvSpPr>
                <p:cNvPr id="266" name="矩形 265"/>
                <p:cNvSpPr/>
                <p:nvPr/>
              </p:nvSpPr>
              <p:spPr bwMode="auto">
                <a:xfrm>
                  <a:off x="4120592" y="1203046"/>
                  <a:ext cx="951025" cy="441568"/>
                </a:xfrm>
                <a:prstGeom prst="rect">
                  <a:avLst/>
                </a:prstGeom>
                <a:solidFill>
                  <a:srgbClr val="DD8047"/>
                </a:solidFill>
                <a:ln w="19050">
                  <a:noFill/>
                  <a:miter lim="800000"/>
                </a:ln>
                <a:effectLst>
                  <a:reflection stA="45000" endPos="0" dist="50800" dir="5400000" sy="-100000" algn="bl" rotWithShape="0"/>
                </a:effectLst>
              </p:spPr>
              <p:txBody>
                <a:bodyPr lIns="89967" tIns="46783" rIns="89967" bIns="46783" rtlCol="0" anchor="ctr"/>
                <a:lstStyle/>
                <a:p>
                  <a:pPr algn="ctr" defTabSz="1018368" latinLnBrk="1">
                    <a:lnSpc>
                      <a:spcPct val="90000"/>
                    </a:lnSpc>
                    <a:spcBef>
                      <a:spcPct val="20000"/>
                    </a:spcBef>
                    <a:buClr>
                      <a:srgbClr val="0053A6"/>
                    </a:buClr>
                    <a:defRPr/>
                  </a:pPr>
                  <a:r>
                    <a:rPr kumimoji="1" lang="zh-CN" altLang="en-US" sz="1000" kern="0" dirty="0">
                      <a:solidFill>
                        <a:srgbClr val="FFFFFF"/>
                      </a:solidFill>
                      <a:latin typeface="微软雅黑" pitchFamily="34" charset="-122"/>
                    </a:rPr>
                    <a:t>资产预算</a:t>
                  </a:r>
                </a:p>
              </p:txBody>
            </p:sp>
            <p:sp>
              <p:nvSpPr>
                <p:cNvPr id="267" name="矩形 266"/>
                <p:cNvSpPr/>
                <p:nvPr/>
              </p:nvSpPr>
              <p:spPr bwMode="auto">
                <a:xfrm>
                  <a:off x="2691640" y="1980831"/>
                  <a:ext cx="951025" cy="441568"/>
                </a:xfrm>
                <a:prstGeom prst="rect">
                  <a:avLst/>
                </a:prstGeom>
                <a:solidFill>
                  <a:srgbClr val="D8B25C"/>
                </a:solidFill>
                <a:ln w="19050">
                  <a:noFill/>
                  <a:miter lim="800000"/>
                </a:ln>
                <a:effectLst>
                  <a:reflection stA="45000" endPos="0" dist="50800" dir="5400000" sy="-100000" algn="bl" rotWithShape="0"/>
                </a:effectLst>
              </p:spPr>
              <p:txBody>
                <a:bodyPr lIns="89967" tIns="46783" rIns="89967" bIns="46783" rtlCol="0" anchor="ctr"/>
                <a:lstStyle/>
                <a:p>
                  <a:pPr algn="ctr" defTabSz="1018368" latinLnBrk="1">
                    <a:lnSpc>
                      <a:spcPct val="90000"/>
                    </a:lnSpc>
                    <a:spcBef>
                      <a:spcPct val="20000"/>
                    </a:spcBef>
                    <a:buClr>
                      <a:srgbClr val="0053A6"/>
                    </a:buClr>
                    <a:defRPr/>
                  </a:pPr>
                  <a:r>
                    <a:rPr kumimoji="1" lang="zh-CN" altLang="en-US" sz="1000" kern="0" dirty="0">
                      <a:solidFill>
                        <a:srgbClr val="FFFFFF"/>
                      </a:solidFill>
                      <a:latin typeface="微软雅黑" pitchFamily="34" charset="-122"/>
                    </a:rPr>
                    <a:t>预算外资产采购申请</a:t>
                  </a:r>
                </a:p>
              </p:txBody>
            </p:sp>
            <p:sp>
              <p:nvSpPr>
                <p:cNvPr id="268" name="矩形 267"/>
                <p:cNvSpPr/>
                <p:nvPr/>
              </p:nvSpPr>
              <p:spPr bwMode="auto">
                <a:xfrm>
                  <a:off x="4120592" y="1980831"/>
                  <a:ext cx="951025" cy="441568"/>
                </a:xfrm>
                <a:prstGeom prst="rect">
                  <a:avLst/>
                </a:prstGeom>
                <a:solidFill>
                  <a:srgbClr val="D8B25C"/>
                </a:solidFill>
                <a:ln w="19050">
                  <a:noFill/>
                  <a:miter lim="800000"/>
                </a:ln>
                <a:effectLst>
                  <a:reflection stA="45000" endPos="0" dist="50800" dir="5400000" sy="-100000" algn="bl" rotWithShape="0"/>
                </a:effectLst>
              </p:spPr>
              <p:txBody>
                <a:bodyPr lIns="89967" tIns="46783" rIns="89967" bIns="46783" rtlCol="0" anchor="ctr"/>
                <a:lstStyle/>
                <a:p>
                  <a:pPr algn="ctr" defTabSz="1018368" latinLnBrk="1">
                    <a:lnSpc>
                      <a:spcPct val="90000"/>
                    </a:lnSpc>
                    <a:spcBef>
                      <a:spcPct val="20000"/>
                    </a:spcBef>
                    <a:buClr>
                      <a:srgbClr val="0053A6"/>
                    </a:buClr>
                    <a:defRPr/>
                  </a:pPr>
                  <a:r>
                    <a:rPr kumimoji="1" lang="zh-CN" altLang="en-US" sz="1000" kern="0" dirty="0">
                      <a:solidFill>
                        <a:srgbClr val="FFFFFF"/>
                      </a:solidFill>
                      <a:latin typeface="微软雅黑" pitchFamily="34" charset="-122"/>
                    </a:rPr>
                    <a:t>预算内资产采购申请</a:t>
                  </a:r>
                </a:p>
              </p:txBody>
            </p:sp>
            <p:sp>
              <p:nvSpPr>
                <p:cNvPr id="269" name="矩形 268"/>
                <p:cNvSpPr/>
                <p:nvPr/>
              </p:nvSpPr>
              <p:spPr bwMode="auto">
                <a:xfrm>
                  <a:off x="4120592" y="2712682"/>
                  <a:ext cx="951025" cy="441568"/>
                </a:xfrm>
                <a:prstGeom prst="rect">
                  <a:avLst/>
                </a:prstGeom>
                <a:solidFill>
                  <a:srgbClr val="D8B25C"/>
                </a:solidFill>
                <a:ln w="19050">
                  <a:noFill/>
                  <a:miter lim="800000"/>
                </a:ln>
                <a:effectLst>
                  <a:reflection stA="45000" endPos="0" dist="50800" dir="5400000" sy="-100000" algn="bl" rotWithShape="0"/>
                </a:effectLst>
              </p:spPr>
              <p:txBody>
                <a:bodyPr lIns="89967" tIns="46783" rIns="89967" bIns="46783" rtlCol="0" anchor="ctr"/>
                <a:lstStyle/>
                <a:p>
                  <a:pPr algn="ctr" defTabSz="1018368" latinLnBrk="1">
                    <a:lnSpc>
                      <a:spcPct val="90000"/>
                    </a:lnSpc>
                    <a:spcBef>
                      <a:spcPct val="20000"/>
                    </a:spcBef>
                    <a:buClr>
                      <a:srgbClr val="0053A6"/>
                    </a:buClr>
                    <a:defRPr/>
                  </a:pPr>
                  <a:r>
                    <a:rPr kumimoji="1" lang="zh-CN" altLang="en-US" sz="1000" kern="0" dirty="0">
                      <a:solidFill>
                        <a:srgbClr val="FFFFFF"/>
                      </a:solidFill>
                      <a:latin typeface="微软雅黑" pitchFamily="34" charset="-122"/>
                    </a:rPr>
                    <a:t>采购招标</a:t>
                  </a:r>
                </a:p>
              </p:txBody>
            </p:sp>
            <p:sp>
              <p:nvSpPr>
                <p:cNvPr id="270" name="矩形 269"/>
                <p:cNvSpPr/>
                <p:nvPr/>
              </p:nvSpPr>
              <p:spPr bwMode="auto">
                <a:xfrm>
                  <a:off x="4120592" y="3418925"/>
                  <a:ext cx="951025" cy="441568"/>
                </a:xfrm>
                <a:prstGeom prst="rect">
                  <a:avLst/>
                </a:prstGeom>
                <a:solidFill>
                  <a:srgbClr val="D8B25C"/>
                </a:solidFill>
                <a:ln w="19050">
                  <a:noFill/>
                  <a:miter lim="800000"/>
                </a:ln>
                <a:effectLst>
                  <a:reflection stA="45000" endPos="0" dist="50800" dir="5400000" sy="-100000" algn="bl" rotWithShape="0"/>
                </a:effectLst>
              </p:spPr>
              <p:txBody>
                <a:bodyPr lIns="89967" tIns="46783" rIns="89967" bIns="46783" rtlCol="0" anchor="ctr"/>
                <a:lstStyle/>
                <a:p>
                  <a:pPr algn="ctr" defTabSz="1018368" latinLnBrk="1">
                    <a:lnSpc>
                      <a:spcPct val="90000"/>
                    </a:lnSpc>
                    <a:spcBef>
                      <a:spcPct val="20000"/>
                    </a:spcBef>
                    <a:buClr>
                      <a:srgbClr val="0053A6"/>
                    </a:buClr>
                    <a:defRPr/>
                  </a:pPr>
                  <a:r>
                    <a:rPr kumimoji="1" lang="zh-CN" altLang="en-US" sz="1000" kern="0" dirty="0">
                      <a:solidFill>
                        <a:srgbClr val="FFFFFF"/>
                      </a:solidFill>
                      <a:latin typeface="微软雅黑" pitchFamily="34" charset="-122"/>
                    </a:rPr>
                    <a:t>采购合同</a:t>
                  </a:r>
                </a:p>
              </p:txBody>
            </p:sp>
            <p:sp>
              <p:nvSpPr>
                <p:cNvPr id="271" name="矩形 270"/>
                <p:cNvSpPr/>
                <p:nvPr/>
              </p:nvSpPr>
              <p:spPr bwMode="auto">
                <a:xfrm>
                  <a:off x="4120592" y="4106428"/>
                  <a:ext cx="951025" cy="441568"/>
                </a:xfrm>
                <a:prstGeom prst="rect">
                  <a:avLst/>
                </a:prstGeom>
                <a:solidFill>
                  <a:srgbClr val="D8B25C"/>
                </a:solidFill>
                <a:ln w="19050">
                  <a:noFill/>
                  <a:miter lim="800000"/>
                </a:ln>
                <a:effectLst>
                  <a:reflection stA="45000" endPos="0" dist="50800" dir="5400000" sy="-100000" algn="bl" rotWithShape="0"/>
                </a:effectLst>
              </p:spPr>
              <p:txBody>
                <a:bodyPr lIns="89967" tIns="46783" rIns="89967" bIns="46783" rtlCol="0" anchor="ctr"/>
                <a:lstStyle/>
                <a:p>
                  <a:pPr algn="ctr" defTabSz="1018368" latinLnBrk="1">
                    <a:lnSpc>
                      <a:spcPct val="90000"/>
                    </a:lnSpc>
                    <a:spcBef>
                      <a:spcPct val="20000"/>
                    </a:spcBef>
                    <a:buClr>
                      <a:srgbClr val="0053A6"/>
                    </a:buClr>
                    <a:defRPr/>
                  </a:pPr>
                  <a:r>
                    <a:rPr kumimoji="1" lang="zh-CN" altLang="en-US" sz="1000" kern="0" dirty="0">
                      <a:solidFill>
                        <a:srgbClr val="FFFFFF"/>
                      </a:solidFill>
                      <a:latin typeface="微软雅黑" pitchFamily="34" charset="-122"/>
                    </a:rPr>
                    <a:t>采购订单</a:t>
                  </a:r>
                </a:p>
              </p:txBody>
            </p:sp>
            <p:sp>
              <p:nvSpPr>
                <p:cNvPr id="272" name="矩形 271"/>
                <p:cNvSpPr/>
                <p:nvPr/>
              </p:nvSpPr>
              <p:spPr bwMode="auto">
                <a:xfrm>
                  <a:off x="5632515" y="1203046"/>
                  <a:ext cx="951025" cy="441568"/>
                </a:xfrm>
                <a:prstGeom prst="rect">
                  <a:avLst/>
                </a:prstGeom>
                <a:solidFill>
                  <a:srgbClr val="4BB0D0"/>
                </a:solidFill>
                <a:ln w="19050">
                  <a:noFill/>
                  <a:miter lim="800000"/>
                </a:ln>
                <a:effectLst>
                  <a:reflection stA="45000" endPos="0" dist="50800" dir="5400000" sy="-100000" algn="bl" rotWithShape="0"/>
                </a:effectLst>
              </p:spPr>
              <p:txBody>
                <a:bodyPr lIns="89967" tIns="46783" rIns="89967" bIns="46783" rtlCol="0" anchor="ctr"/>
                <a:lstStyle/>
                <a:p>
                  <a:pPr algn="ctr" defTabSz="1018368" latinLnBrk="1">
                    <a:lnSpc>
                      <a:spcPct val="90000"/>
                    </a:lnSpc>
                    <a:spcBef>
                      <a:spcPct val="20000"/>
                    </a:spcBef>
                    <a:buClr>
                      <a:srgbClr val="0053A6"/>
                    </a:buClr>
                    <a:defRPr/>
                  </a:pPr>
                  <a:r>
                    <a:rPr kumimoji="1" lang="zh-CN" altLang="en-US" sz="1000" kern="0" dirty="0">
                      <a:solidFill>
                        <a:srgbClr val="FFFFFF"/>
                      </a:solidFill>
                      <a:latin typeface="微软雅黑" pitchFamily="34" charset="-122"/>
                    </a:rPr>
                    <a:t>供应商到货</a:t>
                  </a:r>
                </a:p>
              </p:txBody>
            </p:sp>
            <p:sp>
              <p:nvSpPr>
                <p:cNvPr id="273" name="矩形 272"/>
                <p:cNvSpPr/>
                <p:nvPr/>
              </p:nvSpPr>
              <p:spPr bwMode="auto">
                <a:xfrm>
                  <a:off x="5632515" y="1980831"/>
                  <a:ext cx="951025" cy="441568"/>
                </a:xfrm>
                <a:prstGeom prst="rect">
                  <a:avLst/>
                </a:prstGeom>
                <a:solidFill>
                  <a:srgbClr val="4BB0D0"/>
                </a:solidFill>
                <a:ln w="19050">
                  <a:noFill/>
                  <a:miter lim="800000"/>
                </a:ln>
                <a:effectLst>
                  <a:reflection stA="45000" endPos="0" dist="50800" dir="5400000" sy="-100000" algn="bl" rotWithShape="0"/>
                </a:effectLst>
              </p:spPr>
              <p:txBody>
                <a:bodyPr lIns="89967" tIns="46783" rIns="89967" bIns="46783" rtlCol="0" anchor="ctr"/>
                <a:lstStyle/>
                <a:p>
                  <a:pPr algn="ctr" defTabSz="1018368" latinLnBrk="1">
                    <a:lnSpc>
                      <a:spcPct val="90000"/>
                    </a:lnSpc>
                    <a:spcBef>
                      <a:spcPct val="20000"/>
                    </a:spcBef>
                    <a:buClr>
                      <a:srgbClr val="0053A6"/>
                    </a:buClr>
                    <a:defRPr/>
                  </a:pPr>
                  <a:r>
                    <a:rPr kumimoji="1" lang="zh-CN" altLang="en-US" sz="1000" kern="0" dirty="0">
                      <a:solidFill>
                        <a:srgbClr val="FFFFFF"/>
                      </a:solidFill>
                      <a:latin typeface="微软雅黑" pitchFamily="34" charset="-122"/>
                    </a:rPr>
                    <a:t>开箱清点验收</a:t>
                  </a:r>
                </a:p>
              </p:txBody>
            </p:sp>
            <p:sp>
              <p:nvSpPr>
                <p:cNvPr id="274" name="矩形 273"/>
                <p:cNvSpPr/>
                <p:nvPr/>
              </p:nvSpPr>
              <p:spPr bwMode="auto">
                <a:xfrm>
                  <a:off x="5632515" y="2712682"/>
                  <a:ext cx="951025" cy="441568"/>
                </a:xfrm>
                <a:prstGeom prst="rect">
                  <a:avLst/>
                </a:prstGeom>
                <a:solidFill>
                  <a:srgbClr val="4BB0D0"/>
                </a:solidFill>
                <a:ln w="19050">
                  <a:noFill/>
                  <a:miter lim="800000"/>
                </a:ln>
                <a:effectLst>
                  <a:reflection stA="45000" endPos="0" dist="50800" dir="5400000" sy="-100000" algn="bl" rotWithShape="0"/>
                </a:effectLst>
              </p:spPr>
              <p:txBody>
                <a:bodyPr lIns="89967" tIns="46783" rIns="89967" bIns="46783" rtlCol="0" anchor="ctr"/>
                <a:lstStyle/>
                <a:p>
                  <a:pPr algn="ctr" defTabSz="1018368" latinLnBrk="1">
                    <a:lnSpc>
                      <a:spcPct val="90000"/>
                    </a:lnSpc>
                    <a:spcBef>
                      <a:spcPct val="20000"/>
                    </a:spcBef>
                    <a:buClr>
                      <a:srgbClr val="0053A6"/>
                    </a:buClr>
                    <a:defRPr/>
                  </a:pPr>
                  <a:r>
                    <a:rPr kumimoji="1" lang="zh-CN" altLang="en-US" sz="1000" kern="0" dirty="0">
                      <a:solidFill>
                        <a:srgbClr val="FFFFFF"/>
                      </a:solidFill>
                      <a:latin typeface="微软雅黑" pitchFamily="34" charset="-122"/>
                    </a:rPr>
                    <a:t>资产安装</a:t>
                  </a:r>
                </a:p>
              </p:txBody>
            </p:sp>
            <p:sp>
              <p:nvSpPr>
                <p:cNvPr id="275" name="矩形 274"/>
                <p:cNvSpPr/>
                <p:nvPr/>
              </p:nvSpPr>
              <p:spPr bwMode="auto">
                <a:xfrm>
                  <a:off x="5632515" y="3418925"/>
                  <a:ext cx="951025" cy="441568"/>
                </a:xfrm>
                <a:prstGeom prst="rect">
                  <a:avLst/>
                </a:prstGeom>
                <a:solidFill>
                  <a:srgbClr val="4BB0D0"/>
                </a:solidFill>
                <a:ln w="19050">
                  <a:noFill/>
                  <a:miter lim="800000"/>
                </a:ln>
                <a:effectLst>
                  <a:reflection stA="45000" endPos="0" dist="50800" dir="5400000" sy="-100000" algn="bl" rotWithShape="0"/>
                </a:effectLst>
              </p:spPr>
              <p:txBody>
                <a:bodyPr lIns="89967" tIns="46783" rIns="89967" bIns="46783" rtlCol="0" anchor="ctr"/>
                <a:lstStyle/>
                <a:p>
                  <a:pPr algn="ctr" defTabSz="1018368" latinLnBrk="1">
                    <a:lnSpc>
                      <a:spcPct val="90000"/>
                    </a:lnSpc>
                    <a:spcBef>
                      <a:spcPct val="20000"/>
                    </a:spcBef>
                    <a:buClr>
                      <a:srgbClr val="0053A6"/>
                    </a:buClr>
                    <a:defRPr/>
                  </a:pPr>
                  <a:r>
                    <a:rPr kumimoji="1" lang="zh-CN" altLang="en-US" sz="1000" kern="0" dirty="0">
                      <a:solidFill>
                        <a:srgbClr val="FFFFFF"/>
                      </a:solidFill>
                      <a:latin typeface="微软雅黑" pitchFamily="34" charset="-122"/>
                    </a:rPr>
                    <a:t>资产调试</a:t>
                  </a:r>
                </a:p>
              </p:txBody>
            </p:sp>
            <p:sp>
              <p:nvSpPr>
                <p:cNvPr id="276" name="矩形 275"/>
                <p:cNvSpPr/>
                <p:nvPr/>
              </p:nvSpPr>
              <p:spPr bwMode="auto">
                <a:xfrm>
                  <a:off x="5632515" y="4106428"/>
                  <a:ext cx="951025" cy="441568"/>
                </a:xfrm>
                <a:prstGeom prst="rect">
                  <a:avLst/>
                </a:prstGeom>
                <a:solidFill>
                  <a:srgbClr val="4BB0D0"/>
                </a:solidFill>
                <a:ln w="19050">
                  <a:noFill/>
                  <a:miter lim="800000"/>
                </a:ln>
                <a:effectLst>
                  <a:reflection stA="45000" endPos="0" dist="50800" dir="5400000" sy="-100000" algn="bl" rotWithShape="0"/>
                </a:effectLst>
              </p:spPr>
              <p:txBody>
                <a:bodyPr lIns="89967" tIns="46783" rIns="89967" bIns="46783" rtlCol="0" anchor="ctr"/>
                <a:lstStyle/>
                <a:p>
                  <a:pPr algn="ctr" defTabSz="1018368" latinLnBrk="1">
                    <a:lnSpc>
                      <a:spcPct val="90000"/>
                    </a:lnSpc>
                    <a:spcBef>
                      <a:spcPct val="20000"/>
                    </a:spcBef>
                    <a:buClr>
                      <a:srgbClr val="0053A6"/>
                    </a:buClr>
                    <a:defRPr/>
                  </a:pPr>
                  <a:r>
                    <a:rPr kumimoji="1" lang="zh-CN" altLang="en-US" sz="1000" kern="0" dirty="0">
                      <a:solidFill>
                        <a:srgbClr val="FFFFFF"/>
                      </a:solidFill>
                      <a:latin typeface="微软雅黑" pitchFamily="34" charset="-122"/>
                    </a:rPr>
                    <a:t>资产验收确认</a:t>
                  </a:r>
                </a:p>
              </p:txBody>
            </p:sp>
            <p:sp>
              <p:nvSpPr>
                <p:cNvPr id="277" name="矩形 276"/>
                <p:cNvSpPr/>
                <p:nvPr/>
              </p:nvSpPr>
              <p:spPr bwMode="auto">
                <a:xfrm>
                  <a:off x="7106754" y="1212537"/>
                  <a:ext cx="951025" cy="441568"/>
                </a:xfrm>
                <a:prstGeom prst="rect">
                  <a:avLst/>
                </a:prstGeom>
                <a:solidFill>
                  <a:srgbClr val="4BB0D0"/>
                </a:solidFill>
                <a:ln w="19050">
                  <a:noFill/>
                  <a:miter lim="800000"/>
                </a:ln>
                <a:effectLst>
                  <a:reflection stA="45000" endPos="0" dist="50800" dir="5400000" sy="-100000" algn="bl" rotWithShape="0"/>
                </a:effectLst>
              </p:spPr>
              <p:txBody>
                <a:bodyPr lIns="89967" tIns="46783" rIns="89967" bIns="46783" rtlCol="0" anchor="ctr"/>
                <a:lstStyle/>
                <a:p>
                  <a:pPr algn="ctr" defTabSz="1018368" latinLnBrk="1">
                    <a:lnSpc>
                      <a:spcPct val="90000"/>
                    </a:lnSpc>
                    <a:spcBef>
                      <a:spcPct val="20000"/>
                    </a:spcBef>
                    <a:buClr>
                      <a:srgbClr val="0053A6"/>
                    </a:buClr>
                    <a:defRPr/>
                  </a:pPr>
                  <a:r>
                    <a:rPr kumimoji="1" lang="zh-CN" altLang="en-US" sz="1000" kern="0" dirty="0">
                      <a:solidFill>
                        <a:srgbClr val="FFFFFF"/>
                      </a:solidFill>
                      <a:latin typeface="微软雅黑" pitchFamily="34" charset="-122"/>
                    </a:rPr>
                    <a:t>完善资产信息</a:t>
                  </a:r>
                </a:p>
              </p:txBody>
            </p:sp>
            <p:sp>
              <p:nvSpPr>
                <p:cNvPr id="278" name="矩形 277"/>
                <p:cNvSpPr/>
                <p:nvPr/>
              </p:nvSpPr>
              <p:spPr bwMode="auto">
                <a:xfrm>
                  <a:off x="7106754" y="1944388"/>
                  <a:ext cx="951025" cy="441568"/>
                </a:xfrm>
                <a:prstGeom prst="rect">
                  <a:avLst/>
                </a:prstGeom>
                <a:solidFill>
                  <a:srgbClr val="4BB0D0"/>
                </a:solidFill>
                <a:ln w="19050">
                  <a:noFill/>
                  <a:miter lim="800000"/>
                </a:ln>
                <a:effectLst>
                  <a:reflection stA="45000" endPos="0" dist="50800" dir="5400000" sy="-100000" algn="bl" rotWithShape="0"/>
                </a:effectLst>
              </p:spPr>
              <p:txBody>
                <a:bodyPr lIns="89967" tIns="46783" rIns="89967" bIns="46783" rtlCol="0" anchor="ctr"/>
                <a:lstStyle/>
                <a:p>
                  <a:pPr algn="ctr" defTabSz="1018368" latinLnBrk="1">
                    <a:lnSpc>
                      <a:spcPct val="90000"/>
                    </a:lnSpc>
                    <a:spcBef>
                      <a:spcPct val="20000"/>
                    </a:spcBef>
                    <a:buClr>
                      <a:srgbClr val="0053A6"/>
                    </a:buClr>
                    <a:defRPr/>
                  </a:pPr>
                  <a:r>
                    <a:rPr kumimoji="1" lang="zh-CN" altLang="en-US" sz="1000" kern="0" dirty="0">
                      <a:solidFill>
                        <a:srgbClr val="FFFFFF"/>
                      </a:solidFill>
                      <a:latin typeface="微软雅黑" pitchFamily="34" charset="-122"/>
                    </a:rPr>
                    <a:t>资产入账</a:t>
                  </a:r>
                </a:p>
              </p:txBody>
            </p:sp>
            <p:sp>
              <p:nvSpPr>
                <p:cNvPr id="279" name="矩形 278"/>
                <p:cNvSpPr/>
                <p:nvPr/>
              </p:nvSpPr>
              <p:spPr bwMode="auto">
                <a:xfrm>
                  <a:off x="7106754" y="2650630"/>
                  <a:ext cx="951025" cy="441568"/>
                </a:xfrm>
                <a:prstGeom prst="rect">
                  <a:avLst/>
                </a:prstGeom>
                <a:solidFill>
                  <a:srgbClr val="7BA79D"/>
                </a:solidFill>
                <a:ln w="19050">
                  <a:noFill/>
                  <a:miter lim="800000"/>
                </a:ln>
                <a:effectLst>
                  <a:reflection stA="45000" endPos="0" dist="50800" dir="5400000" sy="-100000" algn="bl" rotWithShape="0"/>
                </a:effectLst>
              </p:spPr>
              <p:txBody>
                <a:bodyPr lIns="89967" tIns="46783" rIns="89967" bIns="46783" rtlCol="0" anchor="ctr"/>
                <a:lstStyle/>
                <a:p>
                  <a:pPr algn="ctr" defTabSz="1018368" latinLnBrk="1">
                    <a:lnSpc>
                      <a:spcPct val="90000"/>
                    </a:lnSpc>
                    <a:buClr>
                      <a:srgbClr val="0053A6"/>
                    </a:buClr>
                    <a:defRPr/>
                  </a:pPr>
                  <a:r>
                    <a:rPr kumimoji="1" lang="zh-CN" altLang="en-US" sz="1000" kern="0" dirty="0">
                      <a:solidFill>
                        <a:srgbClr val="FFFFFF"/>
                      </a:solidFill>
                      <a:latin typeface="微软雅黑" pitchFamily="34" charset="-122"/>
                    </a:rPr>
                    <a:t>资产运营</a:t>
                  </a:r>
                  <a:r>
                    <a:rPr kumimoji="1" lang="zh-CN" altLang="en-US" sz="900" kern="0" dirty="0">
                      <a:solidFill>
                        <a:srgbClr val="FFFFFF"/>
                      </a:solidFill>
                      <a:latin typeface="微软雅黑" pitchFamily="34" charset="-122"/>
                    </a:rPr>
                    <a:t>（</a:t>
                  </a:r>
                  <a:r>
                    <a:rPr lang="zh-CN" altLang="en-US" sz="900" kern="0" dirty="0">
                      <a:solidFill>
                        <a:srgbClr val="FFFFFF"/>
                      </a:solidFill>
                      <a:latin typeface="微软雅黑"/>
                      <a:cs typeface="+mn-ea"/>
                      <a:sym typeface="+mn-lt"/>
                    </a:rPr>
                    <a:t>领用，转移，运维等</a:t>
                  </a:r>
                  <a:r>
                    <a:rPr kumimoji="1" lang="zh-CN" altLang="en-US" sz="900" kern="0" dirty="0">
                      <a:solidFill>
                        <a:srgbClr val="FFFFFF"/>
                      </a:solidFill>
                      <a:latin typeface="微软雅黑" pitchFamily="34" charset="-122"/>
                    </a:rPr>
                    <a:t>）</a:t>
                  </a:r>
                </a:p>
              </p:txBody>
            </p:sp>
            <p:sp>
              <p:nvSpPr>
                <p:cNvPr id="280" name="矩形 279"/>
                <p:cNvSpPr/>
                <p:nvPr/>
              </p:nvSpPr>
              <p:spPr bwMode="auto">
                <a:xfrm>
                  <a:off x="7112678" y="3415829"/>
                  <a:ext cx="951025" cy="441568"/>
                </a:xfrm>
                <a:prstGeom prst="rect">
                  <a:avLst/>
                </a:prstGeom>
                <a:solidFill>
                  <a:srgbClr val="7BA79D"/>
                </a:solidFill>
                <a:ln w="19050">
                  <a:noFill/>
                  <a:miter lim="800000"/>
                </a:ln>
                <a:effectLst>
                  <a:reflection stA="45000" endPos="0" dist="50800" dir="5400000" sy="-100000" algn="bl" rotWithShape="0"/>
                </a:effectLst>
              </p:spPr>
              <p:txBody>
                <a:bodyPr lIns="89967" tIns="46783" rIns="89967" bIns="46783" rtlCol="0" anchor="ctr"/>
                <a:lstStyle/>
                <a:p>
                  <a:pPr algn="ctr" defTabSz="1018368" latinLnBrk="1">
                    <a:lnSpc>
                      <a:spcPct val="90000"/>
                    </a:lnSpc>
                    <a:spcBef>
                      <a:spcPct val="20000"/>
                    </a:spcBef>
                    <a:buClr>
                      <a:srgbClr val="0053A6"/>
                    </a:buClr>
                    <a:defRPr/>
                  </a:pPr>
                  <a:r>
                    <a:rPr kumimoji="1" lang="zh-CN" altLang="en-US" sz="1000" kern="0" dirty="0">
                      <a:solidFill>
                        <a:srgbClr val="FFFFFF"/>
                      </a:solidFill>
                      <a:latin typeface="微软雅黑" pitchFamily="34" charset="-122"/>
                    </a:rPr>
                    <a:t>资产报废申请</a:t>
                  </a:r>
                </a:p>
              </p:txBody>
            </p:sp>
            <p:sp>
              <p:nvSpPr>
                <p:cNvPr id="281" name="矩形 280"/>
                <p:cNvSpPr/>
                <p:nvPr/>
              </p:nvSpPr>
              <p:spPr bwMode="auto">
                <a:xfrm>
                  <a:off x="8446170" y="1943115"/>
                  <a:ext cx="951025" cy="441568"/>
                </a:xfrm>
                <a:prstGeom prst="rect">
                  <a:avLst/>
                </a:prstGeom>
                <a:solidFill>
                  <a:srgbClr val="A5AB81"/>
                </a:solidFill>
                <a:ln w="19050">
                  <a:noFill/>
                  <a:miter lim="800000"/>
                </a:ln>
                <a:effectLst>
                  <a:reflection stA="45000" endPos="0" dist="50800" dir="5400000" sy="-100000" algn="bl" rotWithShape="0"/>
                </a:effectLst>
              </p:spPr>
              <p:txBody>
                <a:bodyPr lIns="89967" tIns="46783" rIns="89967" bIns="46783" rtlCol="0" anchor="ctr"/>
                <a:lstStyle/>
                <a:p>
                  <a:pPr algn="ctr" defTabSz="1018368" latinLnBrk="1">
                    <a:lnSpc>
                      <a:spcPct val="90000"/>
                    </a:lnSpc>
                    <a:spcBef>
                      <a:spcPct val="20000"/>
                    </a:spcBef>
                    <a:buClr>
                      <a:srgbClr val="0053A6"/>
                    </a:buClr>
                    <a:defRPr/>
                  </a:pPr>
                  <a:r>
                    <a:rPr kumimoji="1" lang="zh-CN" altLang="en-US" sz="1000" kern="0" dirty="0">
                      <a:solidFill>
                        <a:srgbClr val="FFFFFF"/>
                      </a:solidFill>
                      <a:latin typeface="微软雅黑" pitchFamily="34" charset="-122"/>
                    </a:rPr>
                    <a:t>应付发票</a:t>
                  </a:r>
                </a:p>
              </p:txBody>
            </p:sp>
            <p:sp>
              <p:nvSpPr>
                <p:cNvPr id="282" name="矩形 281"/>
                <p:cNvSpPr/>
                <p:nvPr/>
              </p:nvSpPr>
              <p:spPr bwMode="auto">
                <a:xfrm>
                  <a:off x="8452330" y="2643890"/>
                  <a:ext cx="951025" cy="441568"/>
                </a:xfrm>
                <a:prstGeom prst="rect">
                  <a:avLst/>
                </a:prstGeom>
                <a:solidFill>
                  <a:srgbClr val="A5AB81"/>
                </a:solidFill>
                <a:ln w="19050">
                  <a:noFill/>
                  <a:miter lim="800000"/>
                </a:ln>
                <a:effectLst>
                  <a:reflection stA="45000" endPos="0" dist="50800" dir="5400000" sy="-100000" algn="bl" rotWithShape="0"/>
                </a:effectLst>
              </p:spPr>
              <p:txBody>
                <a:bodyPr lIns="89967" tIns="46783" rIns="89967" bIns="46783" rtlCol="0" anchor="ctr"/>
                <a:lstStyle/>
                <a:p>
                  <a:pPr algn="ctr" defTabSz="1018368" latinLnBrk="1">
                    <a:lnSpc>
                      <a:spcPct val="90000"/>
                    </a:lnSpc>
                    <a:spcBef>
                      <a:spcPct val="20000"/>
                    </a:spcBef>
                    <a:buClr>
                      <a:srgbClr val="0053A6"/>
                    </a:buClr>
                    <a:defRPr/>
                  </a:pPr>
                  <a:r>
                    <a:rPr kumimoji="1" lang="zh-CN" altLang="en-US" sz="1000" kern="0" dirty="0">
                      <a:solidFill>
                        <a:srgbClr val="FFFFFF"/>
                      </a:solidFill>
                      <a:latin typeface="微软雅黑" pitchFamily="34" charset="-122"/>
                    </a:rPr>
                    <a:t>付款处理</a:t>
                  </a:r>
                </a:p>
              </p:txBody>
            </p:sp>
            <p:sp>
              <p:nvSpPr>
                <p:cNvPr id="283" name="Oval 162"/>
                <p:cNvSpPr>
                  <a:spLocks noChangeArrowheads="1"/>
                </p:cNvSpPr>
                <p:nvPr/>
              </p:nvSpPr>
              <p:spPr bwMode="auto">
                <a:xfrm>
                  <a:off x="2578587" y="1131403"/>
                  <a:ext cx="141763" cy="148708"/>
                </a:xfrm>
                <a:prstGeom prst="ellipse">
                  <a:avLst/>
                </a:prstGeom>
                <a:solidFill>
                  <a:srgbClr val="FF0000"/>
                </a:solidFill>
                <a:ln w="0">
                  <a:noFill/>
                  <a:prstDash val="solid"/>
                  <a:round/>
                </a:ln>
              </p:spPr>
              <p:txBody>
                <a:bodyPr vert="horz" wrap="square" lIns="91421" tIns="45711" rIns="91421" bIns="45711" numCol="1" anchor="t" anchorCtr="0" compatLnSpc="1"/>
                <a:lstStyle/>
                <a:p>
                  <a:pPr defTabSz="914245" eaLnBrk="0" fontAlgn="base" hangingPunct="0">
                    <a:spcBef>
                      <a:spcPct val="0"/>
                    </a:spcBef>
                    <a:spcAft>
                      <a:spcPct val="0"/>
                    </a:spcAft>
                    <a:defRPr/>
                  </a:pPr>
                  <a:endParaRPr lang="zh-CN" altLang="en-US" kern="0">
                    <a:solidFill>
                      <a:srgbClr val="000000"/>
                    </a:solidFill>
                  </a:endParaRPr>
                </a:p>
              </p:txBody>
            </p:sp>
            <p:sp>
              <p:nvSpPr>
                <p:cNvPr id="284" name="Rectangle 164"/>
                <p:cNvSpPr>
                  <a:spLocks noChangeArrowheads="1"/>
                </p:cNvSpPr>
                <p:nvPr/>
              </p:nvSpPr>
              <p:spPr bwMode="auto">
                <a:xfrm>
                  <a:off x="2635026" y="1149531"/>
                  <a:ext cx="35809" cy="16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Bef>
                      <a:spcPct val="0"/>
                    </a:spcBef>
                    <a:spcAft>
                      <a:spcPct val="0"/>
                    </a:spcAft>
                    <a:defRPr>
                      <a:solidFill>
                        <a:schemeClr val="tx1"/>
                      </a:solidFill>
                      <a:latin typeface="Arial" pitchFamily="34" charset="0"/>
                    </a:defRPr>
                  </a:lvl6pPr>
                  <a:lvl7pPr eaLnBrk="0" fontAlgn="base" hangingPunct="0">
                    <a:spcBef>
                      <a:spcPct val="0"/>
                    </a:spcBef>
                    <a:spcAft>
                      <a:spcPct val="0"/>
                    </a:spcAft>
                    <a:defRPr>
                      <a:solidFill>
                        <a:schemeClr val="tx1"/>
                      </a:solidFill>
                      <a:latin typeface="Arial" pitchFamily="34" charset="0"/>
                    </a:defRPr>
                  </a:lvl7pPr>
                  <a:lvl8pPr eaLnBrk="0" fontAlgn="base" hangingPunct="0">
                    <a:spcBef>
                      <a:spcPct val="0"/>
                    </a:spcBef>
                    <a:spcAft>
                      <a:spcPct val="0"/>
                    </a:spcAft>
                    <a:defRPr>
                      <a:solidFill>
                        <a:schemeClr val="tx1"/>
                      </a:solidFill>
                      <a:latin typeface="Arial" pitchFamily="34" charset="0"/>
                    </a:defRPr>
                  </a:lvl8pPr>
                  <a:lvl9pPr eaLnBrk="0" fontAlgn="base" hangingPunct="0">
                    <a:spcBef>
                      <a:spcPct val="0"/>
                    </a:spcBef>
                    <a:spcAft>
                      <a:spcPct val="0"/>
                    </a:spcAft>
                    <a:defRPr>
                      <a:solidFill>
                        <a:schemeClr val="tx1"/>
                      </a:solidFill>
                      <a:latin typeface="Arial" pitchFamily="34" charset="0"/>
                    </a:defRPr>
                  </a:lvl9pPr>
                </a:lstStyle>
                <a:p>
                  <a:pPr defTabSz="914245" eaLnBrk="0" fontAlgn="base" hangingPunct="0">
                    <a:spcBef>
                      <a:spcPct val="0"/>
                    </a:spcBef>
                    <a:spcAft>
                      <a:spcPct val="0"/>
                    </a:spcAft>
                    <a:defRPr/>
                  </a:pPr>
                  <a:r>
                    <a:rPr lang="zh-CN" altLang="zh-CN" sz="900" kern="0" dirty="0">
                      <a:solidFill>
                        <a:srgbClr val="FFFFFF"/>
                      </a:solidFill>
                      <a:latin typeface="华文行楷" pitchFamily="2" charset="-122"/>
                      <a:ea typeface="华文行楷" pitchFamily="2" charset="-122"/>
                    </a:rPr>
                    <a:t>1</a:t>
                  </a:r>
                  <a:endParaRPr lang="zh-CN" altLang="zh-CN" sz="900" kern="0" dirty="0">
                    <a:solidFill>
                      <a:srgbClr val="000000"/>
                    </a:solidFill>
                  </a:endParaRPr>
                </a:p>
              </p:txBody>
            </p:sp>
            <p:sp>
              <p:nvSpPr>
                <p:cNvPr id="285" name="Oval 165"/>
                <p:cNvSpPr>
                  <a:spLocks noChangeArrowheads="1"/>
                </p:cNvSpPr>
                <p:nvPr/>
              </p:nvSpPr>
              <p:spPr bwMode="auto">
                <a:xfrm>
                  <a:off x="3993007" y="1145988"/>
                  <a:ext cx="141763" cy="148708"/>
                </a:xfrm>
                <a:prstGeom prst="ellipse">
                  <a:avLst/>
                </a:prstGeom>
                <a:solidFill>
                  <a:srgbClr val="FF0000"/>
                </a:solidFill>
                <a:ln w="0">
                  <a:noFill/>
                  <a:prstDash val="solid"/>
                  <a:round/>
                </a:ln>
              </p:spPr>
              <p:txBody>
                <a:bodyPr vert="horz" wrap="square" lIns="91421" tIns="45711" rIns="91421" bIns="45711" numCol="1" anchor="t" anchorCtr="0" compatLnSpc="1"/>
                <a:lstStyle/>
                <a:p>
                  <a:pPr defTabSz="914245" eaLnBrk="0" fontAlgn="base" hangingPunct="0">
                    <a:spcBef>
                      <a:spcPct val="0"/>
                    </a:spcBef>
                    <a:spcAft>
                      <a:spcPct val="0"/>
                    </a:spcAft>
                    <a:defRPr/>
                  </a:pPr>
                  <a:endParaRPr lang="zh-CN" altLang="en-US" kern="0">
                    <a:solidFill>
                      <a:srgbClr val="000000"/>
                    </a:solidFill>
                  </a:endParaRPr>
                </a:p>
              </p:txBody>
            </p:sp>
            <p:sp>
              <p:nvSpPr>
                <p:cNvPr id="286" name="Oval 166"/>
                <p:cNvSpPr>
                  <a:spLocks noChangeArrowheads="1"/>
                </p:cNvSpPr>
                <p:nvPr/>
              </p:nvSpPr>
              <p:spPr bwMode="auto">
                <a:xfrm>
                  <a:off x="3993007" y="1124744"/>
                  <a:ext cx="141763" cy="148708"/>
                </a:xfrm>
                <a:prstGeom prst="ellipse">
                  <a:avLst/>
                </a:prstGeom>
                <a:noFill/>
                <a:ln w="11113" cap="sq">
                  <a:noFill/>
                  <a:prstDash val="solid"/>
                  <a:miter lim="800000"/>
                </a:ln>
                <a:extLst>
                  <a:ext uri="{909E8E84-426E-40DD-AFC4-6F175D3DCCD1}">
                    <a14:hiddenFill xmlns:a14="http://schemas.microsoft.com/office/drawing/2010/main">
                      <a:solidFill>
                        <a:srgbClr val="FFFFFF"/>
                      </a:solidFill>
                    </a14:hiddenFill>
                  </a:ext>
                </a:extLst>
              </p:spPr>
              <p:txBody>
                <a:bodyPr vert="horz" wrap="square" lIns="91421" tIns="45711" rIns="91421" bIns="45711" numCol="1" anchor="t" anchorCtr="0" compatLnSpc="1"/>
                <a:lstStyle/>
                <a:p>
                  <a:pPr defTabSz="914245" eaLnBrk="0" fontAlgn="base" hangingPunct="0">
                    <a:spcBef>
                      <a:spcPct val="0"/>
                    </a:spcBef>
                    <a:spcAft>
                      <a:spcPct val="0"/>
                    </a:spcAft>
                    <a:defRPr/>
                  </a:pPr>
                  <a:endParaRPr lang="zh-CN" altLang="en-US" kern="0">
                    <a:solidFill>
                      <a:srgbClr val="000000"/>
                    </a:solidFill>
                  </a:endParaRPr>
                </a:p>
              </p:txBody>
            </p:sp>
            <p:sp>
              <p:nvSpPr>
                <p:cNvPr id="287" name="Rectangle 167"/>
                <p:cNvSpPr>
                  <a:spLocks noChangeArrowheads="1"/>
                </p:cNvSpPr>
                <p:nvPr/>
              </p:nvSpPr>
              <p:spPr bwMode="auto">
                <a:xfrm>
                  <a:off x="4043638" y="1149531"/>
                  <a:ext cx="57294" cy="16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Bef>
                      <a:spcPct val="0"/>
                    </a:spcBef>
                    <a:spcAft>
                      <a:spcPct val="0"/>
                    </a:spcAft>
                    <a:defRPr>
                      <a:solidFill>
                        <a:schemeClr val="tx1"/>
                      </a:solidFill>
                      <a:latin typeface="Arial" pitchFamily="34" charset="0"/>
                    </a:defRPr>
                  </a:lvl6pPr>
                  <a:lvl7pPr eaLnBrk="0" fontAlgn="base" hangingPunct="0">
                    <a:spcBef>
                      <a:spcPct val="0"/>
                    </a:spcBef>
                    <a:spcAft>
                      <a:spcPct val="0"/>
                    </a:spcAft>
                    <a:defRPr>
                      <a:solidFill>
                        <a:schemeClr val="tx1"/>
                      </a:solidFill>
                      <a:latin typeface="Arial" pitchFamily="34" charset="0"/>
                    </a:defRPr>
                  </a:lvl7pPr>
                  <a:lvl8pPr eaLnBrk="0" fontAlgn="base" hangingPunct="0">
                    <a:spcBef>
                      <a:spcPct val="0"/>
                    </a:spcBef>
                    <a:spcAft>
                      <a:spcPct val="0"/>
                    </a:spcAft>
                    <a:defRPr>
                      <a:solidFill>
                        <a:schemeClr val="tx1"/>
                      </a:solidFill>
                      <a:latin typeface="Arial" pitchFamily="34" charset="0"/>
                    </a:defRPr>
                  </a:lvl8pPr>
                  <a:lvl9pPr eaLnBrk="0" fontAlgn="base" hangingPunct="0">
                    <a:spcBef>
                      <a:spcPct val="0"/>
                    </a:spcBef>
                    <a:spcAft>
                      <a:spcPct val="0"/>
                    </a:spcAft>
                    <a:defRPr>
                      <a:solidFill>
                        <a:schemeClr val="tx1"/>
                      </a:solidFill>
                      <a:latin typeface="Arial" pitchFamily="34" charset="0"/>
                    </a:defRPr>
                  </a:lvl9pPr>
                </a:lstStyle>
                <a:p>
                  <a:pPr defTabSz="914245" eaLnBrk="0" fontAlgn="base" hangingPunct="0">
                    <a:spcBef>
                      <a:spcPct val="0"/>
                    </a:spcBef>
                    <a:spcAft>
                      <a:spcPct val="0"/>
                    </a:spcAft>
                    <a:defRPr/>
                  </a:pPr>
                  <a:r>
                    <a:rPr lang="zh-CN" altLang="zh-CN" sz="900" kern="0" dirty="0">
                      <a:solidFill>
                        <a:srgbClr val="FFFFFF"/>
                      </a:solidFill>
                      <a:latin typeface="华文行楷" pitchFamily="2" charset="-122"/>
                      <a:ea typeface="华文行楷" pitchFamily="2" charset="-122"/>
                    </a:rPr>
                    <a:t>2</a:t>
                  </a:r>
                  <a:endParaRPr lang="zh-CN" altLang="zh-CN" sz="900" kern="0" dirty="0">
                    <a:solidFill>
                      <a:srgbClr val="000000"/>
                    </a:solidFill>
                  </a:endParaRPr>
                </a:p>
              </p:txBody>
            </p:sp>
            <p:sp>
              <p:nvSpPr>
                <p:cNvPr id="288" name="Oval 168"/>
                <p:cNvSpPr>
                  <a:spLocks noChangeArrowheads="1"/>
                </p:cNvSpPr>
                <p:nvPr/>
              </p:nvSpPr>
              <p:spPr bwMode="auto">
                <a:xfrm>
                  <a:off x="3993007" y="1916351"/>
                  <a:ext cx="141763" cy="148708"/>
                </a:xfrm>
                <a:prstGeom prst="ellipse">
                  <a:avLst/>
                </a:prstGeom>
                <a:solidFill>
                  <a:srgbClr val="FF0000"/>
                </a:solidFill>
                <a:ln w="0">
                  <a:noFill/>
                  <a:prstDash val="solid"/>
                  <a:round/>
                </a:ln>
              </p:spPr>
              <p:txBody>
                <a:bodyPr vert="horz" wrap="square" lIns="91421" tIns="45711" rIns="91421" bIns="45711" numCol="1" anchor="t" anchorCtr="0" compatLnSpc="1"/>
                <a:lstStyle/>
                <a:p>
                  <a:pPr defTabSz="914245" eaLnBrk="0" fontAlgn="base" hangingPunct="0">
                    <a:spcBef>
                      <a:spcPct val="0"/>
                    </a:spcBef>
                    <a:spcAft>
                      <a:spcPct val="0"/>
                    </a:spcAft>
                    <a:defRPr/>
                  </a:pPr>
                  <a:endParaRPr lang="zh-CN" altLang="en-US" kern="0">
                    <a:solidFill>
                      <a:srgbClr val="000000"/>
                    </a:solidFill>
                  </a:endParaRPr>
                </a:p>
              </p:txBody>
            </p:sp>
            <p:sp>
              <p:nvSpPr>
                <p:cNvPr id="289" name="Rectangle 170"/>
                <p:cNvSpPr>
                  <a:spLocks noChangeArrowheads="1"/>
                </p:cNvSpPr>
                <p:nvPr/>
              </p:nvSpPr>
              <p:spPr bwMode="auto">
                <a:xfrm>
                  <a:off x="4039133" y="1928780"/>
                  <a:ext cx="66247" cy="16626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Bef>
                      <a:spcPct val="0"/>
                    </a:spcBef>
                    <a:spcAft>
                      <a:spcPct val="0"/>
                    </a:spcAft>
                    <a:defRPr>
                      <a:solidFill>
                        <a:schemeClr val="tx1"/>
                      </a:solidFill>
                      <a:latin typeface="Arial" pitchFamily="34" charset="0"/>
                    </a:defRPr>
                  </a:lvl6pPr>
                  <a:lvl7pPr eaLnBrk="0" fontAlgn="base" hangingPunct="0">
                    <a:spcBef>
                      <a:spcPct val="0"/>
                    </a:spcBef>
                    <a:spcAft>
                      <a:spcPct val="0"/>
                    </a:spcAft>
                    <a:defRPr>
                      <a:solidFill>
                        <a:schemeClr val="tx1"/>
                      </a:solidFill>
                      <a:latin typeface="Arial" pitchFamily="34" charset="0"/>
                    </a:defRPr>
                  </a:lvl7pPr>
                  <a:lvl8pPr eaLnBrk="0" fontAlgn="base" hangingPunct="0">
                    <a:spcBef>
                      <a:spcPct val="0"/>
                    </a:spcBef>
                    <a:spcAft>
                      <a:spcPct val="0"/>
                    </a:spcAft>
                    <a:defRPr>
                      <a:solidFill>
                        <a:schemeClr val="tx1"/>
                      </a:solidFill>
                      <a:latin typeface="Arial" pitchFamily="34" charset="0"/>
                    </a:defRPr>
                  </a:lvl8pPr>
                  <a:lvl9pPr eaLnBrk="0" fontAlgn="base" hangingPunct="0">
                    <a:spcBef>
                      <a:spcPct val="0"/>
                    </a:spcBef>
                    <a:spcAft>
                      <a:spcPct val="0"/>
                    </a:spcAft>
                    <a:defRPr>
                      <a:solidFill>
                        <a:schemeClr val="tx1"/>
                      </a:solidFill>
                      <a:latin typeface="Arial" pitchFamily="34" charset="0"/>
                    </a:defRPr>
                  </a:lvl9pPr>
                </a:lstStyle>
                <a:p>
                  <a:pPr defTabSz="914245" eaLnBrk="0" fontAlgn="base" hangingPunct="0">
                    <a:spcBef>
                      <a:spcPct val="0"/>
                    </a:spcBef>
                    <a:spcAft>
                      <a:spcPct val="0"/>
                    </a:spcAft>
                    <a:defRPr/>
                  </a:pPr>
                  <a:r>
                    <a:rPr lang="zh-CN" altLang="zh-CN" sz="900" kern="0" dirty="0">
                      <a:solidFill>
                        <a:srgbClr val="FFFFFF"/>
                      </a:solidFill>
                      <a:latin typeface="华文行楷" pitchFamily="2" charset="-122"/>
                      <a:ea typeface="华文行楷" pitchFamily="2" charset="-122"/>
                    </a:rPr>
                    <a:t>3</a:t>
                  </a:r>
                  <a:endParaRPr lang="zh-CN" altLang="zh-CN" sz="900" kern="0" dirty="0">
                    <a:solidFill>
                      <a:srgbClr val="000000"/>
                    </a:solidFill>
                  </a:endParaRPr>
                </a:p>
              </p:txBody>
            </p:sp>
            <p:sp>
              <p:nvSpPr>
                <p:cNvPr id="290" name="Oval 171"/>
                <p:cNvSpPr>
                  <a:spLocks noChangeArrowheads="1"/>
                </p:cNvSpPr>
                <p:nvPr/>
              </p:nvSpPr>
              <p:spPr bwMode="auto">
                <a:xfrm>
                  <a:off x="2567608" y="1922213"/>
                  <a:ext cx="141763" cy="148708"/>
                </a:xfrm>
                <a:prstGeom prst="ellipse">
                  <a:avLst/>
                </a:prstGeom>
                <a:solidFill>
                  <a:srgbClr val="FF0000"/>
                </a:solidFill>
                <a:ln w="0">
                  <a:noFill/>
                  <a:prstDash val="solid"/>
                  <a:round/>
                </a:ln>
              </p:spPr>
              <p:txBody>
                <a:bodyPr vert="horz" wrap="square" lIns="91421" tIns="45711" rIns="91421" bIns="45711" numCol="1" anchor="t" anchorCtr="0" compatLnSpc="1"/>
                <a:lstStyle/>
                <a:p>
                  <a:pPr defTabSz="914245" eaLnBrk="0" fontAlgn="base" hangingPunct="0">
                    <a:spcBef>
                      <a:spcPct val="0"/>
                    </a:spcBef>
                    <a:spcAft>
                      <a:spcPct val="0"/>
                    </a:spcAft>
                    <a:defRPr/>
                  </a:pPr>
                  <a:endParaRPr lang="zh-CN" altLang="en-US" kern="0">
                    <a:solidFill>
                      <a:srgbClr val="000000"/>
                    </a:solidFill>
                  </a:endParaRPr>
                </a:p>
              </p:txBody>
            </p:sp>
            <p:sp>
              <p:nvSpPr>
                <p:cNvPr id="291" name="Rectangle 173"/>
                <p:cNvSpPr>
                  <a:spLocks noChangeArrowheads="1"/>
                </p:cNvSpPr>
                <p:nvPr/>
              </p:nvSpPr>
              <p:spPr bwMode="auto">
                <a:xfrm>
                  <a:off x="2614772" y="1928780"/>
                  <a:ext cx="66247" cy="16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Bef>
                      <a:spcPct val="0"/>
                    </a:spcBef>
                    <a:spcAft>
                      <a:spcPct val="0"/>
                    </a:spcAft>
                    <a:defRPr>
                      <a:solidFill>
                        <a:schemeClr val="tx1"/>
                      </a:solidFill>
                      <a:latin typeface="Arial" pitchFamily="34" charset="0"/>
                    </a:defRPr>
                  </a:lvl6pPr>
                  <a:lvl7pPr eaLnBrk="0" fontAlgn="base" hangingPunct="0">
                    <a:spcBef>
                      <a:spcPct val="0"/>
                    </a:spcBef>
                    <a:spcAft>
                      <a:spcPct val="0"/>
                    </a:spcAft>
                    <a:defRPr>
                      <a:solidFill>
                        <a:schemeClr val="tx1"/>
                      </a:solidFill>
                      <a:latin typeface="Arial" pitchFamily="34" charset="0"/>
                    </a:defRPr>
                  </a:lvl7pPr>
                  <a:lvl8pPr eaLnBrk="0" fontAlgn="base" hangingPunct="0">
                    <a:spcBef>
                      <a:spcPct val="0"/>
                    </a:spcBef>
                    <a:spcAft>
                      <a:spcPct val="0"/>
                    </a:spcAft>
                    <a:defRPr>
                      <a:solidFill>
                        <a:schemeClr val="tx1"/>
                      </a:solidFill>
                      <a:latin typeface="Arial" pitchFamily="34" charset="0"/>
                    </a:defRPr>
                  </a:lvl8pPr>
                  <a:lvl9pPr eaLnBrk="0" fontAlgn="base" hangingPunct="0">
                    <a:spcBef>
                      <a:spcPct val="0"/>
                    </a:spcBef>
                    <a:spcAft>
                      <a:spcPct val="0"/>
                    </a:spcAft>
                    <a:defRPr>
                      <a:solidFill>
                        <a:schemeClr val="tx1"/>
                      </a:solidFill>
                      <a:latin typeface="Arial" pitchFamily="34" charset="0"/>
                    </a:defRPr>
                  </a:lvl9pPr>
                </a:lstStyle>
                <a:p>
                  <a:pPr defTabSz="914245" eaLnBrk="0" fontAlgn="base" hangingPunct="0">
                    <a:spcBef>
                      <a:spcPct val="0"/>
                    </a:spcBef>
                    <a:spcAft>
                      <a:spcPct val="0"/>
                    </a:spcAft>
                    <a:defRPr/>
                  </a:pPr>
                  <a:r>
                    <a:rPr lang="zh-CN" altLang="zh-CN" sz="900" kern="0">
                      <a:solidFill>
                        <a:srgbClr val="FFFFFF"/>
                      </a:solidFill>
                      <a:latin typeface="华文行楷" pitchFamily="2" charset="-122"/>
                      <a:ea typeface="华文行楷" pitchFamily="2" charset="-122"/>
                    </a:rPr>
                    <a:t>3</a:t>
                  </a:r>
                  <a:endParaRPr lang="zh-CN" altLang="zh-CN" sz="900" kern="0">
                    <a:solidFill>
                      <a:srgbClr val="000000"/>
                    </a:solidFill>
                  </a:endParaRPr>
                </a:p>
              </p:txBody>
            </p:sp>
            <p:sp>
              <p:nvSpPr>
                <p:cNvPr id="292" name="Oval 174"/>
                <p:cNvSpPr>
                  <a:spLocks noChangeArrowheads="1"/>
                </p:cNvSpPr>
                <p:nvPr/>
              </p:nvSpPr>
              <p:spPr bwMode="auto">
                <a:xfrm>
                  <a:off x="3995962" y="4023809"/>
                  <a:ext cx="141763" cy="148708"/>
                </a:xfrm>
                <a:prstGeom prst="ellipse">
                  <a:avLst/>
                </a:prstGeom>
                <a:solidFill>
                  <a:srgbClr val="FF0000"/>
                </a:solidFill>
                <a:ln w="0">
                  <a:noFill/>
                  <a:prstDash val="solid"/>
                  <a:round/>
                </a:ln>
              </p:spPr>
              <p:txBody>
                <a:bodyPr vert="horz" wrap="square" lIns="91421" tIns="45711" rIns="91421" bIns="45711" numCol="1" anchor="t" anchorCtr="0" compatLnSpc="1"/>
                <a:lstStyle/>
                <a:p>
                  <a:pPr defTabSz="914245" eaLnBrk="0" fontAlgn="base" hangingPunct="0">
                    <a:spcBef>
                      <a:spcPct val="0"/>
                    </a:spcBef>
                    <a:spcAft>
                      <a:spcPct val="0"/>
                    </a:spcAft>
                    <a:defRPr/>
                  </a:pPr>
                  <a:endParaRPr lang="zh-CN" altLang="en-US" kern="0">
                    <a:solidFill>
                      <a:srgbClr val="000000"/>
                    </a:solidFill>
                  </a:endParaRPr>
                </a:p>
              </p:txBody>
            </p:sp>
            <p:sp>
              <p:nvSpPr>
                <p:cNvPr id="293" name="Rectangle 176"/>
                <p:cNvSpPr>
                  <a:spLocks noChangeArrowheads="1"/>
                </p:cNvSpPr>
                <p:nvPr/>
              </p:nvSpPr>
              <p:spPr bwMode="auto">
                <a:xfrm>
                  <a:off x="4044016" y="4029520"/>
                  <a:ext cx="84332" cy="16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Bef>
                      <a:spcPct val="0"/>
                    </a:spcBef>
                    <a:spcAft>
                      <a:spcPct val="0"/>
                    </a:spcAft>
                    <a:defRPr>
                      <a:solidFill>
                        <a:schemeClr val="tx1"/>
                      </a:solidFill>
                      <a:latin typeface="Arial" pitchFamily="34" charset="0"/>
                    </a:defRPr>
                  </a:lvl6pPr>
                  <a:lvl7pPr eaLnBrk="0" fontAlgn="base" hangingPunct="0">
                    <a:spcBef>
                      <a:spcPct val="0"/>
                    </a:spcBef>
                    <a:spcAft>
                      <a:spcPct val="0"/>
                    </a:spcAft>
                    <a:defRPr>
                      <a:solidFill>
                        <a:schemeClr val="tx1"/>
                      </a:solidFill>
                      <a:latin typeface="Arial" pitchFamily="34" charset="0"/>
                    </a:defRPr>
                  </a:lvl7pPr>
                  <a:lvl8pPr eaLnBrk="0" fontAlgn="base" hangingPunct="0">
                    <a:spcBef>
                      <a:spcPct val="0"/>
                    </a:spcBef>
                    <a:spcAft>
                      <a:spcPct val="0"/>
                    </a:spcAft>
                    <a:defRPr>
                      <a:solidFill>
                        <a:schemeClr val="tx1"/>
                      </a:solidFill>
                      <a:latin typeface="Arial" pitchFamily="34" charset="0"/>
                    </a:defRPr>
                  </a:lvl8pPr>
                  <a:lvl9pPr eaLnBrk="0" fontAlgn="base" hangingPunct="0">
                    <a:spcBef>
                      <a:spcPct val="0"/>
                    </a:spcBef>
                    <a:spcAft>
                      <a:spcPct val="0"/>
                    </a:spcAft>
                    <a:defRPr>
                      <a:solidFill>
                        <a:schemeClr val="tx1"/>
                      </a:solidFill>
                      <a:latin typeface="Arial" pitchFamily="34" charset="0"/>
                    </a:defRPr>
                  </a:lvl9pPr>
                </a:lstStyle>
                <a:p>
                  <a:pPr defTabSz="914245" eaLnBrk="0" fontAlgn="base" hangingPunct="0">
                    <a:spcBef>
                      <a:spcPct val="0"/>
                    </a:spcBef>
                    <a:spcAft>
                      <a:spcPct val="0"/>
                    </a:spcAft>
                    <a:defRPr/>
                  </a:pPr>
                  <a:r>
                    <a:rPr lang="zh-CN" altLang="zh-CN" sz="900" kern="0">
                      <a:solidFill>
                        <a:srgbClr val="FFFFFF"/>
                      </a:solidFill>
                      <a:latin typeface="华文行楷" pitchFamily="2" charset="-122"/>
                      <a:ea typeface="华文行楷" pitchFamily="2" charset="-122"/>
                    </a:rPr>
                    <a:t>6</a:t>
                  </a:r>
                  <a:endParaRPr lang="zh-CN" altLang="zh-CN" sz="900" kern="0">
                    <a:solidFill>
                      <a:srgbClr val="000000"/>
                    </a:solidFill>
                  </a:endParaRPr>
                </a:p>
              </p:txBody>
            </p:sp>
            <p:sp>
              <p:nvSpPr>
                <p:cNvPr id="294" name="Oval 177"/>
                <p:cNvSpPr>
                  <a:spLocks noChangeArrowheads="1"/>
                </p:cNvSpPr>
                <p:nvPr/>
              </p:nvSpPr>
              <p:spPr bwMode="auto">
                <a:xfrm>
                  <a:off x="5488161" y="2635040"/>
                  <a:ext cx="141763" cy="149889"/>
                </a:xfrm>
                <a:prstGeom prst="ellipse">
                  <a:avLst/>
                </a:prstGeom>
                <a:solidFill>
                  <a:srgbClr val="FF0000"/>
                </a:solidFill>
                <a:ln w="0">
                  <a:noFill/>
                  <a:prstDash val="solid"/>
                  <a:round/>
                </a:ln>
              </p:spPr>
              <p:txBody>
                <a:bodyPr vert="horz" wrap="square" lIns="91421" tIns="45711" rIns="91421" bIns="45711" numCol="1" anchor="t" anchorCtr="0" compatLnSpc="1"/>
                <a:lstStyle/>
                <a:p>
                  <a:pPr defTabSz="914245" eaLnBrk="0" fontAlgn="base" hangingPunct="0">
                    <a:spcBef>
                      <a:spcPct val="0"/>
                    </a:spcBef>
                    <a:spcAft>
                      <a:spcPct val="0"/>
                    </a:spcAft>
                    <a:defRPr/>
                  </a:pPr>
                  <a:endParaRPr lang="zh-CN" altLang="en-US" kern="0">
                    <a:solidFill>
                      <a:srgbClr val="000000"/>
                    </a:solidFill>
                  </a:endParaRPr>
                </a:p>
              </p:txBody>
            </p:sp>
            <p:sp>
              <p:nvSpPr>
                <p:cNvPr id="295" name="Rectangle 179"/>
                <p:cNvSpPr>
                  <a:spLocks noChangeArrowheads="1"/>
                </p:cNvSpPr>
                <p:nvPr/>
              </p:nvSpPr>
              <p:spPr bwMode="auto">
                <a:xfrm>
                  <a:off x="5536541" y="2662184"/>
                  <a:ext cx="59085" cy="16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Bef>
                      <a:spcPct val="0"/>
                    </a:spcBef>
                    <a:spcAft>
                      <a:spcPct val="0"/>
                    </a:spcAft>
                    <a:defRPr>
                      <a:solidFill>
                        <a:schemeClr val="tx1"/>
                      </a:solidFill>
                      <a:latin typeface="Arial" pitchFamily="34" charset="0"/>
                    </a:defRPr>
                  </a:lvl6pPr>
                  <a:lvl7pPr eaLnBrk="0" fontAlgn="base" hangingPunct="0">
                    <a:spcBef>
                      <a:spcPct val="0"/>
                    </a:spcBef>
                    <a:spcAft>
                      <a:spcPct val="0"/>
                    </a:spcAft>
                    <a:defRPr>
                      <a:solidFill>
                        <a:schemeClr val="tx1"/>
                      </a:solidFill>
                      <a:latin typeface="Arial" pitchFamily="34" charset="0"/>
                    </a:defRPr>
                  </a:lvl7pPr>
                  <a:lvl8pPr eaLnBrk="0" fontAlgn="base" hangingPunct="0">
                    <a:spcBef>
                      <a:spcPct val="0"/>
                    </a:spcBef>
                    <a:spcAft>
                      <a:spcPct val="0"/>
                    </a:spcAft>
                    <a:defRPr>
                      <a:solidFill>
                        <a:schemeClr val="tx1"/>
                      </a:solidFill>
                      <a:latin typeface="Arial" pitchFamily="34" charset="0"/>
                    </a:defRPr>
                  </a:lvl8pPr>
                  <a:lvl9pPr eaLnBrk="0" fontAlgn="base" hangingPunct="0">
                    <a:spcBef>
                      <a:spcPct val="0"/>
                    </a:spcBef>
                    <a:spcAft>
                      <a:spcPct val="0"/>
                    </a:spcAft>
                    <a:defRPr>
                      <a:solidFill>
                        <a:schemeClr val="tx1"/>
                      </a:solidFill>
                      <a:latin typeface="Arial" pitchFamily="34" charset="0"/>
                    </a:defRPr>
                  </a:lvl9pPr>
                </a:lstStyle>
                <a:p>
                  <a:pPr defTabSz="914245" eaLnBrk="0" fontAlgn="base" hangingPunct="0">
                    <a:spcBef>
                      <a:spcPct val="0"/>
                    </a:spcBef>
                    <a:spcAft>
                      <a:spcPct val="0"/>
                    </a:spcAft>
                    <a:defRPr/>
                  </a:pPr>
                  <a:r>
                    <a:rPr lang="zh-CN" altLang="zh-CN" sz="900" kern="0">
                      <a:solidFill>
                        <a:srgbClr val="FFFFFF"/>
                      </a:solidFill>
                      <a:latin typeface="华文行楷" pitchFamily="2" charset="-122"/>
                      <a:ea typeface="华文行楷" pitchFamily="2" charset="-122"/>
                    </a:rPr>
                    <a:t>9</a:t>
                  </a:r>
                  <a:endParaRPr lang="zh-CN" altLang="zh-CN" sz="900" kern="0">
                    <a:solidFill>
                      <a:srgbClr val="000000"/>
                    </a:solidFill>
                  </a:endParaRPr>
                </a:p>
              </p:txBody>
            </p:sp>
            <p:sp>
              <p:nvSpPr>
                <p:cNvPr id="296" name="Oval 180"/>
                <p:cNvSpPr>
                  <a:spLocks noChangeArrowheads="1"/>
                </p:cNvSpPr>
                <p:nvPr/>
              </p:nvSpPr>
              <p:spPr bwMode="auto">
                <a:xfrm>
                  <a:off x="3996831" y="2639034"/>
                  <a:ext cx="141763" cy="149889"/>
                </a:xfrm>
                <a:prstGeom prst="ellipse">
                  <a:avLst/>
                </a:prstGeom>
                <a:solidFill>
                  <a:srgbClr val="FF0000"/>
                </a:solidFill>
                <a:ln w="0">
                  <a:noFill/>
                  <a:prstDash val="solid"/>
                  <a:round/>
                </a:ln>
              </p:spPr>
              <p:txBody>
                <a:bodyPr vert="horz" wrap="square" lIns="91421" tIns="45711" rIns="91421" bIns="45711" numCol="1" anchor="t" anchorCtr="0" compatLnSpc="1"/>
                <a:lstStyle/>
                <a:p>
                  <a:pPr defTabSz="914245" eaLnBrk="0" fontAlgn="base" hangingPunct="0">
                    <a:spcBef>
                      <a:spcPct val="0"/>
                    </a:spcBef>
                    <a:spcAft>
                      <a:spcPct val="0"/>
                    </a:spcAft>
                    <a:defRPr/>
                  </a:pPr>
                  <a:endParaRPr lang="zh-CN" altLang="en-US" kern="0">
                    <a:solidFill>
                      <a:srgbClr val="000000"/>
                    </a:solidFill>
                  </a:endParaRPr>
                </a:p>
              </p:txBody>
            </p:sp>
            <p:sp>
              <p:nvSpPr>
                <p:cNvPr id="297" name="Rectangle 182"/>
                <p:cNvSpPr>
                  <a:spLocks noChangeArrowheads="1"/>
                </p:cNvSpPr>
                <p:nvPr/>
              </p:nvSpPr>
              <p:spPr bwMode="auto">
                <a:xfrm>
                  <a:off x="4035083" y="2640215"/>
                  <a:ext cx="55505" cy="16626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Bef>
                      <a:spcPct val="0"/>
                    </a:spcBef>
                    <a:spcAft>
                      <a:spcPct val="0"/>
                    </a:spcAft>
                    <a:defRPr>
                      <a:solidFill>
                        <a:schemeClr val="tx1"/>
                      </a:solidFill>
                      <a:latin typeface="Arial" pitchFamily="34" charset="0"/>
                    </a:defRPr>
                  </a:lvl6pPr>
                  <a:lvl7pPr eaLnBrk="0" fontAlgn="base" hangingPunct="0">
                    <a:spcBef>
                      <a:spcPct val="0"/>
                    </a:spcBef>
                    <a:spcAft>
                      <a:spcPct val="0"/>
                    </a:spcAft>
                    <a:defRPr>
                      <a:solidFill>
                        <a:schemeClr val="tx1"/>
                      </a:solidFill>
                      <a:latin typeface="Arial" pitchFamily="34" charset="0"/>
                    </a:defRPr>
                  </a:lvl7pPr>
                  <a:lvl8pPr eaLnBrk="0" fontAlgn="base" hangingPunct="0">
                    <a:spcBef>
                      <a:spcPct val="0"/>
                    </a:spcBef>
                    <a:spcAft>
                      <a:spcPct val="0"/>
                    </a:spcAft>
                    <a:defRPr>
                      <a:solidFill>
                        <a:schemeClr val="tx1"/>
                      </a:solidFill>
                      <a:latin typeface="Arial" pitchFamily="34" charset="0"/>
                    </a:defRPr>
                  </a:lvl8pPr>
                  <a:lvl9pPr eaLnBrk="0" fontAlgn="base" hangingPunct="0">
                    <a:spcBef>
                      <a:spcPct val="0"/>
                    </a:spcBef>
                    <a:spcAft>
                      <a:spcPct val="0"/>
                    </a:spcAft>
                    <a:defRPr>
                      <a:solidFill>
                        <a:schemeClr val="tx1"/>
                      </a:solidFill>
                      <a:latin typeface="Arial" pitchFamily="34" charset="0"/>
                    </a:defRPr>
                  </a:lvl9pPr>
                </a:lstStyle>
                <a:p>
                  <a:pPr defTabSz="914245" eaLnBrk="0" fontAlgn="base" hangingPunct="0">
                    <a:spcBef>
                      <a:spcPct val="0"/>
                    </a:spcBef>
                    <a:spcAft>
                      <a:spcPct val="0"/>
                    </a:spcAft>
                    <a:defRPr/>
                  </a:pPr>
                  <a:r>
                    <a:rPr lang="zh-CN" altLang="zh-CN" sz="900" kern="0" dirty="0">
                      <a:solidFill>
                        <a:srgbClr val="FFFFFF"/>
                      </a:solidFill>
                      <a:latin typeface="华文行楷" pitchFamily="2" charset="-122"/>
                      <a:ea typeface="华文行楷" pitchFamily="2" charset="-122"/>
                    </a:rPr>
                    <a:t>4</a:t>
                  </a:r>
                  <a:endParaRPr lang="zh-CN" altLang="zh-CN" sz="900" kern="0" dirty="0">
                    <a:solidFill>
                      <a:srgbClr val="000000"/>
                    </a:solidFill>
                  </a:endParaRPr>
                </a:p>
              </p:txBody>
            </p:sp>
            <p:sp>
              <p:nvSpPr>
                <p:cNvPr id="298" name="Oval 183"/>
                <p:cNvSpPr>
                  <a:spLocks noChangeArrowheads="1"/>
                </p:cNvSpPr>
                <p:nvPr/>
              </p:nvSpPr>
              <p:spPr bwMode="auto">
                <a:xfrm>
                  <a:off x="3999665" y="3363085"/>
                  <a:ext cx="141763" cy="149889"/>
                </a:xfrm>
                <a:prstGeom prst="ellipse">
                  <a:avLst/>
                </a:prstGeom>
                <a:solidFill>
                  <a:srgbClr val="FF0000"/>
                </a:solidFill>
                <a:ln w="0">
                  <a:noFill/>
                  <a:prstDash val="solid"/>
                  <a:round/>
                </a:ln>
              </p:spPr>
              <p:txBody>
                <a:bodyPr vert="horz" wrap="square" lIns="91421" tIns="45711" rIns="91421" bIns="45711" numCol="1" anchor="t" anchorCtr="0" compatLnSpc="1"/>
                <a:lstStyle/>
                <a:p>
                  <a:pPr defTabSz="914245" eaLnBrk="0" fontAlgn="base" hangingPunct="0">
                    <a:spcBef>
                      <a:spcPct val="0"/>
                    </a:spcBef>
                    <a:spcAft>
                      <a:spcPct val="0"/>
                    </a:spcAft>
                    <a:defRPr/>
                  </a:pPr>
                  <a:endParaRPr lang="zh-CN" altLang="en-US" kern="0">
                    <a:solidFill>
                      <a:srgbClr val="000000"/>
                    </a:solidFill>
                  </a:endParaRPr>
                </a:p>
              </p:txBody>
            </p:sp>
            <p:sp>
              <p:nvSpPr>
                <p:cNvPr id="299" name="Rectangle 185"/>
                <p:cNvSpPr>
                  <a:spLocks noChangeArrowheads="1"/>
                </p:cNvSpPr>
                <p:nvPr/>
              </p:nvSpPr>
              <p:spPr bwMode="auto">
                <a:xfrm>
                  <a:off x="4047560" y="3348925"/>
                  <a:ext cx="55505" cy="16626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Bef>
                      <a:spcPct val="0"/>
                    </a:spcBef>
                    <a:spcAft>
                      <a:spcPct val="0"/>
                    </a:spcAft>
                    <a:defRPr>
                      <a:solidFill>
                        <a:schemeClr val="tx1"/>
                      </a:solidFill>
                      <a:latin typeface="Arial" pitchFamily="34" charset="0"/>
                    </a:defRPr>
                  </a:lvl6pPr>
                  <a:lvl7pPr eaLnBrk="0" fontAlgn="base" hangingPunct="0">
                    <a:spcBef>
                      <a:spcPct val="0"/>
                    </a:spcBef>
                    <a:spcAft>
                      <a:spcPct val="0"/>
                    </a:spcAft>
                    <a:defRPr>
                      <a:solidFill>
                        <a:schemeClr val="tx1"/>
                      </a:solidFill>
                      <a:latin typeface="Arial" pitchFamily="34" charset="0"/>
                    </a:defRPr>
                  </a:lvl7pPr>
                  <a:lvl8pPr eaLnBrk="0" fontAlgn="base" hangingPunct="0">
                    <a:spcBef>
                      <a:spcPct val="0"/>
                    </a:spcBef>
                    <a:spcAft>
                      <a:spcPct val="0"/>
                    </a:spcAft>
                    <a:defRPr>
                      <a:solidFill>
                        <a:schemeClr val="tx1"/>
                      </a:solidFill>
                      <a:latin typeface="Arial" pitchFamily="34" charset="0"/>
                    </a:defRPr>
                  </a:lvl8pPr>
                  <a:lvl9pPr eaLnBrk="0" fontAlgn="base" hangingPunct="0">
                    <a:spcBef>
                      <a:spcPct val="0"/>
                    </a:spcBef>
                    <a:spcAft>
                      <a:spcPct val="0"/>
                    </a:spcAft>
                    <a:defRPr>
                      <a:solidFill>
                        <a:schemeClr val="tx1"/>
                      </a:solidFill>
                      <a:latin typeface="Arial" pitchFamily="34" charset="0"/>
                    </a:defRPr>
                  </a:lvl9pPr>
                </a:lstStyle>
                <a:p>
                  <a:pPr defTabSz="914245" eaLnBrk="0" fontAlgn="base" hangingPunct="0">
                    <a:spcBef>
                      <a:spcPct val="0"/>
                    </a:spcBef>
                    <a:spcAft>
                      <a:spcPct val="0"/>
                    </a:spcAft>
                    <a:defRPr/>
                  </a:pPr>
                  <a:r>
                    <a:rPr lang="zh-CN" altLang="zh-CN" sz="900" kern="0" dirty="0">
                      <a:solidFill>
                        <a:srgbClr val="FFFFFF"/>
                      </a:solidFill>
                      <a:latin typeface="华文行楷" pitchFamily="2" charset="-122"/>
                      <a:ea typeface="华文行楷" pitchFamily="2" charset="-122"/>
                    </a:rPr>
                    <a:t>5</a:t>
                  </a:r>
                  <a:endParaRPr lang="zh-CN" altLang="zh-CN" sz="900" kern="0" dirty="0">
                    <a:solidFill>
                      <a:srgbClr val="000000"/>
                    </a:solidFill>
                  </a:endParaRPr>
                </a:p>
              </p:txBody>
            </p:sp>
            <p:sp>
              <p:nvSpPr>
                <p:cNvPr id="300" name="Oval 186"/>
                <p:cNvSpPr>
                  <a:spLocks noChangeArrowheads="1"/>
                </p:cNvSpPr>
                <p:nvPr/>
              </p:nvSpPr>
              <p:spPr bwMode="auto">
                <a:xfrm>
                  <a:off x="5498628" y="1140016"/>
                  <a:ext cx="141763" cy="148708"/>
                </a:xfrm>
                <a:prstGeom prst="ellipse">
                  <a:avLst/>
                </a:prstGeom>
                <a:solidFill>
                  <a:srgbClr val="FF0000"/>
                </a:solidFill>
                <a:ln w="0">
                  <a:noFill/>
                  <a:prstDash val="solid"/>
                  <a:round/>
                </a:ln>
              </p:spPr>
              <p:txBody>
                <a:bodyPr vert="horz" wrap="square" lIns="91421" tIns="45711" rIns="91421" bIns="45711" numCol="1" anchor="t" anchorCtr="0" compatLnSpc="1"/>
                <a:lstStyle/>
                <a:p>
                  <a:pPr defTabSz="914245" eaLnBrk="0" fontAlgn="base" hangingPunct="0">
                    <a:spcBef>
                      <a:spcPct val="0"/>
                    </a:spcBef>
                    <a:spcAft>
                      <a:spcPct val="0"/>
                    </a:spcAft>
                    <a:defRPr/>
                  </a:pPr>
                  <a:endParaRPr lang="zh-CN" altLang="en-US" kern="0">
                    <a:solidFill>
                      <a:srgbClr val="000000"/>
                    </a:solidFill>
                  </a:endParaRPr>
                </a:p>
              </p:txBody>
            </p:sp>
            <p:sp>
              <p:nvSpPr>
                <p:cNvPr id="301" name="Rectangle 188"/>
                <p:cNvSpPr>
                  <a:spLocks noChangeArrowheads="1"/>
                </p:cNvSpPr>
                <p:nvPr/>
              </p:nvSpPr>
              <p:spPr bwMode="auto">
                <a:xfrm>
                  <a:off x="5548133" y="1164800"/>
                  <a:ext cx="55505" cy="16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Bef>
                      <a:spcPct val="0"/>
                    </a:spcBef>
                    <a:spcAft>
                      <a:spcPct val="0"/>
                    </a:spcAft>
                    <a:defRPr>
                      <a:solidFill>
                        <a:schemeClr val="tx1"/>
                      </a:solidFill>
                      <a:latin typeface="Arial" pitchFamily="34" charset="0"/>
                    </a:defRPr>
                  </a:lvl6pPr>
                  <a:lvl7pPr eaLnBrk="0" fontAlgn="base" hangingPunct="0">
                    <a:spcBef>
                      <a:spcPct val="0"/>
                    </a:spcBef>
                    <a:spcAft>
                      <a:spcPct val="0"/>
                    </a:spcAft>
                    <a:defRPr>
                      <a:solidFill>
                        <a:schemeClr val="tx1"/>
                      </a:solidFill>
                      <a:latin typeface="Arial" pitchFamily="34" charset="0"/>
                    </a:defRPr>
                  </a:lvl7pPr>
                  <a:lvl8pPr eaLnBrk="0" fontAlgn="base" hangingPunct="0">
                    <a:spcBef>
                      <a:spcPct val="0"/>
                    </a:spcBef>
                    <a:spcAft>
                      <a:spcPct val="0"/>
                    </a:spcAft>
                    <a:defRPr>
                      <a:solidFill>
                        <a:schemeClr val="tx1"/>
                      </a:solidFill>
                      <a:latin typeface="Arial" pitchFamily="34" charset="0"/>
                    </a:defRPr>
                  </a:lvl8pPr>
                  <a:lvl9pPr eaLnBrk="0" fontAlgn="base" hangingPunct="0">
                    <a:spcBef>
                      <a:spcPct val="0"/>
                    </a:spcBef>
                    <a:spcAft>
                      <a:spcPct val="0"/>
                    </a:spcAft>
                    <a:defRPr>
                      <a:solidFill>
                        <a:schemeClr val="tx1"/>
                      </a:solidFill>
                      <a:latin typeface="Arial" pitchFamily="34" charset="0"/>
                    </a:defRPr>
                  </a:lvl9pPr>
                </a:lstStyle>
                <a:p>
                  <a:pPr defTabSz="914245" eaLnBrk="0" fontAlgn="base" hangingPunct="0">
                    <a:spcBef>
                      <a:spcPct val="0"/>
                    </a:spcBef>
                    <a:spcAft>
                      <a:spcPct val="0"/>
                    </a:spcAft>
                    <a:defRPr/>
                  </a:pPr>
                  <a:r>
                    <a:rPr lang="zh-CN" altLang="zh-CN" sz="900" kern="0">
                      <a:solidFill>
                        <a:srgbClr val="FFFFFF"/>
                      </a:solidFill>
                      <a:latin typeface="华文行楷" pitchFamily="2" charset="-122"/>
                      <a:ea typeface="华文行楷" pitchFamily="2" charset="-122"/>
                    </a:rPr>
                    <a:t>7</a:t>
                  </a:r>
                  <a:endParaRPr lang="zh-CN" altLang="zh-CN" sz="900" kern="0">
                    <a:solidFill>
                      <a:srgbClr val="000000"/>
                    </a:solidFill>
                  </a:endParaRPr>
                </a:p>
              </p:txBody>
            </p:sp>
            <p:sp>
              <p:nvSpPr>
                <p:cNvPr id="302" name="Oval 189"/>
                <p:cNvSpPr>
                  <a:spLocks noChangeArrowheads="1"/>
                </p:cNvSpPr>
                <p:nvPr/>
              </p:nvSpPr>
              <p:spPr bwMode="auto">
                <a:xfrm>
                  <a:off x="5490190" y="1905998"/>
                  <a:ext cx="141763" cy="148708"/>
                </a:xfrm>
                <a:prstGeom prst="ellipse">
                  <a:avLst/>
                </a:prstGeom>
                <a:solidFill>
                  <a:srgbClr val="FF0000"/>
                </a:solidFill>
                <a:ln w="0">
                  <a:noFill/>
                  <a:prstDash val="solid"/>
                  <a:round/>
                </a:ln>
              </p:spPr>
              <p:txBody>
                <a:bodyPr vert="horz" wrap="square" lIns="91421" tIns="45711" rIns="91421" bIns="45711" numCol="1" anchor="t" anchorCtr="0" compatLnSpc="1"/>
                <a:lstStyle/>
                <a:p>
                  <a:pPr defTabSz="914245" eaLnBrk="0" fontAlgn="base" hangingPunct="0">
                    <a:spcBef>
                      <a:spcPct val="0"/>
                    </a:spcBef>
                    <a:spcAft>
                      <a:spcPct val="0"/>
                    </a:spcAft>
                    <a:defRPr/>
                  </a:pPr>
                  <a:endParaRPr lang="zh-CN" altLang="en-US" kern="0">
                    <a:solidFill>
                      <a:srgbClr val="000000"/>
                    </a:solidFill>
                  </a:endParaRPr>
                </a:p>
              </p:txBody>
            </p:sp>
            <p:sp>
              <p:nvSpPr>
                <p:cNvPr id="303" name="Rectangle 191"/>
                <p:cNvSpPr>
                  <a:spLocks noChangeArrowheads="1"/>
                </p:cNvSpPr>
                <p:nvPr/>
              </p:nvSpPr>
              <p:spPr bwMode="auto">
                <a:xfrm>
                  <a:off x="5539695" y="1931964"/>
                  <a:ext cx="57294" cy="16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Bef>
                      <a:spcPct val="0"/>
                    </a:spcBef>
                    <a:spcAft>
                      <a:spcPct val="0"/>
                    </a:spcAft>
                    <a:defRPr>
                      <a:solidFill>
                        <a:schemeClr val="tx1"/>
                      </a:solidFill>
                      <a:latin typeface="Arial" pitchFamily="34" charset="0"/>
                    </a:defRPr>
                  </a:lvl6pPr>
                  <a:lvl7pPr eaLnBrk="0" fontAlgn="base" hangingPunct="0">
                    <a:spcBef>
                      <a:spcPct val="0"/>
                    </a:spcBef>
                    <a:spcAft>
                      <a:spcPct val="0"/>
                    </a:spcAft>
                    <a:defRPr>
                      <a:solidFill>
                        <a:schemeClr val="tx1"/>
                      </a:solidFill>
                      <a:latin typeface="Arial" pitchFamily="34" charset="0"/>
                    </a:defRPr>
                  </a:lvl7pPr>
                  <a:lvl8pPr eaLnBrk="0" fontAlgn="base" hangingPunct="0">
                    <a:spcBef>
                      <a:spcPct val="0"/>
                    </a:spcBef>
                    <a:spcAft>
                      <a:spcPct val="0"/>
                    </a:spcAft>
                    <a:defRPr>
                      <a:solidFill>
                        <a:schemeClr val="tx1"/>
                      </a:solidFill>
                      <a:latin typeface="Arial" pitchFamily="34" charset="0"/>
                    </a:defRPr>
                  </a:lvl8pPr>
                  <a:lvl9pPr eaLnBrk="0" fontAlgn="base" hangingPunct="0">
                    <a:spcBef>
                      <a:spcPct val="0"/>
                    </a:spcBef>
                    <a:spcAft>
                      <a:spcPct val="0"/>
                    </a:spcAft>
                    <a:defRPr>
                      <a:solidFill>
                        <a:schemeClr val="tx1"/>
                      </a:solidFill>
                      <a:latin typeface="Arial" pitchFamily="34" charset="0"/>
                    </a:defRPr>
                  </a:lvl9pPr>
                </a:lstStyle>
                <a:p>
                  <a:pPr defTabSz="914245" eaLnBrk="0" fontAlgn="base" hangingPunct="0">
                    <a:spcBef>
                      <a:spcPct val="0"/>
                    </a:spcBef>
                    <a:spcAft>
                      <a:spcPct val="0"/>
                    </a:spcAft>
                    <a:defRPr/>
                  </a:pPr>
                  <a:r>
                    <a:rPr lang="zh-CN" altLang="zh-CN" sz="900" kern="0">
                      <a:solidFill>
                        <a:srgbClr val="FFFFFF"/>
                      </a:solidFill>
                      <a:latin typeface="华文行楷" pitchFamily="2" charset="-122"/>
                      <a:ea typeface="华文行楷" pitchFamily="2" charset="-122"/>
                    </a:rPr>
                    <a:t>8</a:t>
                  </a:r>
                  <a:endParaRPr lang="zh-CN" altLang="zh-CN" sz="900" kern="0">
                    <a:solidFill>
                      <a:srgbClr val="000000"/>
                    </a:solidFill>
                  </a:endParaRPr>
                </a:p>
              </p:txBody>
            </p:sp>
            <p:sp>
              <p:nvSpPr>
                <p:cNvPr id="304" name="Oval 192"/>
                <p:cNvSpPr>
                  <a:spLocks noChangeArrowheads="1"/>
                </p:cNvSpPr>
                <p:nvPr/>
              </p:nvSpPr>
              <p:spPr bwMode="auto">
                <a:xfrm>
                  <a:off x="5497162" y="3342924"/>
                  <a:ext cx="141763" cy="149889"/>
                </a:xfrm>
                <a:prstGeom prst="ellipse">
                  <a:avLst/>
                </a:prstGeom>
                <a:solidFill>
                  <a:srgbClr val="FF0000"/>
                </a:solidFill>
                <a:ln w="0">
                  <a:noFill/>
                  <a:prstDash val="solid"/>
                  <a:round/>
                </a:ln>
              </p:spPr>
              <p:txBody>
                <a:bodyPr vert="horz" wrap="square" lIns="91421" tIns="45711" rIns="91421" bIns="45711" numCol="1" anchor="t" anchorCtr="0" compatLnSpc="1"/>
                <a:lstStyle/>
                <a:p>
                  <a:pPr defTabSz="914245" eaLnBrk="0" fontAlgn="base" hangingPunct="0">
                    <a:spcBef>
                      <a:spcPct val="0"/>
                    </a:spcBef>
                    <a:spcAft>
                      <a:spcPct val="0"/>
                    </a:spcAft>
                    <a:defRPr/>
                  </a:pPr>
                  <a:endParaRPr lang="zh-CN" altLang="en-US" kern="0">
                    <a:solidFill>
                      <a:srgbClr val="000000"/>
                    </a:solidFill>
                  </a:endParaRPr>
                </a:p>
              </p:txBody>
            </p:sp>
            <p:sp>
              <p:nvSpPr>
                <p:cNvPr id="305" name="Rectangle 194"/>
                <p:cNvSpPr>
                  <a:spLocks noChangeArrowheads="1"/>
                </p:cNvSpPr>
                <p:nvPr/>
              </p:nvSpPr>
              <p:spPr bwMode="auto">
                <a:xfrm>
                  <a:off x="5532040" y="3370070"/>
                  <a:ext cx="93102" cy="16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Bef>
                      <a:spcPct val="0"/>
                    </a:spcBef>
                    <a:spcAft>
                      <a:spcPct val="0"/>
                    </a:spcAft>
                    <a:defRPr>
                      <a:solidFill>
                        <a:schemeClr val="tx1"/>
                      </a:solidFill>
                      <a:latin typeface="Arial" pitchFamily="34" charset="0"/>
                    </a:defRPr>
                  </a:lvl6pPr>
                  <a:lvl7pPr eaLnBrk="0" fontAlgn="base" hangingPunct="0">
                    <a:spcBef>
                      <a:spcPct val="0"/>
                    </a:spcBef>
                    <a:spcAft>
                      <a:spcPct val="0"/>
                    </a:spcAft>
                    <a:defRPr>
                      <a:solidFill>
                        <a:schemeClr val="tx1"/>
                      </a:solidFill>
                      <a:latin typeface="Arial" pitchFamily="34" charset="0"/>
                    </a:defRPr>
                  </a:lvl7pPr>
                  <a:lvl8pPr eaLnBrk="0" fontAlgn="base" hangingPunct="0">
                    <a:spcBef>
                      <a:spcPct val="0"/>
                    </a:spcBef>
                    <a:spcAft>
                      <a:spcPct val="0"/>
                    </a:spcAft>
                    <a:defRPr>
                      <a:solidFill>
                        <a:schemeClr val="tx1"/>
                      </a:solidFill>
                      <a:latin typeface="Arial" pitchFamily="34" charset="0"/>
                    </a:defRPr>
                  </a:lvl8pPr>
                  <a:lvl9pPr eaLnBrk="0" fontAlgn="base" hangingPunct="0">
                    <a:spcBef>
                      <a:spcPct val="0"/>
                    </a:spcBef>
                    <a:spcAft>
                      <a:spcPct val="0"/>
                    </a:spcAft>
                    <a:defRPr>
                      <a:solidFill>
                        <a:schemeClr val="tx1"/>
                      </a:solidFill>
                      <a:latin typeface="Arial" pitchFamily="34" charset="0"/>
                    </a:defRPr>
                  </a:lvl9pPr>
                </a:lstStyle>
                <a:p>
                  <a:pPr defTabSz="914245" eaLnBrk="0" fontAlgn="base" hangingPunct="0">
                    <a:spcBef>
                      <a:spcPct val="0"/>
                    </a:spcBef>
                    <a:spcAft>
                      <a:spcPct val="0"/>
                    </a:spcAft>
                    <a:defRPr/>
                  </a:pPr>
                  <a:r>
                    <a:rPr lang="zh-CN" altLang="zh-CN" sz="900" kern="0" dirty="0">
                      <a:solidFill>
                        <a:srgbClr val="FFFFFF"/>
                      </a:solidFill>
                      <a:latin typeface="华文行楷" pitchFamily="2" charset="-122"/>
                      <a:ea typeface="华文行楷" pitchFamily="2" charset="-122"/>
                    </a:rPr>
                    <a:t>10</a:t>
                  </a:r>
                  <a:endParaRPr lang="zh-CN" altLang="zh-CN" sz="900" kern="0" dirty="0">
                    <a:solidFill>
                      <a:srgbClr val="000000"/>
                    </a:solidFill>
                  </a:endParaRPr>
                </a:p>
              </p:txBody>
            </p:sp>
            <p:sp>
              <p:nvSpPr>
                <p:cNvPr id="306" name="Oval 195"/>
                <p:cNvSpPr>
                  <a:spLocks noChangeArrowheads="1"/>
                </p:cNvSpPr>
                <p:nvPr/>
              </p:nvSpPr>
              <p:spPr bwMode="auto">
                <a:xfrm>
                  <a:off x="5488162" y="4031838"/>
                  <a:ext cx="138577" cy="160366"/>
                </a:xfrm>
                <a:prstGeom prst="ellipse">
                  <a:avLst/>
                </a:prstGeom>
                <a:solidFill>
                  <a:srgbClr val="FF0000"/>
                </a:solidFill>
                <a:ln w="0">
                  <a:noFill/>
                  <a:prstDash val="solid"/>
                  <a:round/>
                </a:ln>
              </p:spPr>
              <p:txBody>
                <a:bodyPr vert="horz" wrap="square" lIns="91421" tIns="45711" rIns="91421" bIns="45711" numCol="1" anchor="t" anchorCtr="0" compatLnSpc="1"/>
                <a:lstStyle/>
                <a:p>
                  <a:pPr defTabSz="914245" eaLnBrk="0" fontAlgn="base" hangingPunct="0">
                    <a:spcBef>
                      <a:spcPct val="0"/>
                    </a:spcBef>
                    <a:spcAft>
                      <a:spcPct val="0"/>
                    </a:spcAft>
                    <a:defRPr/>
                  </a:pPr>
                  <a:endParaRPr lang="zh-CN" altLang="en-US" kern="0">
                    <a:solidFill>
                      <a:srgbClr val="000000"/>
                    </a:solidFill>
                  </a:endParaRPr>
                </a:p>
              </p:txBody>
            </p:sp>
            <p:sp>
              <p:nvSpPr>
                <p:cNvPr id="307" name="Rectangle 197"/>
                <p:cNvSpPr>
                  <a:spLocks noChangeArrowheads="1"/>
                </p:cNvSpPr>
                <p:nvPr/>
              </p:nvSpPr>
              <p:spPr bwMode="auto">
                <a:xfrm>
                  <a:off x="5532040" y="4056622"/>
                  <a:ext cx="97884" cy="16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Bef>
                      <a:spcPct val="0"/>
                    </a:spcBef>
                    <a:spcAft>
                      <a:spcPct val="0"/>
                    </a:spcAft>
                    <a:defRPr>
                      <a:solidFill>
                        <a:schemeClr val="tx1"/>
                      </a:solidFill>
                      <a:latin typeface="Arial" pitchFamily="34" charset="0"/>
                    </a:defRPr>
                  </a:lvl6pPr>
                  <a:lvl7pPr eaLnBrk="0" fontAlgn="base" hangingPunct="0">
                    <a:spcBef>
                      <a:spcPct val="0"/>
                    </a:spcBef>
                    <a:spcAft>
                      <a:spcPct val="0"/>
                    </a:spcAft>
                    <a:defRPr>
                      <a:solidFill>
                        <a:schemeClr val="tx1"/>
                      </a:solidFill>
                      <a:latin typeface="Arial" pitchFamily="34" charset="0"/>
                    </a:defRPr>
                  </a:lvl7pPr>
                  <a:lvl8pPr eaLnBrk="0" fontAlgn="base" hangingPunct="0">
                    <a:spcBef>
                      <a:spcPct val="0"/>
                    </a:spcBef>
                    <a:spcAft>
                      <a:spcPct val="0"/>
                    </a:spcAft>
                    <a:defRPr>
                      <a:solidFill>
                        <a:schemeClr val="tx1"/>
                      </a:solidFill>
                      <a:latin typeface="Arial" pitchFamily="34" charset="0"/>
                    </a:defRPr>
                  </a:lvl8pPr>
                  <a:lvl9pPr eaLnBrk="0" fontAlgn="base" hangingPunct="0">
                    <a:spcBef>
                      <a:spcPct val="0"/>
                    </a:spcBef>
                    <a:spcAft>
                      <a:spcPct val="0"/>
                    </a:spcAft>
                    <a:defRPr>
                      <a:solidFill>
                        <a:schemeClr val="tx1"/>
                      </a:solidFill>
                      <a:latin typeface="Arial" pitchFamily="34" charset="0"/>
                    </a:defRPr>
                  </a:lvl9pPr>
                </a:lstStyle>
                <a:p>
                  <a:pPr defTabSz="914245" eaLnBrk="0" fontAlgn="base" hangingPunct="0">
                    <a:spcBef>
                      <a:spcPct val="0"/>
                    </a:spcBef>
                    <a:spcAft>
                      <a:spcPct val="0"/>
                    </a:spcAft>
                    <a:defRPr/>
                  </a:pPr>
                  <a:r>
                    <a:rPr lang="zh-CN" altLang="zh-CN" sz="900" kern="0">
                      <a:solidFill>
                        <a:srgbClr val="FFFFFF"/>
                      </a:solidFill>
                      <a:latin typeface="华文行楷" pitchFamily="2" charset="-122"/>
                      <a:ea typeface="华文行楷" pitchFamily="2" charset="-122"/>
                    </a:rPr>
                    <a:t>11</a:t>
                  </a:r>
                  <a:endParaRPr lang="zh-CN" altLang="zh-CN" sz="900" kern="0">
                    <a:solidFill>
                      <a:srgbClr val="000000"/>
                    </a:solidFill>
                  </a:endParaRPr>
                </a:p>
              </p:txBody>
            </p:sp>
            <p:sp>
              <p:nvSpPr>
                <p:cNvPr id="308" name="Oval 201"/>
                <p:cNvSpPr>
                  <a:spLocks noChangeArrowheads="1"/>
                </p:cNvSpPr>
                <p:nvPr/>
              </p:nvSpPr>
              <p:spPr bwMode="auto">
                <a:xfrm>
                  <a:off x="7011124" y="1854367"/>
                  <a:ext cx="141763" cy="148708"/>
                </a:xfrm>
                <a:prstGeom prst="ellipse">
                  <a:avLst/>
                </a:prstGeom>
                <a:solidFill>
                  <a:srgbClr val="FF0000"/>
                </a:solidFill>
                <a:ln w="0">
                  <a:noFill/>
                  <a:prstDash val="solid"/>
                  <a:round/>
                </a:ln>
              </p:spPr>
              <p:txBody>
                <a:bodyPr vert="horz" wrap="square" lIns="91421" tIns="45711" rIns="91421" bIns="45711" numCol="1" anchor="t" anchorCtr="0" compatLnSpc="1"/>
                <a:lstStyle/>
                <a:p>
                  <a:pPr defTabSz="914245" eaLnBrk="0" fontAlgn="base" hangingPunct="0">
                    <a:spcBef>
                      <a:spcPct val="0"/>
                    </a:spcBef>
                    <a:spcAft>
                      <a:spcPct val="0"/>
                    </a:spcAft>
                    <a:defRPr/>
                  </a:pPr>
                  <a:endParaRPr lang="zh-CN" altLang="en-US" kern="0">
                    <a:solidFill>
                      <a:srgbClr val="000000"/>
                    </a:solidFill>
                  </a:endParaRPr>
                </a:p>
              </p:txBody>
            </p:sp>
            <p:sp>
              <p:nvSpPr>
                <p:cNvPr id="309" name="Rectangle 203"/>
                <p:cNvSpPr>
                  <a:spLocks noChangeArrowheads="1"/>
                </p:cNvSpPr>
                <p:nvPr/>
              </p:nvSpPr>
              <p:spPr bwMode="auto">
                <a:xfrm>
                  <a:off x="7046001" y="1885053"/>
                  <a:ext cx="102056" cy="16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Bef>
                      <a:spcPct val="0"/>
                    </a:spcBef>
                    <a:spcAft>
                      <a:spcPct val="0"/>
                    </a:spcAft>
                    <a:defRPr>
                      <a:solidFill>
                        <a:schemeClr val="tx1"/>
                      </a:solidFill>
                      <a:latin typeface="Arial" pitchFamily="34" charset="0"/>
                    </a:defRPr>
                  </a:lvl6pPr>
                  <a:lvl7pPr eaLnBrk="0" fontAlgn="base" hangingPunct="0">
                    <a:spcBef>
                      <a:spcPct val="0"/>
                    </a:spcBef>
                    <a:spcAft>
                      <a:spcPct val="0"/>
                    </a:spcAft>
                    <a:defRPr>
                      <a:solidFill>
                        <a:schemeClr val="tx1"/>
                      </a:solidFill>
                      <a:latin typeface="Arial" pitchFamily="34" charset="0"/>
                    </a:defRPr>
                  </a:lvl7pPr>
                  <a:lvl8pPr eaLnBrk="0" fontAlgn="base" hangingPunct="0">
                    <a:spcBef>
                      <a:spcPct val="0"/>
                    </a:spcBef>
                    <a:spcAft>
                      <a:spcPct val="0"/>
                    </a:spcAft>
                    <a:defRPr>
                      <a:solidFill>
                        <a:schemeClr val="tx1"/>
                      </a:solidFill>
                      <a:latin typeface="Arial" pitchFamily="34" charset="0"/>
                    </a:defRPr>
                  </a:lvl8pPr>
                  <a:lvl9pPr eaLnBrk="0" fontAlgn="base" hangingPunct="0">
                    <a:spcBef>
                      <a:spcPct val="0"/>
                    </a:spcBef>
                    <a:spcAft>
                      <a:spcPct val="0"/>
                    </a:spcAft>
                    <a:defRPr>
                      <a:solidFill>
                        <a:schemeClr val="tx1"/>
                      </a:solidFill>
                      <a:latin typeface="Arial" pitchFamily="34" charset="0"/>
                    </a:defRPr>
                  </a:lvl9pPr>
                </a:lstStyle>
                <a:p>
                  <a:pPr defTabSz="914245" eaLnBrk="0" fontAlgn="base" hangingPunct="0">
                    <a:spcBef>
                      <a:spcPct val="0"/>
                    </a:spcBef>
                    <a:spcAft>
                      <a:spcPct val="0"/>
                    </a:spcAft>
                    <a:defRPr/>
                  </a:pPr>
                  <a:r>
                    <a:rPr lang="zh-CN" altLang="zh-CN" sz="900" kern="0" dirty="0">
                      <a:solidFill>
                        <a:srgbClr val="FFFFFF"/>
                      </a:solidFill>
                      <a:latin typeface="华文行楷" pitchFamily="2" charset="-122"/>
                      <a:ea typeface="华文行楷" pitchFamily="2" charset="-122"/>
                    </a:rPr>
                    <a:t>13</a:t>
                  </a:r>
                  <a:endParaRPr lang="zh-CN" altLang="zh-CN" sz="900" kern="0" dirty="0">
                    <a:solidFill>
                      <a:srgbClr val="000000"/>
                    </a:solidFill>
                  </a:endParaRPr>
                </a:p>
              </p:txBody>
            </p:sp>
            <p:sp>
              <p:nvSpPr>
                <p:cNvPr id="310" name="Oval 204"/>
                <p:cNvSpPr>
                  <a:spLocks noChangeArrowheads="1"/>
                </p:cNvSpPr>
                <p:nvPr/>
              </p:nvSpPr>
              <p:spPr bwMode="auto">
                <a:xfrm>
                  <a:off x="8308317" y="1845577"/>
                  <a:ext cx="141763" cy="149889"/>
                </a:xfrm>
                <a:prstGeom prst="ellipse">
                  <a:avLst/>
                </a:prstGeom>
                <a:solidFill>
                  <a:srgbClr val="FF0000"/>
                </a:solidFill>
                <a:ln w="0">
                  <a:noFill/>
                  <a:prstDash val="solid"/>
                  <a:round/>
                </a:ln>
              </p:spPr>
              <p:txBody>
                <a:bodyPr vert="horz" wrap="square" lIns="91421" tIns="45711" rIns="91421" bIns="45711" numCol="1" anchor="t" anchorCtr="0" compatLnSpc="1"/>
                <a:lstStyle/>
                <a:p>
                  <a:pPr defTabSz="914245" eaLnBrk="0" fontAlgn="base" hangingPunct="0">
                    <a:spcBef>
                      <a:spcPct val="0"/>
                    </a:spcBef>
                    <a:spcAft>
                      <a:spcPct val="0"/>
                    </a:spcAft>
                    <a:defRPr/>
                  </a:pPr>
                  <a:endParaRPr lang="zh-CN" altLang="en-US" kern="0">
                    <a:solidFill>
                      <a:srgbClr val="000000"/>
                    </a:solidFill>
                  </a:endParaRPr>
                </a:p>
              </p:txBody>
            </p:sp>
            <p:sp>
              <p:nvSpPr>
                <p:cNvPr id="311" name="Oval 205"/>
                <p:cNvSpPr>
                  <a:spLocks noChangeArrowheads="1"/>
                </p:cNvSpPr>
                <p:nvPr/>
              </p:nvSpPr>
              <p:spPr bwMode="auto">
                <a:xfrm>
                  <a:off x="8308317" y="1845577"/>
                  <a:ext cx="141763" cy="149889"/>
                </a:xfrm>
                <a:prstGeom prst="ellipse">
                  <a:avLst/>
                </a:prstGeom>
                <a:noFill/>
                <a:ln w="11113" cap="sq">
                  <a:solidFill>
                    <a:srgbClr val="FF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21" tIns="45711" rIns="91421" bIns="45711" numCol="1" anchor="t" anchorCtr="0" compatLnSpc="1"/>
                <a:lstStyle/>
                <a:p>
                  <a:pPr defTabSz="914245" eaLnBrk="0" fontAlgn="base" hangingPunct="0">
                    <a:spcBef>
                      <a:spcPct val="0"/>
                    </a:spcBef>
                    <a:spcAft>
                      <a:spcPct val="0"/>
                    </a:spcAft>
                    <a:defRPr/>
                  </a:pPr>
                  <a:endParaRPr lang="zh-CN" altLang="en-US" kern="0">
                    <a:solidFill>
                      <a:srgbClr val="000000"/>
                    </a:solidFill>
                  </a:endParaRPr>
                </a:p>
              </p:txBody>
            </p:sp>
            <p:sp>
              <p:nvSpPr>
                <p:cNvPr id="312" name="Rectangle 206"/>
                <p:cNvSpPr>
                  <a:spLocks noChangeArrowheads="1"/>
                </p:cNvSpPr>
                <p:nvPr/>
              </p:nvSpPr>
              <p:spPr bwMode="auto">
                <a:xfrm>
                  <a:off x="8344321" y="1872724"/>
                  <a:ext cx="91313" cy="16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Bef>
                      <a:spcPct val="0"/>
                    </a:spcBef>
                    <a:spcAft>
                      <a:spcPct val="0"/>
                    </a:spcAft>
                    <a:defRPr>
                      <a:solidFill>
                        <a:schemeClr val="tx1"/>
                      </a:solidFill>
                      <a:latin typeface="Arial" pitchFamily="34" charset="0"/>
                    </a:defRPr>
                  </a:lvl6pPr>
                  <a:lvl7pPr eaLnBrk="0" fontAlgn="base" hangingPunct="0">
                    <a:spcBef>
                      <a:spcPct val="0"/>
                    </a:spcBef>
                    <a:spcAft>
                      <a:spcPct val="0"/>
                    </a:spcAft>
                    <a:defRPr>
                      <a:solidFill>
                        <a:schemeClr val="tx1"/>
                      </a:solidFill>
                      <a:latin typeface="Arial" pitchFamily="34" charset="0"/>
                    </a:defRPr>
                  </a:lvl7pPr>
                  <a:lvl8pPr eaLnBrk="0" fontAlgn="base" hangingPunct="0">
                    <a:spcBef>
                      <a:spcPct val="0"/>
                    </a:spcBef>
                    <a:spcAft>
                      <a:spcPct val="0"/>
                    </a:spcAft>
                    <a:defRPr>
                      <a:solidFill>
                        <a:schemeClr val="tx1"/>
                      </a:solidFill>
                      <a:latin typeface="Arial" pitchFamily="34" charset="0"/>
                    </a:defRPr>
                  </a:lvl8pPr>
                  <a:lvl9pPr eaLnBrk="0" fontAlgn="base" hangingPunct="0">
                    <a:spcBef>
                      <a:spcPct val="0"/>
                    </a:spcBef>
                    <a:spcAft>
                      <a:spcPct val="0"/>
                    </a:spcAft>
                    <a:defRPr>
                      <a:solidFill>
                        <a:schemeClr val="tx1"/>
                      </a:solidFill>
                      <a:latin typeface="Arial" pitchFamily="34" charset="0"/>
                    </a:defRPr>
                  </a:lvl9pPr>
                </a:lstStyle>
                <a:p>
                  <a:pPr defTabSz="914245" eaLnBrk="0" fontAlgn="base" hangingPunct="0">
                    <a:spcBef>
                      <a:spcPct val="0"/>
                    </a:spcBef>
                    <a:spcAft>
                      <a:spcPct val="0"/>
                    </a:spcAft>
                    <a:defRPr/>
                  </a:pPr>
                  <a:r>
                    <a:rPr lang="zh-CN" altLang="zh-CN" sz="900" kern="0" dirty="0">
                      <a:solidFill>
                        <a:srgbClr val="FFFFFF"/>
                      </a:solidFill>
                      <a:latin typeface="华文行楷" pitchFamily="2" charset="-122"/>
                      <a:ea typeface="华文行楷" pitchFamily="2" charset="-122"/>
                    </a:rPr>
                    <a:t>17</a:t>
                  </a:r>
                  <a:endParaRPr lang="zh-CN" altLang="zh-CN" sz="900" kern="0" dirty="0">
                    <a:solidFill>
                      <a:srgbClr val="000000"/>
                    </a:solidFill>
                  </a:endParaRPr>
                </a:p>
              </p:txBody>
            </p:sp>
            <p:sp>
              <p:nvSpPr>
                <p:cNvPr id="313" name="Oval 207"/>
                <p:cNvSpPr>
                  <a:spLocks noChangeArrowheads="1"/>
                </p:cNvSpPr>
                <p:nvPr/>
              </p:nvSpPr>
              <p:spPr bwMode="auto">
                <a:xfrm>
                  <a:off x="8325812" y="2583129"/>
                  <a:ext cx="141763" cy="149889"/>
                </a:xfrm>
                <a:prstGeom prst="ellipse">
                  <a:avLst/>
                </a:prstGeom>
                <a:solidFill>
                  <a:srgbClr val="FF0000"/>
                </a:solidFill>
                <a:ln w="0">
                  <a:noFill/>
                  <a:prstDash val="solid"/>
                  <a:round/>
                </a:ln>
              </p:spPr>
              <p:txBody>
                <a:bodyPr vert="horz" wrap="square" lIns="91421" tIns="45711" rIns="91421" bIns="45711" numCol="1" anchor="t" anchorCtr="0" compatLnSpc="1"/>
                <a:lstStyle/>
                <a:p>
                  <a:pPr defTabSz="914245" eaLnBrk="0" fontAlgn="base" hangingPunct="0">
                    <a:spcBef>
                      <a:spcPct val="0"/>
                    </a:spcBef>
                    <a:spcAft>
                      <a:spcPct val="0"/>
                    </a:spcAft>
                    <a:defRPr/>
                  </a:pPr>
                  <a:endParaRPr lang="zh-CN" altLang="en-US" kern="0">
                    <a:solidFill>
                      <a:srgbClr val="000000"/>
                    </a:solidFill>
                  </a:endParaRPr>
                </a:p>
              </p:txBody>
            </p:sp>
            <p:sp>
              <p:nvSpPr>
                <p:cNvPr id="314" name="Rectangle 209"/>
                <p:cNvSpPr>
                  <a:spLocks noChangeArrowheads="1"/>
                </p:cNvSpPr>
                <p:nvPr/>
              </p:nvSpPr>
              <p:spPr bwMode="auto">
                <a:xfrm>
                  <a:off x="8365192" y="2616174"/>
                  <a:ext cx="93102" cy="16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Bef>
                      <a:spcPct val="0"/>
                    </a:spcBef>
                    <a:spcAft>
                      <a:spcPct val="0"/>
                    </a:spcAft>
                    <a:defRPr>
                      <a:solidFill>
                        <a:schemeClr val="tx1"/>
                      </a:solidFill>
                      <a:latin typeface="Arial" pitchFamily="34" charset="0"/>
                    </a:defRPr>
                  </a:lvl6pPr>
                  <a:lvl7pPr eaLnBrk="0" fontAlgn="base" hangingPunct="0">
                    <a:spcBef>
                      <a:spcPct val="0"/>
                    </a:spcBef>
                    <a:spcAft>
                      <a:spcPct val="0"/>
                    </a:spcAft>
                    <a:defRPr>
                      <a:solidFill>
                        <a:schemeClr val="tx1"/>
                      </a:solidFill>
                      <a:latin typeface="Arial" pitchFamily="34" charset="0"/>
                    </a:defRPr>
                  </a:lvl7pPr>
                  <a:lvl8pPr eaLnBrk="0" fontAlgn="base" hangingPunct="0">
                    <a:spcBef>
                      <a:spcPct val="0"/>
                    </a:spcBef>
                    <a:spcAft>
                      <a:spcPct val="0"/>
                    </a:spcAft>
                    <a:defRPr>
                      <a:solidFill>
                        <a:schemeClr val="tx1"/>
                      </a:solidFill>
                      <a:latin typeface="Arial" pitchFamily="34" charset="0"/>
                    </a:defRPr>
                  </a:lvl8pPr>
                  <a:lvl9pPr eaLnBrk="0" fontAlgn="base" hangingPunct="0">
                    <a:spcBef>
                      <a:spcPct val="0"/>
                    </a:spcBef>
                    <a:spcAft>
                      <a:spcPct val="0"/>
                    </a:spcAft>
                    <a:defRPr>
                      <a:solidFill>
                        <a:schemeClr val="tx1"/>
                      </a:solidFill>
                      <a:latin typeface="Arial" pitchFamily="34" charset="0"/>
                    </a:defRPr>
                  </a:lvl9pPr>
                </a:lstStyle>
                <a:p>
                  <a:pPr defTabSz="914245" eaLnBrk="0" fontAlgn="base" hangingPunct="0">
                    <a:spcBef>
                      <a:spcPct val="0"/>
                    </a:spcBef>
                    <a:spcAft>
                      <a:spcPct val="0"/>
                    </a:spcAft>
                    <a:defRPr/>
                  </a:pPr>
                  <a:r>
                    <a:rPr lang="zh-CN" altLang="zh-CN" sz="900" kern="0">
                      <a:solidFill>
                        <a:srgbClr val="FFFFFF"/>
                      </a:solidFill>
                      <a:latin typeface="华文行楷" pitchFamily="2" charset="-122"/>
                      <a:ea typeface="华文行楷" pitchFamily="2" charset="-122"/>
                    </a:rPr>
                    <a:t>18</a:t>
                  </a:r>
                  <a:endParaRPr lang="zh-CN" altLang="zh-CN" sz="900" kern="0">
                    <a:solidFill>
                      <a:srgbClr val="000000"/>
                    </a:solidFill>
                  </a:endParaRPr>
                </a:p>
              </p:txBody>
            </p:sp>
            <p:sp>
              <p:nvSpPr>
                <p:cNvPr id="315" name="Oval 210"/>
                <p:cNvSpPr>
                  <a:spLocks noChangeArrowheads="1"/>
                </p:cNvSpPr>
                <p:nvPr/>
              </p:nvSpPr>
              <p:spPr bwMode="auto">
                <a:xfrm>
                  <a:off x="7008136" y="2605722"/>
                  <a:ext cx="141763" cy="149889"/>
                </a:xfrm>
                <a:prstGeom prst="ellipse">
                  <a:avLst/>
                </a:prstGeom>
                <a:solidFill>
                  <a:srgbClr val="FF0000"/>
                </a:solidFill>
                <a:ln w="0">
                  <a:noFill/>
                  <a:prstDash val="solid"/>
                  <a:round/>
                </a:ln>
              </p:spPr>
              <p:txBody>
                <a:bodyPr vert="horz" wrap="square" lIns="91421" tIns="45711" rIns="91421" bIns="45711" numCol="1" anchor="t" anchorCtr="0" compatLnSpc="1"/>
                <a:lstStyle/>
                <a:p>
                  <a:pPr defTabSz="914245" eaLnBrk="0" fontAlgn="base" hangingPunct="0">
                    <a:spcBef>
                      <a:spcPct val="0"/>
                    </a:spcBef>
                    <a:spcAft>
                      <a:spcPct val="0"/>
                    </a:spcAft>
                    <a:defRPr/>
                  </a:pPr>
                  <a:endParaRPr lang="zh-CN" altLang="en-US" kern="0">
                    <a:solidFill>
                      <a:srgbClr val="000000"/>
                    </a:solidFill>
                  </a:endParaRPr>
                </a:p>
              </p:txBody>
            </p:sp>
            <p:sp>
              <p:nvSpPr>
                <p:cNvPr id="316" name="Rectangle 212"/>
                <p:cNvSpPr>
                  <a:spLocks noChangeArrowheads="1"/>
                </p:cNvSpPr>
                <p:nvPr/>
              </p:nvSpPr>
              <p:spPr bwMode="auto">
                <a:xfrm>
                  <a:off x="7044139" y="2632867"/>
                  <a:ext cx="91313" cy="16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Bef>
                      <a:spcPct val="0"/>
                    </a:spcBef>
                    <a:spcAft>
                      <a:spcPct val="0"/>
                    </a:spcAft>
                    <a:defRPr>
                      <a:solidFill>
                        <a:schemeClr val="tx1"/>
                      </a:solidFill>
                      <a:latin typeface="Arial" pitchFamily="34" charset="0"/>
                    </a:defRPr>
                  </a:lvl6pPr>
                  <a:lvl7pPr eaLnBrk="0" fontAlgn="base" hangingPunct="0">
                    <a:spcBef>
                      <a:spcPct val="0"/>
                    </a:spcBef>
                    <a:spcAft>
                      <a:spcPct val="0"/>
                    </a:spcAft>
                    <a:defRPr>
                      <a:solidFill>
                        <a:schemeClr val="tx1"/>
                      </a:solidFill>
                      <a:latin typeface="Arial" pitchFamily="34" charset="0"/>
                    </a:defRPr>
                  </a:lvl7pPr>
                  <a:lvl8pPr eaLnBrk="0" fontAlgn="base" hangingPunct="0">
                    <a:spcBef>
                      <a:spcPct val="0"/>
                    </a:spcBef>
                    <a:spcAft>
                      <a:spcPct val="0"/>
                    </a:spcAft>
                    <a:defRPr>
                      <a:solidFill>
                        <a:schemeClr val="tx1"/>
                      </a:solidFill>
                      <a:latin typeface="Arial" pitchFamily="34" charset="0"/>
                    </a:defRPr>
                  </a:lvl8pPr>
                  <a:lvl9pPr eaLnBrk="0" fontAlgn="base" hangingPunct="0">
                    <a:spcBef>
                      <a:spcPct val="0"/>
                    </a:spcBef>
                    <a:spcAft>
                      <a:spcPct val="0"/>
                    </a:spcAft>
                    <a:defRPr>
                      <a:solidFill>
                        <a:schemeClr val="tx1"/>
                      </a:solidFill>
                      <a:latin typeface="Arial" pitchFamily="34" charset="0"/>
                    </a:defRPr>
                  </a:lvl9pPr>
                </a:lstStyle>
                <a:p>
                  <a:pPr defTabSz="914245" eaLnBrk="0" fontAlgn="base" hangingPunct="0">
                    <a:spcBef>
                      <a:spcPct val="0"/>
                    </a:spcBef>
                    <a:spcAft>
                      <a:spcPct val="0"/>
                    </a:spcAft>
                    <a:defRPr/>
                  </a:pPr>
                  <a:r>
                    <a:rPr lang="zh-CN" altLang="zh-CN" sz="900" kern="0">
                      <a:solidFill>
                        <a:srgbClr val="FFFFFF"/>
                      </a:solidFill>
                      <a:latin typeface="华文行楷" pitchFamily="2" charset="-122"/>
                      <a:ea typeface="华文行楷" pitchFamily="2" charset="-122"/>
                    </a:rPr>
                    <a:t>14</a:t>
                  </a:r>
                  <a:endParaRPr lang="zh-CN" altLang="zh-CN" sz="900" kern="0">
                    <a:solidFill>
                      <a:srgbClr val="000000"/>
                    </a:solidFill>
                  </a:endParaRPr>
                </a:p>
              </p:txBody>
            </p:sp>
            <p:sp>
              <p:nvSpPr>
                <p:cNvPr id="317" name="Oval 213"/>
                <p:cNvSpPr>
                  <a:spLocks noChangeArrowheads="1"/>
                </p:cNvSpPr>
                <p:nvPr/>
              </p:nvSpPr>
              <p:spPr bwMode="auto">
                <a:xfrm>
                  <a:off x="7030128" y="3375288"/>
                  <a:ext cx="141763" cy="149889"/>
                </a:xfrm>
                <a:prstGeom prst="ellipse">
                  <a:avLst/>
                </a:prstGeom>
                <a:solidFill>
                  <a:srgbClr val="FF0000"/>
                </a:solidFill>
                <a:ln w="0">
                  <a:noFill/>
                  <a:prstDash val="solid"/>
                  <a:round/>
                </a:ln>
              </p:spPr>
              <p:txBody>
                <a:bodyPr vert="horz" wrap="square" lIns="91421" tIns="45711" rIns="91421" bIns="45711" numCol="1" anchor="t" anchorCtr="0" compatLnSpc="1"/>
                <a:lstStyle/>
                <a:p>
                  <a:pPr defTabSz="914245" eaLnBrk="0" fontAlgn="base" hangingPunct="0">
                    <a:spcBef>
                      <a:spcPct val="0"/>
                    </a:spcBef>
                    <a:spcAft>
                      <a:spcPct val="0"/>
                    </a:spcAft>
                    <a:defRPr/>
                  </a:pPr>
                  <a:endParaRPr lang="zh-CN" altLang="en-US" kern="0">
                    <a:solidFill>
                      <a:srgbClr val="000000"/>
                    </a:solidFill>
                  </a:endParaRPr>
                </a:p>
              </p:txBody>
            </p:sp>
            <p:sp>
              <p:nvSpPr>
                <p:cNvPr id="318" name="Rectangle 215"/>
                <p:cNvSpPr>
                  <a:spLocks noChangeArrowheads="1"/>
                </p:cNvSpPr>
                <p:nvPr/>
              </p:nvSpPr>
              <p:spPr bwMode="auto">
                <a:xfrm>
                  <a:off x="7066131" y="3402432"/>
                  <a:ext cx="91313" cy="16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Bef>
                      <a:spcPct val="0"/>
                    </a:spcBef>
                    <a:spcAft>
                      <a:spcPct val="0"/>
                    </a:spcAft>
                    <a:defRPr>
                      <a:solidFill>
                        <a:schemeClr val="tx1"/>
                      </a:solidFill>
                      <a:latin typeface="Arial" pitchFamily="34" charset="0"/>
                    </a:defRPr>
                  </a:lvl6pPr>
                  <a:lvl7pPr eaLnBrk="0" fontAlgn="base" hangingPunct="0">
                    <a:spcBef>
                      <a:spcPct val="0"/>
                    </a:spcBef>
                    <a:spcAft>
                      <a:spcPct val="0"/>
                    </a:spcAft>
                    <a:defRPr>
                      <a:solidFill>
                        <a:schemeClr val="tx1"/>
                      </a:solidFill>
                      <a:latin typeface="Arial" pitchFamily="34" charset="0"/>
                    </a:defRPr>
                  </a:lvl7pPr>
                  <a:lvl8pPr eaLnBrk="0" fontAlgn="base" hangingPunct="0">
                    <a:spcBef>
                      <a:spcPct val="0"/>
                    </a:spcBef>
                    <a:spcAft>
                      <a:spcPct val="0"/>
                    </a:spcAft>
                    <a:defRPr>
                      <a:solidFill>
                        <a:schemeClr val="tx1"/>
                      </a:solidFill>
                      <a:latin typeface="Arial" pitchFamily="34" charset="0"/>
                    </a:defRPr>
                  </a:lvl8pPr>
                  <a:lvl9pPr eaLnBrk="0" fontAlgn="base" hangingPunct="0">
                    <a:spcBef>
                      <a:spcPct val="0"/>
                    </a:spcBef>
                    <a:spcAft>
                      <a:spcPct val="0"/>
                    </a:spcAft>
                    <a:defRPr>
                      <a:solidFill>
                        <a:schemeClr val="tx1"/>
                      </a:solidFill>
                      <a:latin typeface="Arial" pitchFamily="34" charset="0"/>
                    </a:defRPr>
                  </a:lvl9pPr>
                </a:lstStyle>
                <a:p>
                  <a:pPr defTabSz="914245" eaLnBrk="0" fontAlgn="base" hangingPunct="0">
                    <a:spcBef>
                      <a:spcPct val="0"/>
                    </a:spcBef>
                    <a:spcAft>
                      <a:spcPct val="0"/>
                    </a:spcAft>
                    <a:defRPr/>
                  </a:pPr>
                  <a:r>
                    <a:rPr lang="zh-CN" altLang="zh-CN" sz="900" kern="0">
                      <a:solidFill>
                        <a:srgbClr val="FFFFFF"/>
                      </a:solidFill>
                      <a:latin typeface="华文行楷" pitchFamily="2" charset="-122"/>
                      <a:ea typeface="华文行楷" pitchFamily="2" charset="-122"/>
                    </a:rPr>
                    <a:t>15</a:t>
                  </a:r>
                  <a:endParaRPr lang="zh-CN" altLang="zh-CN" sz="900" kern="0">
                    <a:solidFill>
                      <a:srgbClr val="000000"/>
                    </a:solidFill>
                  </a:endParaRPr>
                </a:p>
              </p:txBody>
            </p:sp>
            <p:sp>
              <p:nvSpPr>
                <p:cNvPr id="319" name="Oval 216"/>
                <p:cNvSpPr>
                  <a:spLocks noChangeArrowheads="1"/>
                </p:cNvSpPr>
                <p:nvPr/>
              </p:nvSpPr>
              <p:spPr bwMode="auto">
                <a:xfrm>
                  <a:off x="7018144" y="3980140"/>
                  <a:ext cx="141763" cy="148708"/>
                </a:xfrm>
                <a:prstGeom prst="ellipse">
                  <a:avLst/>
                </a:prstGeom>
                <a:solidFill>
                  <a:srgbClr val="FF0000"/>
                </a:solidFill>
                <a:ln w="0">
                  <a:noFill/>
                  <a:prstDash val="solid"/>
                  <a:round/>
                </a:ln>
              </p:spPr>
              <p:txBody>
                <a:bodyPr vert="horz" wrap="square" lIns="91421" tIns="45711" rIns="91421" bIns="45711" numCol="1" anchor="t" anchorCtr="0" compatLnSpc="1"/>
                <a:lstStyle/>
                <a:p>
                  <a:pPr defTabSz="914245" eaLnBrk="0" fontAlgn="base" hangingPunct="0">
                    <a:spcBef>
                      <a:spcPct val="0"/>
                    </a:spcBef>
                    <a:spcAft>
                      <a:spcPct val="0"/>
                    </a:spcAft>
                    <a:defRPr/>
                  </a:pPr>
                  <a:endParaRPr lang="zh-CN" altLang="en-US" kern="0">
                    <a:solidFill>
                      <a:srgbClr val="000000"/>
                    </a:solidFill>
                  </a:endParaRPr>
                </a:p>
              </p:txBody>
            </p:sp>
            <p:sp>
              <p:nvSpPr>
                <p:cNvPr id="320" name="Rectangle 218"/>
                <p:cNvSpPr>
                  <a:spLocks noChangeArrowheads="1"/>
                </p:cNvSpPr>
                <p:nvPr/>
              </p:nvSpPr>
              <p:spPr bwMode="auto">
                <a:xfrm>
                  <a:off x="7054147" y="4004925"/>
                  <a:ext cx="89522" cy="16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Bef>
                      <a:spcPct val="0"/>
                    </a:spcBef>
                    <a:spcAft>
                      <a:spcPct val="0"/>
                    </a:spcAft>
                    <a:defRPr>
                      <a:solidFill>
                        <a:schemeClr val="tx1"/>
                      </a:solidFill>
                      <a:latin typeface="Arial" pitchFamily="34" charset="0"/>
                    </a:defRPr>
                  </a:lvl6pPr>
                  <a:lvl7pPr eaLnBrk="0" fontAlgn="base" hangingPunct="0">
                    <a:spcBef>
                      <a:spcPct val="0"/>
                    </a:spcBef>
                    <a:spcAft>
                      <a:spcPct val="0"/>
                    </a:spcAft>
                    <a:defRPr>
                      <a:solidFill>
                        <a:schemeClr val="tx1"/>
                      </a:solidFill>
                      <a:latin typeface="Arial" pitchFamily="34" charset="0"/>
                    </a:defRPr>
                  </a:lvl7pPr>
                  <a:lvl8pPr eaLnBrk="0" fontAlgn="base" hangingPunct="0">
                    <a:spcBef>
                      <a:spcPct val="0"/>
                    </a:spcBef>
                    <a:spcAft>
                      <a:spcPct val="0"/>
                    </a:spcAft>
                    <a:defRPr>
                      <a:solidFill>
                        <a:schemeClr val="tx1"/>
                      </a:solidFill>
                      <a:latin typeface="Arial" pitchFamily="34" charset="0"/>
                    </a:defRPr>
                  </a:lvl8pPr>
                  <a:lvl9pPr eaLnBrk="0" fontAlgn="base" hangingPunct="0">
                    <a:spcBef>
                      <a:spcPct val="0"/>
                    </a:spcBef>
                    <a:spcAft>
                      <a:spcPct val="0"/>
                    </a:spcAft>
                    <a:defRPr>
                      <a:solidFill>
                        <a:schemeClr val="tx1"/>
                      </a:solidFill>
                      <a:latin typeface="Arial" pitchFamily="34" charset="0"/>
                    </a:defRPr>
                  </a:lvl9pPr>
                </a:lstStyle>
                <a:p>
                  <a:pPr defTabSz="914245" eaLnBrk="0" fontAlgn="base" hangingPunct="0">
                    <a:spcBef>
                      <a:spcPct val="0"/>
                    </a:spcBef>
                    <a:spcAft>
                      <a:spcPct val="0"/>
                    </a:spcAft>
                    <a:defRPr/>
                  </a:pPr>
                  <a:r>
                    <a:rPr lang="zh-CN" altLang="zh-CN" sz="900" kern="0">
                      <a:solidFill>
                        <a:srgbClr val="FFFFFF"/>
                      </a:solidFill>
                      <a:latin typeface="华文行楷" pitchFamily="2" charset="-122"/>
                      <a:ea typeface="华文行楷" pitchFamily="2" charset="-122"/>
                    </a:rPr>
                    <a:t>16</a:t>
                  </a:r>
                  <a:endParaRPr lang="zh-CN" altLang="zh-CN" sz="900" kern="0">
                    <a:solidFill>
                      <a:srgbClr val="000000"/>
                    </a:solidFill>
                  </a:endParaRPr>
                </a:p>
              </p:txBody>
            </p:sp>
            <p:cxnSp>
              <p:nvCxnSpPr>
                <p:cNvPr id="321" name="直接箭头连接符 320"/>
                <p:cNvCxnSpPr>
                  <a:stCxn id="265" idx="3"/>
                  <a:endCxn id="266" idx="1"/>
                </p:cNvCxnSpPr>
                <p:nvPr/>
              </p:nvCxnSpPr>
              <p:spPr bwMode="auto">
                <a:xfrm>
                  <a:off x="3642665" y="1423831"/>
                  <a:ext cx="477927" cy="0"/>
                </a:xfrm>
                <a:prstGeom prst="straightConnector1">
                  <a:avLst/>
                </a:prstGeom>
                <a:noFill/>
                <a:ln w="28575" cap="flat" cmpd="sng" algn="ctr">
                  <a:solidFill>
                    <a:srgbClr val="FFFFFF">
                      <a:lumMod val="65000"/>
                    </a:srgbClr>
                  </a:solidFill>
                  <a:prstDash val="solid"/>
                  <a:headEnd type="none" w="med" len="med"/>
                  <a:tailEnd type="triangle"/>
                </a:ln>
                <a:effectLst/>
              </p:spPr>
            </p:cxnSp>
            <p:cxnSp>
              <p:nvCxnSpPr>
                <p:cNvPr id="322" name="直接箭头连接符 321"/>
                <p:cNvCxnSpPr>
                  <a:stCxn id="266" idx="2"/>
                  <a:endCxn id="268" idx="0"/>
                </p:cNvCxnSpPr>
                <p:nvPr/>
              </p:nvCxnSpPr>
              <p:spPr bwMode="auto">
                <a:xfrm>
                  <a:off x="4596105" y="1644614"/>
                  <a:ext cx="0" cy="336217"/>
                </a:xfrm>
                <a:prstGeom prst="straightConnector1">
                  <a:avLst/>
                </a:prstGeom>
                <a:noFill/>
                <a:ln w="28575" cap="flat" cmpd="sng" algn="ctr">
                  <a:solidFill>
                    <a:srgbClr val="FFFFFF">
                      <a:lumMod val="65000"/>
                    </a:srgbClr>
                  </a:solidFill>
                  <a:prstDash val="solid"/>
                  <a:headEnd type="none" w="med" len="med"/>
                  <a:tailEnd type="triangle"/>
                </a:ln>
                <a:effectLst/>
              </p:spPr>
            </p:cxnSp>
            <p:cxnSp>
              <p:nvCxnSpPr>
                <p:cNvPr id="323" name="直接箭头连接符 322"/>
                <p:cNvCxnSpPr>
                  <a:stCxn id="268" idx="2"/>
                  <a:endCxn id="269" idx="0"/>
                </p:cNvCxnSpPr>
                <p:nvPr/>
              </p:nvCxnSpPr>
              <p:spPr bwMode="auto">
                <a:xfrm>
                  <a:off x="4596105" y="2422399"/>
                  <a:ext cx="0" cy="290283"/>
                </a:xfrm>
                <a:prstGeom prst="straightConnector1">
                  <a:avLst/>
                </a:prstGeom>
                <a:noFill/>
                <a:ln w="28575" cap="flat" cmpd="sng" algn="ctr">
                  <a:solidFill>
                    <a:srgbClr val="FFFFFF">
                      <a:lumMod val="65000"/>
                    </a:srgbClr>
                  </a:solidFill>
                  <a:prstDash val="solid"/>
                  <a:headEnd type="none" w="med" len="med"/>
                  <a:tailEnd type="triangle"/>
                </a:ln>
                <a:effectLst/>
              </p:spPr>
            </p:cxnSp>
            <p:cxnSp>
              <p:nvCxnSpPr>
                <p:cNvPr id="324" name="直接箭头连接符 323"/>
                <p:cNvCxnSpPr>
                  <a:stCxn id="269" idx="2"/>
                  <a:endCxn id="270" idx="0"/>
                </p:cNvCxnSpPr>
                <p:nvPr/>
              </p:nvCxnSpPr>
              <p:spPr bwMode="auto">
                <a:xfrm>
                  <a:off x="4596105" y="3154250"/>
                  <a:ext cx="0" cy="264674"/>
                </a:xfrm>
                <a:prstGeom prst="straightConnector1">
                  <a:avLst/>
                </a:prstGeom>
                <a:noFill/>
                <a:ln w="28575" cap="flat" cmpd="sng" algn="ctr">
                  <a:solidFill>
                    <a:srgbClr val="FFFFFF">
                      <a:lumMod val="65000"/>
                    </a:srgbClr>
                  </a:solidFill>
                  <a:prstDash val="solid"/>
                  <a:headEnd type="none" w="med" len="med"/>
                  <a:tailEnd type="triangle"/>
                </a:ln>
                <a:effectLst/>
              </p:spPr>
            </p:cxnSp>
            <p:cxnSp>
              <p:nvCxnSpPr>
                <p:cNvPr id="325" name="直接箭头连接符 324"/>
                <p:cNvCxnSpPr>
                  <a:stCxn id="270" idx="2"/>
                  <a:endCxn id="271" idx="0"/>
                </p:cNvCxnSpPr>
                <p:nvPr/>
              </p:nvCxnSpPr>
              <p:spPr bwMode="auto">
                <a:xfrm>
                  <a:off x="4596105" y="3860492"/>
                  <a:ext cx="0" cy="245936"/>
                </a:xfrm>
                <a:prstGeom prst="straightConnector1">
                  <a:avLst/>
                </a:prstGeom>
                <a:noFill/>
                <a:ln w="28575" cap="flat" cmpd="sng" algn="ctr">
                  <a:solidFill>
                    <a:srgbClr val="FFFFFF">
                      <a:lumMod val="65000"/>
                    </a:srgbClr>
                  </a:solidFill>
                  <a:prstDash val="solid"/>
                  <a:headEnd type="none" w="med" len="med"/>
                  <a:tailEnd type="triangle"/>
                </a:ln>
                <a:effectLst/>
              </p:spPr>
            </p:cxnSp>
            <p:cxnSp>
              <p:nvCxnSpPr>
                <p:cNvPr id="326" name="肘形连接符 325"/>
                <p:cNvCxnSpPr>
                  <a:stCxn id="271" idx="3"/>
                  <a:endCxn id="272" idx="1"/>
                </p:cNvCxnSpPr>
                <p:nvPr/>
              </p:nvCxnSpPr>
              <p:spPr bwMode="auto">
                <a:xfrm flipV="1">
                  <a:off x="5071617" y="1423831"/>
                  <a:ext cx="560898" cy="2903382"/>
                </a:xfrm>
                <a:prstGeom prst="bentConnector3">
                  <a:avLst/>
                </a:prstGeom>
                <a:noFill/>
                <a:ln w="28575" cap="flat" cmpd="sng" algn="ctr">
                  <a:solidFill>
                    <a:srgbClr val="FFFFFF">
                      <a:lumMod val="65000"/>
                    </a:srgbClr>
                  </a:solidFill>
                  <a:prstDash val="solid"/>
                  <a:headEnd type="none" w="med" len="med"/>
                  <a:tailEnd type="triangle"/>
                </a:ln>
                <a:effectLst/>
              </p:spPr>
            </p:cxnSp>
            <p:cxnSp>
              <p:nvCxnSpPr>
                <p:cNvPr id="327" name="肘形连接符 326"/>
                <p:cNvCxnSpPr>
                  <a:stCxn id="276" idx="3"/>
                  <a:endCxn id="277" idx="1"/>
                </p:cNvCxnSpPr>
                <p:nvPr/>
              </p:nvCxnSpPr>
              <p:spPr bwMode="auto">
                <a:xfrm flipV="1">
                  <a:off x="6583540" y="1433321"/>
                  <a:ext cx="523213" cy="2893891"/>
                </a:xfrm>
                <a:prstGeom prst="bentConnector3">
                  <a:avLst/>
                </a:prstGeom>
                <a:noFill/>
                <a:ln w="28575" cap="flat" cmpd="sng" algn="ctr">
                  <a:solidFill>
                    <a:srgbClr val="FFFFFF">
                      <a:lumMod val="65000"/>
                    </a:srgbClr>
                  </a:solidFill>
                  <a:prstDash val="solid"/>
                  <a:headEnd type="none" w="med" len="med"/>
                  <a:tailEnd type="triangle"/>
                </a:ln>
                <a:effectLst/>
              </p:spPr>
            </p:cxnSp>
            <p:cxnSp>
              <p:nvCxnSpPr>
                <p:cNvPr id="328" name="直接箭头连接符 327"/>
                <p:cNvCxnSpPr>
                  <a:stCxn id="272" idx="2"/>
                  <a:endCxn id="273" idx="0"/>
                </p:cNvCxnSpPr>
                <p:nvPr/>
              </p:nvCxnSpPr>
              <p:spPr bwMode="auto">
                <a:xfrm>
                  <a:off x="6108028" y="1644614"/>
                  <a:ext cx="0" cy="336217"/>
                </a:xfrm>
                <a:prstGeom prst="straightConnector1">
                  <a:avLst/>
                </a:prstGeom>
                <a:noFill/>
                <a:ln w="28575" cap="flat" cmpd="sng" algn="ctr">
                  <a:solidFill>
                    <a:srgbClr val="FFFFFF">
                      <a:lumMod val="65000"/>
                    </a:srgbClr>
                  </a:solidFill>
                  <a:prstDash val="solid"/>
                  <a:headEnd type="none" w="med" len="med"/>
                  <a:tailEnd type="triangle"/>
                </a:ln>
                <a:effectLst/>
              </p:spPr>
            </p:cxnSp>
            <p:cxnSp>
              <p:nvCxnSpPr>
                <p:cNvPr id="329" name="直接箭头连接符 328"/>
                <p:cNvCxnSpPr>
                  <a:stCxn id="273" idx="2"/>
                  <a:endCxn id="274" idx="0"/>
                </p:cNvCxnSpPr>
                <p:nvPr/>
              </p:nvCxnSpPr>
              <p:spPr bwMode="auto">
                <a:xfrm>
                  <a:off x="6108028" y="2422399"/>
                  <a:ext cx="0" cy="290283"/>
                </a:xfrm>
                <a:prstGeom prst="straightConnector1">
                  <a:avLst/>
                </a:prstGeom>
                <a:noFill/>
                <a:ln w="28575" cap="flat" cmpd="sng" algn="ctr">
                  <a:solidFill>
                    <a:srgbClr val="FFFFFF">
                      <a:lumMod val="65000"/>
                    </a:srgbClr>
                  </a:solidFill>
                  <a:prstDash val="solid"/>
                  <a:headEnd type="none" w="med" len="med"/>
                  <a:tailEnd type="triangle"/>
                </a:ln>
                <a:effectLst/>
              </p:spPr>
            </p:cxnSp>
            <p:cxnSp>
              <p:nvCxnSpPr>
                <p:cNvPr id="330" name="直接箭头连接符 329"/>
                <p:cNvCxnSpPr>
                  <a:stCxn id="274" idx="2"/>
                  <a:endCxn id="275" idx="0"/>
                </p:cNvCxnSpPr>
                <p:nvPr/>
              </p:nvCxnSpPr>
              <p:spPr bwMode="auto">
                <a:xfrm>
                  <a:off x="6108028" y="3154250"/>
                  <a:ext cx="0" cy="264674"/>
                </a:xfrm>
                <a:prstGeom prst="straightConnector1">
                  <a:avLst/>
                </a:prstGeom>
                <a:noFill/>
                <a:ln w="28575" cap="flat" cmpd="sng" algn="ctr">
                  <a:solidFill>
                    <a:srgbClr val="FFFFFF">
                      <a:lumMod val="65000"/>
                    </a:srgbClr>
                  </a:solidFill>
                  <a:prstDash val="solid"/>
                  <a:headEnd type="none" w="med" len="med"/>
                  <a:tailEnd type="triangle"/>
                </a:ln>
                <a:effectLst/>
              </p:spPr>
            </p:cxnSp>
            <p:cxnSp>
              <p:nvCxnSpPr>
                <p:cNvPr id="331" name="直接箭头连接符 330"/>
                <p:cNvCxnSpPr>
                  <a:stCxn id="275" idx="2"/>
                  <a:endCxn id="276" idx="0"/>
                </p:cNvCxnSpPr>
                <p:nvPr/>
              </p:nvCxnSpPr>
              <p:spPr bwMode="auto">
                <a:xfrm>
                  <a:off x="6108028" y="3860492"/>
                  <a:ext cx="0" cy="245936"/>
                </a:xfrm>
                <a:prstGeom prst="straightConnector1">
                  <a:avLst/>
                </a:prstGeom>
                <a:noFill/>
                <a:ln w="28575" cap="flat" cmpd="sng" algn="ctr">
                  <a:solidFill>
                    <a:srgbClr val="FFFFFF">
                      <a:lumMod val="65000"/>
                    </a:srgbClr>
                  </a:solidFill>
                  <a:prstDash val="solid"/>
                  <a:headEnd type="none" w="med" len="med"/>
                  <a:tailEnd type="triangle"/>
                </a:ln>
                <a:effectLst/>
              </p:spPr>
            </p:cxnSp>
            <p:cxnSp>
              <p:nvCxnSpPr>
                <p:cNvPr id="332" name="肘形连接符 331"/>
                <p:cNvCxnSpPr>
                  <a:stCxn id="267" idx="2"/>
                  <a:endCxn id="269" idx="1"/>
                </p:cNvCxnSpPr>
                <p:nvPr/>
              </p:nvCxnSpPr>
              <p:spPr bwMode="auto">
                <a:xfrm rot="16200000" flipH="1">
                  <a:off x="3388338" y="2201213"/>
                  <a:ext cx="511068" cy="953440"/>
                </a:xfrm>
                <a:prstGeom prst="bentConnector2">
                  <a:avLst/>
                </a:prstGeom>
                <a:noFill/>
                <a:ln w="28575" cap="flat" cmpd="sng" algn="ctr">
                  <a:solidFill>
                    <a:srgbClr val="FFFFFF">
                      <a:lumMod val="65000"/>
                    </a:srgbClr>
                  </a:solidFill>
                  <a:prstDash val="solid"/>
                  <a:headEnd type="none" w="med" len="med"/>
                  <a:tailEnd type="triangle"/>
                </a:ln>
                <a:effectLst/>
              </p:spPr>
            </p:cxnSp>
            <p:cxnSp>
              <p:nvCxnSpPr>
                <p:cNvPr id="333" name="直接箭头连接符 332"/>
                <p:cNvCxnSpPr>
                  <a:stCxn id="278" idx="3"/>
                  <a:endCxn id="281" idx="1"/>
                </p:cNvCxnSpPr>
                <p:nvPr/>
              </p:nvCxnSpPr>
              <p:spPr bwMode="auto">
                <a:xfrm flipV="1">
                  <a:off x="8057778" y="2163899"/>
                  <a:ext cx="388391" cy="1274"/>
                </a:xfrm>
                <a:prstGeom prst="straightConnector1">
                  <a:avLst/>
                </a:prstGeom>
                <a:noFill/>
                <a:ln w="28575" cap="flat" cmpd="sng" algn="ctr">
                  <a:solidFill>
                    <a:srgbClr val="FFFFFF">
                      <a:lumMod val="65000"/>
                    </a:srgbClr>
                  </a:solidFill>
                  <a:prstDash val="solid"/>
                  <a:headEnd type="none" w="med" len="med"/>
                  <a:tailEnd type="triangle"/>
                </a:ln>
                <a:effectLst/>
              </p:spPr>
            </p:cxnSp>
            <p:cxnSp>
              <p:nvCxnSpPr>
                <p:cNvPr id="334" name="直接箭头连接符 333"/>
                <p:cNvCxnSpPr>
                  <a:stCxn id="281" idx="2"/>
                  <a:endCxn id="282" idx="0"/>
                </p:cNvCxnSpPr>
                <p:nvPr/>
              </p:nvCxnSpPr>
              <p:spPr bwMode="auto">
                <a:xfrm>
                  <a:off x="8921682" y="2384682"/>
                  <a:ext cx="6160" cy="259208"/>
                </a:xfrm>
                <a:prstGeom prst="straightConnector1">
                  <a:avLst/>
                </a:prstGeom>
                <a:noFill/>
                <a:ln w="28575" cap="flat" cmpd="sng" algn="ctr">
                  <a:solidFill>
                    <a:srgbClr val="FFFFFF">
                      <a:lumMod val="65000"/>
                    </a:srgbClr>
                  </a:solidFill>
                  <a:prstDash val="solid"/>
                  <a:headEnd type="none" w="med" len="med"/>
                  <a:tailEnd type="triangle"/>
                </a:ln>
                <a:effectLst/>
              </p:spPr>
            </p:cxnSp>
            <p:cxnSp>
              <p:nvCxnSpPr>
                <p:cNvPr id="335" name="直接箭头连接符 334"/>
                <p:cNvCxnSpPr>
                  <a:endCxn id="278" idx="0"/>
                </p:cNvCxnSpPr>
                <p:nvPr/>
              </p:nvCxnSpPr>
              <p:spPr bwMode="auto">
                <a:xfrm>
                  <a:off x="7582266" y="1654104"/>
                  <a:ext cx="0" cy="290284"/>
                </a:xfrm>
                <a:prstGeom prst="straightConnector1">
                  <a:avLst/>
                </a:prstGeom>
                <a:noFill/>
                <a:ln w="28575" cap="flat" cmpd="sng" algn="ctr">
                  <a:solidFill>
                    <a:srgbClr val="FFFFFF">
                      <a:lumMod val="65000"/>
                    </a:srgbClr>
                  </a:solidFill>
                  <a:prstDash val="solid"/>
                  <a:headEnd type="none" w="med" len="med"/>
                  <a:tailEnd type="triangle"/>
                </a:ln>
                <a:effectLst/>
              </p:spPr>
            </p:cxnSp>
            <p:cxnSp>
              <p:nvCxnSpPr>
                <p:cNvPr id="336" name="直接箭头连接符 335"/>
                <p:cNvCxnSpPr>
                  <a:stCxn id="278" idx="2"/>
                  <a:endCxn id="279" idx="0"/>
                </p:cNvCxnSpPr>
                <p:nvPr/>
              </p:nvCxnSpPr>
              <p:spPr bwMode="auto">
                <a:xfrm>
                  <a:off x="7582266" y="2385956"/>
                  <a:ext cx="0" cy="264674"/>
                </a:xfrm>
                <a:prstGeom prst="straightConnector1">
                  <a:avLst/>
                </a:prstGeom>
                <a:noFill/>
                <a:ln w="28575" cap="flat" cmpd="sng" algn="ctr">
                  <a:solidFill>
                    <a:srgbClr val="FFFFFF">
                      <a:lumMod val="65000"/>
                    </a:srgbClr>
                  </a:solidFill>
                  <a:prstDash val="solid"/>
                  <a:headEnd type="none" w="med" len="med"/>
                  <a:tailEnd type="triangle"/>
                </a:ln>
                <a:effectLst/>
              </p:spPr>
            </p:cxnSp>
            <p:cxnSp>
              <p:nvCxnSpPr>
                <p:cNvPr id="337" name="直接箭头连接符 336"/>
                <p:cNvCxnSpPr>
                  <a:stCxn id="279" idx="2"/>
                  <a:endCxn id="280" idx="0"/>
                </p:cNvCxnSpPr>
                <p:nvPr/>
              </p:nvCxnSpPr>
              <p:spPr bwMode="auto">
                <a:xfrm>
                  <a:off x="7582266" y="3092198"/>
                  <a:ext cx="5924" cy="323631"/>
                </a:xfrm>
                <a:prstGeom prst="straightConnector1">
                  <a:avLst/>
                </a:prstGeom>
                <a:noFill/>
                <a:ln w="28575" cap="flat" cmpd="sng" algn="ctr">
                  <a:solidFill>
                    <a:srgbClr val="FFFFFF">
                      <a:lumMod val="65000"/>
                    </a:srgbClr>
                  </a:solidFill>
                  <a:prstDash val="solid"/>
                  <a:headEnd type="none" w="med" len="med"/>
                  <a:tailEnd type="triangle"/>
                </a:ln>
                <a:effectLst/>
              </p:spPr>
            </p:cxnSp>
            <p:sp>
              <p:nvSpPr>
                <p:cNvPr id="338" name="文本框 337"/>
                <p:cNvSpPr txBox="1"/>
                <p:nvPr/>
              </p:nvSpPr>
              <p:spPr>
                <a:xfrm>
                  <a:off x="3647728" y="1443926"/>
                  <a:ext cx="550022" cy="554204"/>
                </a:xfrm>
                <a:prstGeom prst="rect">
                  <a:avLst/>
                </a:prstGeom>
                <a:noFill/>
              </p:spPr>
              <p:txBody>
                <a:bodyPr wrap="none" rtlCol="0">
                  <a:spAutoFit/>
                </a:bodyPr>
                <a:lstStyle/>
                <a:p>
                  <a:pPr defTabSz="914245" eaLnBrk="0" fontAlgn="base" hangingPunct="0">
                    <a:spcBef>
                      <a:spcPct val="0"/>
                    </a:spcBef>
                    <a:spcAft>
                      <a:spcPct val="0"/>
                    </a:spcAft>
                    <a:defRPr/>
                  </a:pPr>
                  <a:r>
                    <a:rPr lang="zh-CN" altLang="en-US" sz="1200" kern="0" dirty="0">
                      <a:solidFill>
                        <a:srgbClr val="000000"/>
                      </a:solidFill>
                      <a:latin typeface="微软雅黑" pitchFamily="34" charset="-122"/>
                    </a:rPr>
                    <a:t>资产</a:t>
                  </a:r>
                  <a:endParaRPr lang="en-US" altLang="zh-CN" sz="1200" kern="0" dirty="0">
                    <a:solidFill>
                      <a:srgbClr val="000000"/>
                    </a:solidFill>
                    <a:latin typeface="微软雅黑" pitchFamily="34" charset="-122"/>
                  </a:endParaRPr>
                </a:p>
                <a:p>
                  <a:pPr defTabSz="914245" eaLnBrk="0" fontAlgn="base" hangingPunct="0">
                    <a:spcBef>
                      <a:spcPct val="0"/>
                    </a:spcBef>
                    <a:spcAft>
                      <a:spcPct val="0"/>
                    </a:spcAft>
                    <a:defRPr/>
                  </a:pPr>
                  <a:r>
                    <a:rPr lang="zh-CN" altLang="en-US" sz="1200" kern="0" dirty="0">
                      <a:solidFill>
                        <a:srgbClr val="000000"/>
                      </a:solidFill>
                      <a:latin typeface="微软雅黑" pitchFamily="34" charset="-122"/>
                    </a:rPr>
                    <a:t>论证</a:t>
                  </a:r>
                </a:p>
              </p:txBody>
            </p:sp>
            <p:sp>
              <p:nvSpPr>
                <p:cNvPr id="339" name="文本框 338"/>
                <p:cNvSpPr txBox="1"/>
                <p:nvPr/>
              </p:nvSpPr>
              <p:spPr>
                <a:xfrm>
                  <a:off x="4594083" y="1684984"/>
                  <a:ext cx="721904" cy="332522"/>
                </a:xfrm>
                <a:prstGeom prst="rect">
                  <a:avLst/>
                </a:prstGeom>
                <a:noFill/>
              </p:spPr>
              <p:txBody>
                <a:bodyPr wrap="none" rtlCol="0">
                  <a:spAutoFit/>
                </a:bodyPr>
                <a:lstStyle/>
                <a:p>
                  <a:pPr defTabSz="914245" eaLnBrk="0" fontAlgn="base" hangingPunct="0">
                    <a:spcBef>
                      <a:spcPct val="0"/>
                    </a:spcBef>
                    <a:spcAft>
                      <a:spcPct val="0"/>
                    </a:spcAft>
                    <a:defRPr/>
                  </a:pPr>
                  <a:r>
                    <a:rPr lang="zh-CN" altLang="en-US" sz="1200" kern="0" dirty="0">
                      <a:solidFill>
                        <a:srgbClr val="000000"/>
                      </a:solidFill>
                      <a:latin typeface="微软雅黑" pitchFamily="34" charset="-122"/>
                    </a:rPr>
                    <a:t>审批流</a:t>
                  </a:r>
                </a:p>
              </p:txBody>
            </p:sp>
            <p:sp>
              <p:nvSpPr>
                <p:cNvPr id="340" name="文本框 339"/>
                <p:cNvSpPr txBox="1"/>
                <p:nvPr/>
              </p:nvSpPr>
              <p:spPr>
                <a:xfrm>
                  <a:off x="4590173" y="2460000"/>
                  <a:ext cx="721904" cy="332522"/>
                </a:xfrm>
                <a:prstGeom prst="rect">
                  <a:avLst/>
                </a:prstGeom>
                <a:noFill/>
              </p:spPr>
              <p:txBody>
                <a:bodyPr wrap="none" rtlCol="0">
                  <a:spAutoFit/>
                </a:bodyPr>
                <a:lstStyle/>
                <a:p>
                  <a:pPr defTabSz="914245" eaLnBrk="0" fontAlgn="base" hangingPunct="0">
                    <a:spcBef>
                      <a:spcPct val="0"/>
                    </a:spcBef>
                    <a:spcAft>
                      <a:spcPct val="0"/>
                    </a:spcAft>
                    <a:defRPr/>
                  </a:pPr>
                  <a:r>
                    <a:rPr lang="zh-CN" altLang="en-US" sz="1200" kern="0" dirty="0">
                      <a:solidFill>
                        <a:srgbClr val="000000"/>
                      </a:solidFill>
                      <a:latin typeface="微软雅黑" pitchFamily="34" charset="-122"/>
                    </a:rPr>
                    <a:t>审批流</a:t>
                  </a:r>
                </a:p>
              </p:txBody>
            </p:sp>
            <p:sp>
              <p:nvSpPr>
                <p:cNvPr id="341" name="文本框 340"/>
                <p:cNvSpPr txBox="1"/>
                <p:nvPr/>
              </p:nvSpPr>
              <p:spPr>
                <a:xfrm>
                  <a:off x="3227568" y="2626850"/>
                  <a:ext cx="721904" cy="332522"/>
                </a:xfrm>
                <a:prstGeom prst="rect">
                  <a:avLst/>
                </a:prstGeom>
                <a:noFill/>
              </p:spPr>
              <p:txBody>
                <a:bodyPr wrap="none" rtlCol="0">
                  <a:spAutoFit/>
                </a:bodyPr>
                <a:lstStyle/>
                <a:p>
                  <a:pPr defTabSz="914245" eaLnBrk="0" fontAlgn="base" hangingPunct="0">
                    <a:spcBef>
                      <a:spcPct val="0"/>
                    </a:spcBef>
                    <a:spcAft>
                      <a:spcPct val="0"/>
                    </a:spcAft>
                    <a:defRPr/>
                  </a:pPr>
                  <a:r>
                    <a:rPr lang="zh-CN" altLang="en-US" sz="1200" kern="0" dirty="0">
                      <a:solidFill>
                        <a:srgbClr val="000000"/>
                      </a:solidFill>
                      <a:latin typeface="微软雅黑" pitchFamily="34" charset="-122"/>
                    </a:rPr>
                    <a:t>审批流</a:t>
                  </a:r>
                </a:p>
              </p:txBody>
            </p:sp>
            <p:sp>
              <p:nvSpPr>
                <p:cNvPr id="342" name="文本框 341"/>
                <p:cNvSpPr txBox="1"/>
                <p:nvPr/>
              </p:nvSpPr>
              <p:spPr>
                <a:xfrm>
                  <a:off x="4620234" y="3860901"/>
                  <a:ext cx="721904" cy="332522"/>
                </a:xfrm>
                <a:prstGeom prst="rect">
                  <a:avLst/>
                </a:prstGeom>
                <a:noFill/>
              </p:spPr>
              <p:txBody>
                <a:bodyPr wrap="none" rtlCol="0">
                  <a:spAutoFit/>
                </a:bodyPr>
                <a:lstStyle/>
                <a:p>
                  <a:pPr defTabSz="914245" eaLnBrk="0" fontAlgn="base" hangingPunct="0">
                    <a:spcBef>
                      <a:spcPct val="0"/>
                    </a:spcBef>
                    <a:spcAft>
                      <a:spcPct val="0"/>
                    </a:spcAft>
                    <a:defRPr/>
                  </a:pPr>
                  <a:r>
                    <a:rPr lang="zh-CN" altLang="en-US" sz="1200" kern="0" dirty="0">
                      <a:solidFill>
                        <a:srgbClr val="000000"/>
                      </a:solidFill>
                      <a:latin typeface="微软雅黑" pitchFamily="34" charset="-122"/>
                    </a:rPr>
                    <a:t>审批流</a:t>
                  </a:r>
                </a:p>
              </p:txBody>
            </p:sp>
            <p:sp>
              <p:nvSpPr>
                <p:cNvPr id="343" name="矩形 342"/>
                <p:cNvSpPr/>
                <p:nvPr/>
              </p:nvSpPr>
              <p:spPr bwMode="auto">
                <a:xfrm>
                  <a:off x="7114797" y="4110291"/>
                  <a:ext cx="951025" cy="441568"/>
                </a:xfrm>
                <a:prstGeom prst="rect">
                  <a:avLst/>
                </a:prstGeom>
                <a:solidFill>
                  <a:srgbClr val="7BA79D"/>
                </a:solidFill>
                <a:ln w="19050">
                  <a:noFill/>
                  <a:miter lim="800000"/>
                </a:ln>
                <a:effectLst>
                  <a:reflection stA="45000" endPos="0" dist="50800" dir="5400000" sy="-100000" algn="bl" rotWithShape="0"/>
                </a:effectLst>
              </p:spPr>
              <p:txBody>
                <a:bodyPr lIns="89967" tIns="46783" rIns="89967" bIns="46783" rtlCol="0" anchor="ctr"/>
                <a:lstStyle/>
                <a:p>
                  <a:pPr algn="ctr" defTabSz="1018368" latinLnBrk="1">
                    <a:lnSpc>
                      <a:spcPct val="90000"/>
                    </a:lnSpc>
                    <a:spcBef>
                      <a:spcPct val="20000"/>
                    </a:spcBef>
                    <a:buClr>
                      <a:srgbClr val="0053A6"/>
                    </a:buClr>
                    <a:defRPr/>
                  </a:pPr>
                  <a:r>
                    <a:rPr kumimoji="1" lang="zh-CN" altLang="en-US" sz="1000" kern="0" dirty="0">
                      <a:solidFill>
                        <a:srgbClr val="FFFFFF"/>
                      </a:solidFill>
                      <a:latin typeface="微软雅黑" pitchFamily="34" charset="-122"/>
                    </a:rPr>
                    <a:t>资产报废</a:t>
                  </a:r>
                </a:p>
              </p:txBody>
            </p:sp>
            <p:cxnSp>
              <p:nvCxnSpPr>
                <p:cNvPr id="344" name="直接箭头连接符 343"/>
                <p:cNvCxnSpPr>
                  <a:stCxn id="280" idx="2"/>
                  <a:endCxn id="343" idx="0"/>
                </p:cNvCxnSpPr>
                <p:nvPr/>
              </p:nvCxnSpPr>
              <p:spPr bwMode="auto">
                <a:xfrm>
                  <a:off x="7588190" y="3857397"/>
                  <a:ext cx="2119" cy="252895"/>
                </a:xfrm>
                <a:prstGeom prst="straightConnector1">
                  <a:avLst/>
                </a:prstGeom>
                <a:noFill/>
                <a:ln w="28575" cap="flat" cmpd="sng" algn="ctr">
                  <a:solidFill>
                    <a:srgbClr val="FFFFFF">
                      <a:lumMod val="65000"/>
                    </a:srgbClr>
                  </a:solidFill>
                  <a:prstDash val="solid"/>
                  <a:headEnd type="none" w="med" len="med"/>
                  <a:tailEnd type="triangle"/>
                </a:ln>
                <a:effectLst/>
              </p:spPr>
            </p:cxnSp>
            <p:sp>
              <p:nvSpPr>
                <p:cNvPr id="345" name="文本框 344"/>
                <p:cNvSpPr txBox="1"/>
                <p:nvPr/>
              </p:nvSpPr>
              <p:spPr>
                <a:xfrm>
                  <a:off x="7612928" y="3857470"/>
                  <a:ext cx="721904" cy="332522"/>
                </a:xfrm>
                <a:prstGeom prst="rect">
                  <a:avLst/>
                </a:prstGeom>
                <a:noFill/>
              </p:spPr>
              <p:txBody>
                <a:bodyPr wrap="none" rtlCol="0">
                  <a:spAutoFit/>
                </a:bodyPr>
                <a:lstStyle/>
                <a:p>
                  <a:pPr defTabSz="914245" eaLnBrk="0" fontAlgn="base" hangingPunct="0">
                    <a:spcBef>
                      <a:spcPct val="0"/>
                    </a:spcBef>
                    <a:spcAft>
                      <a:spcPct val="0"/>
                    </a:spcAft>
                    <a:defRPr/>
                  </a:pPr>
                  <a:r>
                    <a:rPr lang="zh-CN" altLang="en-US" sz="1200" kern="0" dirty="0">
                      <a:solidFill>
                        <a:srgbClr val="000000"/>
                      </a:solidFill>
                      <a:latin typeface="微软雅黑" pitchFamily="34" charset="-122"/>
                    </a:rPr>
                    <a:t>审批流</a:t>
                  </a:r>
                </a:p>
              </p:txBody>
            </p:sp>
            <p:sp>
              <p:nvSpPr>
                <p:cNvPr id="346" name="Oval 204"/>
                <p:cNvSpPr>
                  <a:spLocks noChangeArrowheads="1"/>
                </p:cNvSpPr>
                <p:nvPr/>
              </p:nvSpPr>
              <p:spPr bwMode="auto">
                <a:xfrm>
                  <a:off x="7041336" y="1138299"/>
                  <a:ext cx="141763" cy="149889"/>
                </a:xfrm>
                <a:prstGeom prst="ellipse">
                  <a:avLst/>
                </a:prstGeom>
                <a:solidFill>
                  <a:srgbClr val="FF0000"/>
                </a:solidFill>
                <a:ln w="0">
                  <a:noFill/>
                  <a:prstDash val="solid"/>
                  <a:round/>
                </a:ln>
              </p:spPr>
              <p:txBody>
                <a:bodyPr vert="horz" wrap="square" lIns="91421" tIns="45711" rIns="91421" bIns="45711" numCol="1" anchor="t" anchorCtr="0" compatLnSpc="1"/>
                <a:lstStyle/>
                <a:p>
                  <a:pPr defTabSz="914245" eaLnBrk="0" fontAlgn="base" hangingPunct="0">
                    <a:spcBef>
                      <a:spcPct val="0"/>
                    </a:spcBef>
                    <a:spcAft>
                      <a:spcPct val="0"/>
                    </a:spcAft>
                    <a:defRPr/>
                  </a:pPr>
                  <a:endParaRPr lang="zh-CN" altLang="en-US" kern="0">
                    <a:solidFill>
                      <a:srgbClr val="000000"/>
                    </a:solidFill>
                  </a:endParaRPr>
                </a:p>
              </p:txBody>
            </p:sp>
            <p:sp>
              <p:nvSpPr>
                <p:cNvPr id="347" name="Oval 205"/>
                <p:cNvSpPr>
                  <a:spLocks noChangeArrowheads="1"/>
                </p:cNvSpPr>
                <p:nvPr/>
              </p:nvSpPr>
              <p:spPr bwMode="auto">
                <a:xfrm>
                  <a:off x="7041336" y="1138299"/>
                  <a:ext cx="141763" cy="149889"/>
                </a:xfrm>
                <a:prstGeom prst="ellipse">
                  <a:avLst/>
                </a:prstGeom>
                <a:noFill/>
                <a:ln w="11113" cap="sq">
                  <a:solidFill>
                    <a:srgbClr val="FF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21" tIns="45711" rIns="91421" bIns="45711" numCol="1" anchor="t" anchorCtr="0" compatLnSpc="1"/>
                <a:lstStyle/>
                <a:p>
                  <a:pPr defTabSz="914245" eaLnBrk="0" fontAlgn="base" hangingPunct="0">
                    <a:spcBef>
                      <a:spcPct val="0"/>
                    </a:spcBef>
                    <a:spcAft>
                      <a:spcPct val="0"/>
                    </a:spcAft>
                    <a:defRPr/>
                  </a:pPr>
                  <a:endParaRPr lang="zh-CN" altLang="en-US" kern="0">
                    <a:solidFill>
                      <a:srgbClr val="000000"/>
                    </a:solidFill>
                  </a:endParaRPr>
                </a:p>
              </p:txBody>
            </p:sp>
            <p:sp>
              <p:nvSpPr>
                <p:cNvPr id="348" name="Rectangle 206"/>
                <p:cNvSpPr>
                  <a:spLocks noChangeArrowheads="1"/>
                </p:cNvSpPr>
                <p:nvPr/>
              </p:nvSpPr>
              <p:spPr bwMode="auto">
                <a:xfrm>
                  <a:off x="7077339" y="1165446"/>
                  <a:ext cx="93102" cy="16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Bef>
                      <a:spcPct val="0"/>
                    </a:spcBef>
                    <a:spcAft>
                      <a:spcPct val="0"/>
                    </a:spcAft>
                    <a:defRPr>
                      <a:solidFill>
                        <a:schemeClr val="tx1"/>
                      </a:solidFill>
                      <a:latin typeface="Arial" pitchFamily="34" charset="0"/>
                    </a:defRPr>
                  </a:lvl6pPr>
                  <a:lvl7pPr eaLnBrk="0" fontAlgn="base" hangingPunct="0">
                    <a:spcBef>
                      <a:spcPct val="0"/>
                    </a:spcBef>
                    <a:spcAft>
                      <a:spcPct val="0"/>
                    </a:spcAft>
                    <a:defRPr>
                      <a:solidFill>
                        <a:schemeClr val="tx1"/>
                      </a:solidFill>
                      <a:latin typeface="Arial" pitchFamily="34" charset="0"/>
                    </a:defRPr>
                  </a:lvl7pPr>
                  <a:lvl8pPr eaLnBrk="0" fontAlgn="base" hangingPunct="0">
                    <a:spcBef>
                      <a:spcPct val="0"/>
                    </a:spcBef>
                    <a:spcAft>
                      <a:spcPct val="0"/>
                    </a:spcAft>
                    <a:defRPr>
                      <a:solidFill>
                        <a:schemeClr val="tx1"/>
                      </a:solidFill>
                      <a:latin typeface="Arial" pitchFamily="34" charset="0"/>
                    </a:defRPr>
                  </a:lvl8pPr>
                  <a:lvl9pPr eaLnBrk="0" fontAlgn="base" hangingPunct="0">
                    <a:spcBef>
                      <a:spcPct val="0"/>
                    </a:spcBef>
                    <a:spcAft>
                      <a:spcPct val="0"/>
                    </a:spcAft>
                    <a:defRPr>
                      <a:solidFill>
                        <a:schemeClr val="tx1"/>
                      </a:solidFill>
                      <a:latin typeface="Arial" pitchFamily="34" charset="0"/>
                    </a:defRPr>
                  </a:lvl9pPr>
                </a:lstStyle>
                <a:p>
                  <a:pPr defTabSz="914245" eaLnBrk="0" fontAlgn="base" hangingPunct="0">
                    <a:spcBef>
                      <a:spcPct val="0"/>
                    </a:spcBef>
                    <a:spcAft>
                      <a:spcPct val="0"/>
                    </a:spcAft>
                    <a:defRPr/>
                  </a:pPr>
                  <a:r>
                    <a:rPr lang="zh-CN" altLang="zh-CN" sz="900" kern="0" dirty="0">
                      <a:solidFill>
                        <a:srgbClr val="FFFFFF"/>
                      </a:solidFill>
                      <a:latin typeface="华文行楷" pitchFamily="2" charset="-122"/>
                      <a:ea typeface="华文行楷" pitchFamily="2" charset="-122"/>
                    </a:rPr>
                    <a:t>1</a:t>
                  </a:r>
                  <a:r>
                    <a:rPr lang="en-US" altLang="zh-CN" sz="900" kern="0" dirty="0">
                      <a:solidFill>
                        <a:srgbClr val="FFFFFF"/>
                      </a:solidFill>
                      <a:latin typeface="华文行楷" pitchFamily="2" charset="-122"/>
                      <a:ea typeface="华文行楷" pitchFamily="2" charset="-122"/>
                    </a:rPr>
                    <a:t>2</a:t>
                  </a:r>
                  <a:endParaRPr lang="zh-CN" altLang="zh-CN" sz="900" kern="0" dirty="0">
                    <a:solidFill>
                      <a:srgbClr val="000000"/>
                    </a:solidFill>
                  </a:endParaRPr>
                </a:p>
              </p:txBody>
            </p:sp>
          </p:grpSp>
          <p:sp>
            <p:nvSpPr>
              <p:cNvPr id="263" name="圆角矩形 21"/>
              <p:cNvSpPr>
                <a:spLocks noChangeArrowheads="1"/>
              </p:cNvSpPr>
              <p:nvPr/>
            </p:nvSpPr>
            <p:spPr bwMode="auto">
              <a:xfrm>
                <a:off x="2868273" y="1128939"/>
                <a:ext cx="6529210" cy="3713561"/>
              </a:xfrm>
              <a:prstGeom prst="roundRect">
                <a:avLst>
                  <a:gd name="adj" fmla="val 7935"/>
                </a:avLst>
              </a:prstGeom>
              <a:noFill/>
              <a:ln w="19050">
                <a:solidFill>
                  <a:srgbClr val="4BB0D0"/>
                </a:solidFill>
                <a:miter lim="800000"/>
                <a:headEnd/>
                <a:tailEnd/>
              </a:ln>
            </p:spPr>
            <p:txBody>
              <a:bodyPr wrap="none" lIns="92056" tIns="46028" rIns="92056" bIns="46028" anchor="ctr"/>
              <a:lstStyle>
                <a:lvl1pPr>
                  <a:spcBef>
                    <a:spcPct val="20000"/>
                  </a:spcBef>
                  <a:buClr>
                    <a:srgbClr val="FFC000"/>
                  </a:buClr>
                  <a:buSzPct val="7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rgbClr val="FFC000"/>
                  </a:buClr>
                  <a:buSzPct val="7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rgbClr val="FFC000"/>
                  </a:buClr>
                  <a:buSzPct val="70000"/>
                  <a:buFont typeface="Wingdings" panose="05000000000000000000" pitchFamily="2" charset="2"/>
                  <a:buChar char="l"/>
                  <a:defRPr sz="1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rgbClr val="FFC000"/>
                  </a:buClr>
                  <a:buSzPct val="5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9pPr>
              </a:lstStyle>
              <a:p>
                <a:pPr algn="ctr" defTabSz="914245" eaLnBrk="0" fontAlgn="base" hangingPunct="0">
                  <a:spcBef>
                    <a:spcPct val="0"/>
                  </a:spcBef>
                  <a:spcAft>
                    <a:spcPct val="0"/>
                  </a:spcAft>
                  <a:buClrTx/>
                  <a:buSzTx/>
                  <a:buNone/>
                  <a:defRPr/>
                </a:pPr>
                <a:endParaRPr kumimoji="1" lang="zh-CN" altLang="en-US" b="1" kern="0" dirty="0">
                  <a:solidFill>
                    <a:srgbClr val="C00000"/>
                  </a:solidFill>
                </a:endParaRPr>
              </a:p>
            </p:txBody>
          </p:sp>
          <p:sp>
            <p:nvSpPr>
              <p:cNvPr id="264" name="圆角矩形 12"/>
              <p:cNvSpPr>
                <a:spLocks noChangeArrowheads="1"/>
              </p:cNvSpPr>
              <p:nvPr/>
            </p:nvSpPr>
            <p:spPr bwMode="auto">
              <a:xfrm>
                <a:off x="3044980" y="1165729"/>
                <a:ext cx="2042908" cy="400395"/>
              </a:xfrm>
              <a:prstGeom prst="roundRect">
                <a:avLst>
                  <a:gd name="adj" fmla="val 1024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prstDash val="dash"/>
                    <a:miter lim="800000"/>
                    <a:headEnd/>
                    <a:tailEnd/>
                  </a14:hiddenLine>
                </a:ext>
              </a:extLst>
            </p:spPr>
            <p:txBody>
              <a:bodyPr wrap="none" lIns="92056" tIns="46028" rIns="92056" bIns="46028" anchor="ctr"/>
              <a:lstStyle>
                <a:lvl1pPr>
                  <a:spcBef>
                    <a:spcPct val="20000"/>
                  </a:spcBef>
                  <a:buClr>
                    <a:srgbClr val="FFC000"/>
                  </a:buClr>
                  <a:buSzPct val="7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rgbClr val="FFC000"/>
                  </a:buClr>
                  <a:buSzPct val="7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rgbClr val="FFC000"/>
                  </a:buClr>
                  <a:buSzPct val="70000"/>
                  <a:buFont typeface="Wingdings" panose="05000000000000000000" pitchFamily="2" charset="2"/>
                  <a:buChar char="l"/>
                  <a:defRPr sz="1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rgbClr val="FFC000"/>
                  </a:buClr>
                  <a:buSzPct val="5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9pPr>
              </a:lstStyle>
              <a:p>
                <a:pPr algn="ctr" defTabSz="914245" eaLnBrk="0" fontAlgn="base" hangingPunct="0">
                  <a:spcBef>
                    <a:spcPct val="0"/>
                  </a:spcBef>
                  <a:spcAft>
                    <a:spcPct val="0"/>
                  </a:spcAft>
                  <a:buClrTx/>
                  <a:buSzTx/>
                  <a:buNone/>
                  <a:defRPr/>
                </a:pPr>
                <a:r>
                  <a:rPr kumimoji="1" lang="zh-CN" altLang="en-US" b="1" kern="0" dirty="0">
                    <a:solidFill>
                      <a:srgbClr val="C00000"/>
                    </a:solidFill>
                  </a:rPr>
                  <a:t>固定资产全生命周期管理</a:t>
                </a:r>
              </a:p>
            </p:txBody>
          </p:sp>
        </p:grpSp>
        <p:sp>
          <p:nvSpPr>
            <p:cNvPr id="238" name="椭圆 237"/>
            <p:cNvSpPr/>
            <p:nvPr/>
          </p:nvSpPr>
          <p:spPr bwMode="auto">
            <a:xfrm>
              <a:off x="1200233" y="866268"/>
              <a:ext cx="648000" cy="648000"/>
            </a:xfrm>
            <a:prstGeom prst="ellipse">
              <a:avLst/>
            </a:prstGeom>
            <a:solidFill>
              <a:srgbClr val="4BB0D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defRPr/>
              </a:pPr>
              <a:r>
                <a:rPr kumimoji="1" lang="zh-CN" altLang="en-US" sz="1000" kern="0" dirty="0">
                  <a:solidFill>
                    <a:srgbClr val="FFFFFF"/>
                  </a:solidFill>
                  <a:latin typeface="微软雅黑" panose="020B0503020204020204" pitchFamily="34" charset="-122"/>
                </a:rPr>
                <a:t>预算控制</a:t>
              </a:r>
            </a:p>
          </p:txBody>
        </p:sp>
        <p:sp>
          <p:nvSpPr>
            <p:cNvPr id="239" name="椭圆 238"/>
            <p:cNvSpPr/>
            <p:nvPr/>
          </p:nvSpPr>
          <p:spPr bwMode="auto">
            <a:xfrm>
              <a:off x="1703512" y="2440823"/>
              <a:ext cx="792000" cy="792000"/>
            </a:xfrm>
            <a:prstGeom prst="ellipse">
              <a:avLst/>
            </a:prstGeom>
            <a:solidFill>
              <a:srgbClr val="548BB7"/>
            </a:solidFill>
            <a:ln w="19050">
              <a:solidFill>
                <a:srgbClr val="FFFFFF">
                  <a:lumMod val="85000"/>
                </a:srgbClr>
              </a:solid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defRPr/>
              </a:pPr>
              <a:r>
                <a:rPr kumimoji="1" lang="zh-CN" altLang="en-US" sz="1200" kern="0" dirty="0">
                  <a:solidFill>
                    <a:srgbClr val="FFFFFF"/>
                  </a:solidFill>
                  <a:latin typeface="微软雅黑" panose="020B0503020204020204" pitchFamily="34" charset="-122"/>
                </a:rPr>
                <a:t>资产价值</a:t>
              </a:r>
            </a:p>
          </p:txBody>
        </p:sp>
        <p:sp>
          <p:nvSpPr>
            <p:cNvPr id="240" name="椭圆 239"/>
            <p:cNvSpPr/>
            <p:nvPr/>
          </p:nvSpPr>
          <p:spPr bwMode="auto">
            <a:xfrm>
              <a:off x="695789" y="1698733"/>
              <a:ext cx="648000" cy="648000"/>
            </a:xfrm>
            <a:prstGeom prst="ellipse">
              <a:avLst/>
            </a:prstGeom>
            <a:solidFill>
              <a:srgbClr val="4BB0D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defRPr/>
              </a:pPr>
              <a:r>
                <a:rPr kumimoji="1" lang="zh-CN" altLang="en-US" sz="1000" kern="0" dirty="0">
                  <a:solidFill>
                    <a:srgbClr val="FFFFFF"/>
                  </a:solidFill>
                  <a:latin typeface="微软雅黑" panose="020B0503020204020204" pitchFamily="34" charset="-122"/>
                </a:rPr>
                <a:t>折旧</a:t>
              </a:r>
            </a:p>
          </p:txBody>
        </p:sp>
        <p:sp>
          <p:nvSpPr>
            <p:cNvPr id="241" name="椭圆 240"/>
            <p:cNvSpPr/>
            <p:nvPr/>
          </p:nvSpPr>
          <p:spPr bwMode="auto">
            <a:xfrm>
              <a:off x="191344" y="2519323"/>
              <a:ext cx="648000" cy="648000"/>
            </a:xfrm>
            <a:prstGeom prst="ellipse">
              <a:avLst/>
            </a:prstGeom>
            <a:solidFill>
              <a:srgbClr val="4BB0D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defRPr/>
              </a:pPr>
              <a:r>
                <a:rPr kumimoji="1" lang="zh-CN" altLang="en-US" sz="1000" kern="0" dirty="0">
                  <a:solidFill>
                    <a:srgbClr val="FFFFFF"/>
                  </a:solidFill>
                  <a:latin typeface="微软雅黑" panose="020B0503020204020204" pitchFamily="34" charset="-122"/>
                </a:rPr>
                <a:t>减值</a:t>
              </a:r>
            </a:p>
          </p:txBody>
        </p:sp>
        <p:cxnSp>
          <p:nvCxnSpPr>
            <p:cNvPr id="242" name="直接连接符 101"/>
            <p:cNvCxnSpPr>
              <a:stCxn id="239" idx="0"/>
              <a:endCxn id="238" idx="4"/>
            </p:cNvCxnSpPr>
            <p:nvPr/>
          </p:nvCxnSpPr>
          <p:spPr bwMode="auto">
            <a:xfrm rot="16200000" flipV="1">
              <a:off x="1348596" y="1689906"/>
              <a:ext cx="926555" cy="575279"/>
            </a:xfrm>
            <a:prstGeom prst="curvedConnector3">
              <a:avLst>
                <a:gd name="adj1" fmla="val 50000"/>
              </a:avLst>
            </a:prstGeom>
            <a:solidFill>
              <a:srgbClr val="FFFF99"/>
            </a:solidFill>
            <a:ln w="9525" cap="flat" cmpd="sng" algn="ctr">
              <a:solidFill>
                <a:srgbClr val="000000"/>
              </a:solidFill>
              <a:prstDash val="sysDot"/>
              <a:round/>
              <a:headEnd type="none" w="med" len="med"/>
              <a:tailEnd type="none" w="med" len="med"/>
            </a:ln>
            <a:effectLst/>
          </p:spPr>
        </p:cxnSp>
        <p:cxnSp>
          <p:nvCxnSpPr>
            <p:cNvPr id="243" name="直接连接符 101"/>
            <p:cNvCxnSpPr>
              <a:stCxn id="239" idx="2"/>
              <a:endCxn id="241" idx="6"/>
            </p:cNvCxnSpPr>
            <p:nvPr/>
          </p:nvCxnSpPr>
          <p:spPr bwMode="auto">
            <a:xfrm rot="10800000" flipV="1">
              <a:off x="839344" y="2836823"/>
              <a:ext cx="864168" cy="6500"/>
            </a:xfrm>
            <a:prstGeom prst="curvedConnector3">
              <a:avLst>
                <a:gd name="adj1" fmla="val 50000"/>
              </a:avLst>
            </a:prstGeom>
            <a:solidFill>
              <a:srgbClr val="FFFF99"/>
            </a:solidFill>
            <a:ln w="9525" cap="flat" cmpd="sng" algn="ctr">
              <a:solidFill>
                <a:srgbClr val="000000"/>
              </a:solidFill>
              <a:prstDash val="sysDot"/>
              <a:round/>
              <a:headEnd type="none" w="med" len="med"/>
              <a:tailEnd type="none" w="med" len="med"/>
            </a:ln>
            <a:effectLst/>
          </p:spPr>
        </p:cxnSp>
        <p:cxnSp>
          <p:nvCxnSpPr>
            <p:cNvPr id="244" name="直接连接符 101"/>
            <p:cNvCxnSpPr>
              <a:stCxn id="239" idx="1"/>
              <a:endCxn id="240" idx="6"/>
            </p:cNvCxnSpPr>
            <p:nvPr/>
          </p:nvCxnSpPr>
          <p:spPr bwMode="auto">
            <a:xfrm rot="16200000" flipV="1">
              <a:off x="1314606" y="2051916"/>
              <a:ext cx="534076" cy="475709"/>
            </a:xfrm>
            <a:prstGeom prst="curvedConnector2">
              <a:avLst/>
            </a:prstGeom>
            <a:solidFill>
              <a:srgbClr val="FFFF99"/>
            </a:solidFill>
            <a:ln w="9525" cap="flat" cmpd="sng" algn="ctr">
              <a:solidFill>
                <a:srgbClr val="000000"/>
              </a:solidFill>
              <a:prstDash val="sysDot"/>
              <a:round/>
              <a:headEnd type="none" w="med" len="med"/>
              <a:tailEnd type="none" w="med" len="med"/>
            </a:ln>
            <a:effectLst/>
          </p:spPr>
        </p:cxnSp>
        <p:sp>
          <p:nvSpPr>
            <p:cNvPr id="245" name="椭圆 244"/>
            <p:cNvSpPr/>
            <p:nvPr/>
          </p:nvSpPr>
          <p:spPr bwMode="auto">
            <a:xfrm>
              <a:off x="695788" y="3363663"/>
              <a:ext cx="648000" cy="648000"/>
            </a:xfrm>
            <a:prstGeom prst="ellipse">
              <a:avLst/>
            </a:prstGeom>
            <a:solidFill>
              <a:srgbClr val="4BB0D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defRPr/>
              </a:pPr>
              <a:r>
                <a:rPr kumimoji="1" lang="zh-CN" altLang="en-US" sz="1000" kern="0" dirty="0">
                  <a:solidFill>
                    <a:srgbClr val="FFFFFF"/>
                  </a:solidFill>
                  <a:latin typeface="微软雅黑" panose="020B0503020204020204" pitchFamily="34" charset="-122"/>
                </a:rPr>
                <a:t>报废</a:t>
              </a:r>
            </a:p>
          </p:txBody>
        </p:sp>
        <p:sp>
          <p:nvSpPr>
            <p:cNvPr id="246" name="椭圆 245"/>
            <p:cNvSpPr/>
            <p:nvPr/>
          </p:nvSpPr>
          <p:spPr bwMode="auto">
            <a:xfrm>
              <a:off x="1200233" y="4196129"/>
              <a:ext cx="648000" cy="648000"/>
            </a:xfrm>
            <a:prstGeom prst="ellipse">
              <a:avLst/>
            </a:prstGeom>
            <a:solidFill>
              <a:srgbClr val="4BB0D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defRPr/>
              </a:pPr>
              <a:r>
                <a:rPr kumimoji="1" lang="zh-CN" altLang="en-US" sz="1000" kern="0" dirty="0">
                  <a:solidFill>
                    <a:srgbClr val="FFFFFF"/>
                  </a:solidFill>
                  <a:latin typeface="微软雅黑" panose="020B0503020204020204" pitchFamily="34" charset="-122"/>
                </a:rPr>
                <a:t>效益分析</a:t>
              </a:r>
              <a:endParaRPr kumimoji="1" lang="en-US" altLang="zh-CN" sz="1000" kern="0" dirty="0">
                <a:solidFill>
                  <a:srgbClr val="FFFFFF"/>
                </a:solidFill>
                <a:latin typeface="微软雅黑" panose="020B0503020204020204" pitchFamily="34" charset="-122"/>
              </a:endParaRPr>
            </a:p>
          </p:txBody>
        </p:sp>
        <p:cxnSp>
          <p:nvCxnSpPr>
            <p:cNvPr id="247" name="直接连接符 101"/>
            <p:cNvCxnSpPr>
              <a:stCxn id="239" idx="3"/>
              <a:endCxn id="245" idx="6"/>
            </p:cNvCxnSpPr>
            <p:nvPr/>
          </p:nvCxnSpPr>
          <p:spPr bwMode="auto">
            <a:xfrm rot="5400000">
              <a:off x="1296230" y="3164395"/>
              <a:ext cx="570826" cy="475710"/>
            </a:xfrm>
            <a:prstGeom prst="curvedConnector2">
              <a:avLst/>
            </a:prstGeom>
            <a:solidFill>
              <a:srgbClr val="FFFF99"/>
            </a:solidFill>
            <a:ln w="9525" cap="flat" cmpd="sng" algn="ctr">
              <a:solidFill>
                <a:srgbClr val="000000"/>
              </a:solidFill>
              <a:prstDash val="sysDot"/>
              <a:round/>
              <a:headEnd type="none" w="med" len="med"/>
              <a:tailEnd type="none" w="med" len="med"/>
            </a:ln>
            <a:effectLst/>
          </p:spPr>
        </p:cxnSp>
        <p:cxnSp>
          <p:nvCxnSpPr>
            <p:cNvPr id="248" name="直接连接符 101"/>
            <p:cNvCxnSpPr>
              <a:stCxn id="239" idx="4"/>
              <a:endCxn id="246" idx="0"/>
            </p:cNvCxnSpPr>
            <p:nvPr/>
          </p:nvCxnSpPr>
          <p:spPr bwMode="auto">
            <a:xfrm rot="5400000">
              <a:off x="1330220" y="3426837"/>
              <a:ext cx="963306" cy="575279"/>
            </a:xfrm>
            <a:prstGeom prst="curvedConnector3">
              <a:avLst>
                <a:gd name="adj1" fmla="val 50000"/>
              </a:avLst>
            </a:prstGeom>
            <a:solidFill>
              <a:srgbClr val="FFFF99"/>
            </a:solidFill>
            <a:ln w="9525" cap="flat" cmpd="sng" algn="ctr">
              <a:solidFill>
                <a:srgbClr val="000000"/>
              </a:solidFill>
              <a:prstDash val="sysDot"/>
              <a:round/>
              <a:headEnd type="none" w="med" len="med"/>
              <a:tailEnd type="none" w="med" len="med"/>
            </a:ln>
            <a:effectLst/>
          </p:spPr>
        </p:cxnSp>
        <p:cxnSp>
          <p:nvCxnSpPr>
            <p:cNvPr id="249" name="肘形连接符 248"/>
            <p:cNvCxnSpPr>
              <a:stCxn id="239" idx="6"/>
              <a:endCxn id="263" idx="1"/>
            </p:cNvCxnSpPr>
            <p:nvPr/>
          </p:nvCxnSpPr>
          <p:spPr bwMode="auto">
            <a:xfrm>
              <a:off x="2495512" y="2836823"/>
              <a:ext cx="383646" cy="686"/>
            </a:xfrm>
            <a:prstGeom prst="bentConnector3">
              <a:avLst/>
            </a:prstGeom>
            <a:noFill/>
            <a:ln w="28575" cap="flat" cmpd="sng" algn="ctr">
              <a:solidFill>
                <a:srgbClr val="FFFFFF">
                  <a:lumMod val="65000"/>
                </a:srgbClr>
              </a:solidFill>
              <a:prstDash val="solid"/>
              <a:headEnd type="none" w="med" len="med"/>
              <a:tailEnd type="none"/>
            </a:ln>
            <a:effectLst/>
          </p:spPr>
        </p:cxnSp>
        <p:sp>
          <p:nvSpPr>
            <p:cNvPr id="250" name="椭圆 249"/>
            <p:cNvSpPr/>
            <p:nvPr/>
          </p:nvSpPr>
          <p:spPr bwMode="auto">
            <a:xfrm>
              <a:off x="9762395" y="2440823"/>
              <a:ext cx="792000" cy="792000"/>
            </a:xfrm>
            <a:prstGeom prst="ellipse">
              <a:avLst/>
            </a:prstGeom>
            <a:solidFill>
              <a:srgbClr val="548BB7"/>
            </a:solidFill>
            <a:ln w="19050">
              <a:solidFill>
                <a:srgbClr val="FFFFFF">
                  <a:lumMod val="85000"/>
                </a:srgbClr>
              </a:solid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defRPr/>
              </a:pPr>
              <a:r>
                <a:rPr kumimoji="1" lang="zh-CN" altLang="en-US" sz="1200" kern="0" dirty="0">
                  <a:solidFill>
                    <a:srgbClr val="FFFFFF"/>
                  </a:solidFill>
                  <a:latin typeface="微软雅黑" panose="020B0503020204020204" pitchFamily="34" charset="-122"/>
                </a:rPr>
                <a:t>资产运营</a:t>
              </a:r>
            </a:p>
          </p:txBody>
        </p:sp>
        <p:cxnSp>
          <p:nvCxnSpPr>
            <p:cNvPr id="251" name="肘形连接符 250"/>
            <p:cNvCxnSpPr>
              <a:stCxn id="263" idx="3"/>
              <a:endCxn id="250" idx="2"/>
            </p:cNvCxnSpPr>
            <p:nvPr/>
          </p:nvCxnSpPr>
          <p:spPr bwMode="auto">
            <a:xfrm flipV="1">
              <a:off x="9408368" y="2836823"/>
              <a:ext cx="354027" cy="686"/>
            </a:xfrm>
            <a:prstGeom prst="bentConnector3">
              <a:avLst/>
            </a:prstGeom>
            <a:noFill/>
            <a:ln w="28575" cap="flat" cmpd="sng" algn="ctr">
              <a:solidFill>
                <a:srgbClr val="FFFFFF">
                  <a:lumMod val="65000"/>
                </a:srgbClr>
              </a:solidFill>
              <a:prstDash val="solid"/>
              <a:headEnd type="none" w="med" len="med"/>
              <a:tailEnd type="none"/>
            </a:ln>
            <a:effectLst/>
          </p:spPr>
        </p:cxnSp>
        <p:sp>
          <p:nvSpPr>
            <p:cNvPr id="252" name="椭圆 251"/>
            <p:cNvSpPr/>
            <p:nvPr/>
          </p:nvSpPr>
          <p:spPr bwMode="auto">
            <a:xfrm>
              <a:off x="10200456" y="866268"/>
              <a:ext cx="648000" cy="648000"/>
            </a:xfrm>
            <a:prstGeom prst="ellipse">
              <a:avLst/>
            </a:prstGeom>
            <a:solidFill>
              <a:srgbClr val="4BB0D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defRPr/>
              </a:pPr>
              <a:r>
                <a:rPr kumimoji="1" lang="zh-CN" altLang="en-US" sz="1000" kern="0" dirty="0">
                  <a:solidFill>
                    <a:srgbClr val="FFFFFF"/>
                  </a:solidFill>
                  <a:latin typeface="微软雅黑" panose="020B0503020204020204" pitchFamily="34" charset="-122"/>
                </a:rPr>
                <a:t>资产台账</a:t>
              </a:r>
            </a:p>
          </p:txBody>
        </p:sp>
        <p:sp>
          <p:nvSpPr>
            <p:cNvPr id="253" name="椭圆 252"/>
            <p:cNvSpPr/>
            <p:nvPr/>
          </p:nvSpPr>
          <p:spPr bwMode="auto">
            <a:xfrm>
              <a:off x="10782665" y="1698733"/>
              <a:ext cx="648000" cy="648000"/>
            </a:xfrm>
            <a:prstGeom prst="ellipse">
              <a:avLst/>
            </a:prstGeom>
            <a:solidFill>
              <a:srgbClr val="4BB0D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defRPr/>
              </a:pPr>
              <a:r>
                <a:rPr kumimoji="1" lang="zh-CN" altLang="en-US" sz="1000" kern="0" dirty="0">
                  <a:solidFill>
                    <a:srgbClr val="FFFFFF"/>
                  </a:solidFill>
                  <a:latin typeface="微软雅黑" panose="020B0503020204020204" pitchFamily="34" charset="-122"/>
                </a:rPr>
                <a:t>保养计量</a:t>
              </a:r>
            </a:p>
          </p:txBody>
        </p:sp>
        <p:sp>
          <p:nvSpPr>
            <p:cNvPr id="254" name="椭圆 253"/>
            <p:cNvSpPr/>
            <p:nvPr/>
          </p:nvSpPr>
          <p:spPr bwMode="auto">
            <a:xfrm>
              <a:off x="11364874" y="2531198"/>
              <a:ext cx="648000" cy="648000"/>
            </a:xfrm>
            <a:prstGeom prst="ellipse">
              <a:avLst/>
            </a:prstGeom>
            <a:solidFill>
              <a:srgbClr val="4BB0D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defRPr/>
              </a:pPr>
              <a:r>
                <a:rPr kumimoji="1" lang="zh-CN" altLang="en-US" sz="1000" kern="0" dirty="0">
                  <a:solidFill>
                    <a:srgbClr val="FFFFFF"/>
                  </a:solidFill>
                  <a:latin typeface="微软雅黑" panose="020B0503020204020204" pitchFamily="34" charset="-122"/>
                </a:rPr>
                <a:t>维修维护</a:t>
              </a:r>
            </a:p>
          </p:txBody>
        </p:sp>
        <p:sp>
          <p:nvSpPr>
            <p:cNvPr id="255" name="椭圆 254"/>
            <p:cNvSpPr/>
            <p:nvPr/>
          </p:nvSpPr>
          <p:spPr bwMode="auto">
            <a:xfrm>
              <a:off x="10782665" y="3363663"/>
              <a:ext cx="648000" cy="648000"/>
            </a:xfrm>
            <a:prstGeom prst="ellipse">
              <a:avLst/>
            </a:prstGeom>
            <a:solidFill>
              <a:srgbClr val="4BB0D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defRPr/>
              </a:pPr>
              <a:r>
                <a:rPr kumimoji="1" lang="zh-CN" altLang="en-US" sz="1000" kern="0" dirty="0">
                  <a:solidFill>
                    <a:srgbClr val="FFFFFF"/>
                  </a:solidFill>
                  <a:latin typeface="微软雅黑" panose="020B0503020204020204" pitchFamily="34" charset="-122"/>
                </a:rPr>
                <a:t>资产领用</a:t>
              </a:r>
            </a:p>
          </p:txBody>
        </p:sp>
        <p:sp>
          <p:nvSpPr>
            <p:cNvPr id="256" name="椭圆 255"/>
            <p:cNvSpPr/>
            <p:nvPr/>
          </p:nvSpPr>
          <p:spPr bwMode="auto">
            <a:xfrm>
              <a:off x="10200456" y="4196129"/>
              <a:ext cx="648000" cy="648000"/>
            </a:xfrm>
            <a:prstGeom prst="ellipse">
              <a:avLst/>
            </a:prstGeom>
            <a:solidFill>
              <a:srgbClr val="4BB0D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defRPr/>
              </a:pPr>
              <a:r>
                <a:rPr kumimoji="1" lang="zh-CN" altLang="en-US" sz="1000" kern="0" dirty="0">
                  <a:solidFill>
                    <a:srgbClr val="FFFFFF"/>
                  </a:solidFill>
                  <a:latin typeface="微软雅黑" panose="020B0503020204020204" pitchFamily="34" charset="-122"/>
                </a:rPr>
                <a:t>资产转移</a:t>
              </a:r>
              <a:endParaRPr kumimoji="1" lang="en-US" altLang="zh-CN" sz="1000" kern="0" dirty="0">
                <a:solidFill>
                  <a:srgbClr val="FFFFFF"/>
                </a:solidFill>
                <a:latin typeface="微软雅黑" panose="020B0503020204020204" pitchFamily="34" charset="-122"/>
              </a:endParaRPr>
            </a:p>
          </p:txBody>
        </p:sp>
        <p:cxnSp>
          <p:nvCxnSpPr>
            <p:cNvPr id="257" name="直接连接符 101"/>
            <p:cNvCxnSpPr>
              <a:stCxn id="252" idx="4"/>
              <a:endCxn id="250" idx="0"/>
            </p:cNvCxnSpPr>
            <p:nvPr/>
          </p:nvCxnSpPr>
          <p:spPr bwMode="auto">
            <a:xfrm rot="5400000">
              <a:off x="9878149" y="1794515"/>
              <a:ext cx="926555" cy="366061"/>
            </a:xfrm>
            <a:prstGeom prst="curvedConnector3">
              <a:avLst>
                <a:gd name="adj1" fmla="val 50000"/>
              </a:avLst>
            </a:prstGeom>
            <a:solidFill>
              <a:srgbClr val="FFFF99"/>
            </a:solidFill>
            <a:ln w="9525" cap="flat" cmpd="sng" algn="ctr">
              <a:solidFill>
                <a:srgbClr val="000000"/>
              </a:solidFill>
              <a:prstDash val="sysDot"/>
              <a:round/>
              <a:headEnd type="none" w="med" len="med"/>
              <a:tailEnd type="none" w="med" len="med"/>
            </a:ln>
            <a:effectLst/>
          </p:spPr>
        </p:cxnSp>
        <p:cxnSp>
          <p:nvCxnSpPr>
            <p:cNvPr id="258" name="直接连接符 101"/>
            <p:cNvCxnSpPr>
              <a:stCxn id="250" idx="7"/>
              <a:endCxn id="253" idx="2"/>
            </p:cNvCxnSpPr>
            <p:nvPr/>
          </p:nvCxnSpPr>
          <p:spPr bwMode="auto">
            <a:xfrm rot="5400000" flipH="1" flipV="1">
              <a:off x="10343499" y="2117643"/>
              <a:ext cx="534076" cy="344256"/>
            </a:xfrm>
            <a:prstGeom prst="curvedConnector2">
              <a:avLst/>
            </a:prstGeom>
            <a:solidFill>
              <a:srgbClr val="FFFF99"/>
            </a:solidFill>
            <a:ln w="9525" cap="flat" cmpd="sng" algn="ctr">
              <a:solidFill>
                <a:srgbClr val="000000"/>
              </a:solidFill>
              <a:prstDash val="sysDot"/>
              <a:round/>
              <a:headEnd type="none" w="med" len="med"/>
              <a:tailEnd type="none" w="med" len="med"/>
            </a:ln>
            <a:effectLst/>
          </p:spPr>
        </p:cxnSp>
        <p:cxnSp>
          <p:nvCxnSpPr>
            <p:cNvPr id="259" name="直接连接符 101"/>
            <p:cNvCxnSpPr>
              <a:stCxn id="250" idx="6"/>
              <a:endCxn id="254" idx="2"/>
            </p:cNvCxnSpPr>
            <p:nvPr/>
          </p:nvCxnSpPr>
          <p:spPr bwMode="auto">
            <a:xfrm>
              <a:off x="10554395" y="2836823"/>
              <a:ext cx="810479" cy="18375"/>
            </a:xfrm>
            <a:prstGeom prst="curvedConnector3">
              <a:avLst>
                <a:gd name="adj1" fmla="val 50000"/>
              </a:avLst>
            </a:prstGeom>
            <a:solidFill>
              <a:srgbClr val="FFFF99"/>
            </a:solidFill>
            <a:ln w="9525" cap="flat" cmpd="sng" algn="ctr">
              <a:solidFill>
                <a:srgbClr val="000000"/>
              </a:solidFill>
              <a:prstDash val="sysDot"/>
              <a:round/>
              <a:headEnd type="none" w="med" len="med"/>
              <a:tailEnd type="none" w="med" len="med"/>
            </a:ln>
            <a:effectLst/>
          </p:spPr>
        </p:cxnSp>
        <p:cxnSp>
          <p:nvCxnSpPr>
            <p:cNvPr id="260" name="直接连接符 101"/>
            <p:cNvCxnSpPr>
              <a:stCxn id="250" idx="5"/>
              <a:endCxn id="255" idx="2"/>
            </p:cNvCxnSpPr>
            <p:nvPr/>
          </p:nvCxnSpPr>
          <p:spPr bwMode="auto">
            <a:xfrm rot="16200000" flipH="1">
              <a:off x="10325124" y="3230122"/>
              <a:ext cx="570826" cy="344256"/>
            </a:xfrm>
            <a:prstGeom prst="curvedConnector2">
              <a:avLst/>
            </a:prstGeom>
            <a:solidFill>
              <a:srgbClr val="FFFF99"/>
            </a:solidFill>
            <a:ln w="9525" cap="flat" cmpd="sng" algn="ctr">
              <a:solidFill>
                <a:srgbClr val="000000"/>
              </a:solidFill>
              <a:prstDash val="sysDot"/>
              <a:round/>
              <a:headEnd type="none" w="med" len="med"/>
              <a:tailEnd type="none" w="med" len="med"/>
            </a:ln>
            <a:effectLst/>
          </p:spPr>
        </p:cxnSp>
        <p:cxnSp>
          <p:nvCxnSpPr>
            <p:cNvPr id="261" name="直接连接符 101"/>
            <p:cNvCxnSpPr>
              <a:stCxn id="256" idx="0"/>
              <a:endCxn id="250" idx="4"/>
            </p:cNvCxnSpPr>
            <p:nvPr/>
          </p:nvCxnSpPr>
          <p:spPr bwMode="auto">
            <a:xfrm rot="16200000" flipV="1">
              <a:off x="9859773" y="3531445"/>
              <a:ext cx="963306" cy="366061"/>
            </a:xfrm>
            <a:prstGeom prst="curvedConnector3">
              <a:avLst>
                <a:gd name="adj1" fmla="val 50000"/>
              </a:avLst>
            </a:prstGeom>
            <a:solidFill>
              <a:srgbClr val="FFFF99"/>
            </a:solidFill>
            <a:ln w="9525" cap="flat" cmpd="sng" algn="ctr">
              <a:solidFill>
                <a:srgbClr val="000000"/>
              </a:solidFill>
              <a:prstDash val="sysDot"/>
              <a:round/>
              <a:headEnd type="none" w="med" len="med"/>
              <a:tailEnd type="none" w="med" len="med"/>
            </a:ln>
            <a:effectLst/>
          </p:spPr>
        </p:cxnSp>
      </p:grpSp>
    </p:spTree>
    <p:extLst>
      <p:ext uri="{BB962C8B-B14F-4D97-AF65-F5344CB8AC3E}">
        <p14:creationId xmlns:p14="http://schemas.microsoft.com/office/powerpoint/2010/main" val="1376331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3"/>
          <p:cNvCxnSpPr/>
          <p:nvPr/>
        </p:nvCxnSpPr>
        <p:spPr>
          <a:xfrm>
            <a:off x="1025679" y="830997"/>
            <a:ext cx="4078036" cy="0"/>
          </a:xfrm>
          <a:prstGeom prst="line">
            <a:avLst/>
          </a:prstGeom>
          <a:ln w="12700" cmpd="sng">
            <a:solidFill>
              <a:srgbClr val="CA2820"/>
            </a:solidFill>
          </a:ln>
          <a:effectLst/>
        </p:spPr>
        <p:style>
          <a:lnRef idx="2">
            <a:schemeClr val="accent1"/>
          </a:lnRef>
          <a:fillRef idx="0">
            <a:schemeClr val="accent1"/>
          </a:fillRef>
          <a:effectRef idx="1">
            <a:schemeClr val="accent1"/>
          </a:effectRef>
          <a:fontRef idx="minor">
            <a:schemeClr val="tx1"/>
          </a:fontRef>
        </p:style>
      </p:cxnSp>
      <p:sp>
        <p:nvSpPr>
          <p:cNvPr id="121" name="文本框 120">
            <a:extLst>
              <a:ext uri="{FF2B5EF4-FFF2-40B4-BE49-F238E27FC236}">
                <a16:creationId xmlns:a16="http://schemas.microsoft.com/office/drawing/2014/main" id="{D08A4F60-FB75-4856-9E3F-DBD053A6AC15}"/>
              </a:ext>
            </a:extLst>
          </p:cNvPr>
          <p:cNvSpPr txBox="1"/>
          <p:nvPr/>
        </p:nvSpPr>
        <p:spPr>
          <a:xfrm>
            <a:off x="815414" y="260649"/>
            <a:ext cx="12327588" cy="584775"/>
          </a:xfrm>
          <a:prstGeom prst="rect">
            <a:avLst/>
          </a:prstGeom>
          <a:noFill/>
        </p:spPr>
        <p:txBody>
          <a:bodyPr wrap="square" rtlCol="0">
            <a:spAutoFit/>
          </a:bodyPr>
          <a:lstStyle/>
          <a:p>
            <a:pPr lvl="0">
              <a:defRPr/>
            </a:pPr>
            <a:r>
              <a:rPr lang="zh-CN" altLang="en-US" sz="3200" b="1" dirty="0">
                <a:latin typeface="微软雅黑" panose="020B0503020204020204" pitchFamily="34" charset="-122"/>
                <a:ea typeface="微软雅黑" panose="020B0503020204020204" pitchFamily="34" charset="-122"/>
              </a:rPr>
              <a:t>固定资产日常管理</a:t>
            </a:r>
          </a:p>
        </p:txBody>
      </p:sp>
      <p:grpSp>
        <p:nvGrpSpPr>
          <p:cNvPr id="122" name="组合 121"/>
          <p:cNvGrpSpPr/>
          <p:nvPr/>
        </p:nvGrpSpPr>
        <p:grpSpPr>
          <a:xfrm>
            <a:off x="392687" y="2639677"/>
            <a:ext cx="1776671" cy="3038849"/>
            <a:chOff x="775024" y="1382485"/>
            <a:chExt cx="2414489" cy="4723639"/>
          </a:xfrm>
          <a:noFill/>
        </p:grpSpPr>
        <p:sp>
          <p:nvSpPr>
            <p:cNvPr id="123" name="圆角矩形 122"/>
            <p:cNvSpPr/>
            <p:nvPr/>
          </p:nvSpPr>
          <p:spPr>
            <a:xfrm>
              <a:off x="775024" y="1382485"/>
              <a:ext cx="2414489" cy="4723639"/>
            </a:xfrm>
            <a:prstGeom prst="roundRect">
              <a:avLst>
                <a:gd name="adj" fmla="val 7107"/>
              </a:avLst>
            </a:prstGeom>
            <a:grpFill/>
            <a:ln w="6350" cap="flat" cmpd="sng" algn="ctr">
              <a:solidFill>
                <a:srgbClr val="FFFFFF">
                  <a:lumMod val="50000"/>
                </a:srgbClr>
              </a:solidFill>
              <a:prstDash val="solid"/>
            </a:ln>
            <a:effectLst/>
          </p:spPr>
          <p:txBody>
            <a:bodyPr rtlCol="0" anchor="ctr"/>
            <a:lstStyle/>
            <a:p>
              <a:pPr algn="ctr" defTabSz="914245" eaLnBrk="0" fontAlgn="base" hangingPunct="0">
                <a:spcBef>
                  <a:spcPct val="0"/>
                </a:spcBef>
                <a:spcAft>
                  <a:spcPct val="0"/>
                </a:spcAft>
                <a:defRPr/>
              </a:pPr>
              <a:endParaRPr lang="zh-CN" altLang="en-US" kern="0">
                <a:solidFill>
                  <a:srgbClr val="FFFFFF"/>
                </a:solidFill>
                <a:latin typeface="Book Antiqua"/>
                <a:ea typeface="SimSun"/>
                <a:cs typeface="+mn-ea"/>
                <a:sym typeface="+mn-lt"/>
              </a:endParaRPr>
            </a:p>
          </p:txBody>
        </p:sp>
        <p:sp>
          <p:nvSpPr>
            <p:cNvPr id="124" name="圆角矩形 123"/>
            <p:cNvSpPr/>
            <p:nvPr/>
          </p:nvSpPr>
          <p:spPr>
            <a:xfrm>
              <a:off x="894655" y="1862863"/>
              <a:ext cx="2175227" cy="3556686"/>
            </a:xfrm>
            <a:prstGeom prst="roundRect">
              <a:avLst>
                <a:gd name="adj" fmla="val 0"/>
              </a:avLst>
            </a:prstGeom>
            <a:solidFill>
              <a:srgbClr val="DD8047"/>
            </a:solidFill>
            <a:ln w="6350" cap="flat" cmpd="sng" algn="ctr">
              <a:solidFill>
                <a:srgbClr val="FFFFFF">
                  <a:lumMod val="50000"/>
                </a:srgbClr>
              </a:solidFill>
              <a:prstDash val="solid"/>
            </a:ln>
            <a:effectLst/>
          </p:spPr>
          <p:txBody>
            <a:bodyPr rtlCol="0" anchor="ctr"/>
            <a:lstStyle/>
            <a:p>
              <a:pPr algn="ctr" defTabSz="914245" eaLnBrk="0" fontAlgn="base" hangingPunct="0">
                <a:spcBef>
                  <a:spcPct val="0"/>
                </a:spcBef>
                <a:spcAft>
                  <a:spcPct val="0"/>
                </a:spcAft>
                <a:defRPr/>
              </a:pPr>
              <a:endParaRPr lang="zh-CN" altLang="en-US" kern="0">
                <a:solidFill>
                  <a:srgbClr val="FFFFFF"/>
                </a:solidFill>
                <a:latin typeface="Book Antiqua"/>
                <a:ea typeface="SimSun"/>
                <a:cs typeface="+mn-ea"/>
                <a:sym typeface="+mn-lt"/>
              </a:endParaRPr>
            </a:p>
          </p:txBody>
        </p:sp>
        <p:grpSp>
          <p:nvGrpSpPr>
            <p:cNvPr id="125" name="组合 124"/>
            <p:cNvGrpSpPr/>
            <p:nvPr/>
          </p:nvGrpSpPr>
          <p:grpSpPr>
            <a:xfrm>
              <a:off x="1607864" y="1613806"/>
              <a:ext cx="748808" cy="69963"/>
              <a:chOff x="2125288" y="1443618"/>
              <a:chExt cx="822628" cy="76860"/>
            </a:xfrm>
            <a:grpFill/>
          </p:grpSpPr>
          <p:sp>
            <p:nvSpPr>
              <p:cNvPr id="129" name="圆角矩形 128"/>
              <p:cNvSpPr/>
              <p:nvPr/>
            </p:nvSpPr>
            <p:spPr>
              <a:xfrm>
                <a:off x="2265528" y="1443618"/>
                <a:ext cx="682388" cy="76860"/>
              </a:xfrm>
              <a:prstGeom prst="roundRect">
                <a:avLst>
                  <a:gd name="adj" fmla="val 33220"/>
                </a:avLst>
              </a:prstGeom>
              <a:grpFill/>
              <a:ln w="6350" cap="flat" cmpd="sng" algn="ctr">
                <a:solidFill>
                  <a:srgbClr val="FFFFFF">
                    <a:lumMod val="50000"/>
                  </a:srgbClr>
                </a:solidFill>
                <a:prstDash val="solid"/>
              </a:ln>
              <a:effectLst/>
            </p:spPr>
            <p:txBody>
              <a:bodyPr rtlCol="0" anchor="ctr"/>
              <a:lstStyle/>
              <a:p>
                <a:pPr algn="ctr" defTabSz="914245" eaLnBrk="0" fontAlgn="base" hangingPunct="0">
                  <a:spcBef>
                    <a:spcPct val="0"/>
                  </a:spcBef>
                  <a:spcAft>
                    <a:spcPct val="0"/>
                  </a:spcAft>
                  <a:defRPr/>
                </a:pPr>
                <a:endParaRPr lang="zh-CN" altLang="en-US" kern="0">
                  <a:solidFill>
                    <a:srgbClr val="FFFFFF"/>
                  </a:solidFill>
                  <a:latin typeface="Book Antiqua"/>
                  <a:ea typeface="SimSun"/>
                  <a:cs typeface="+mn-ea"/>
                  <a:sym typeface="+mn-lt"/>
                </a:endParaRPr>
              </a:p>
            </p:txBody>
          </p:sp>
          <p:sp>
            <p:nvSpPr>
              <p:cNvPr id="130" name="椭圆 129"/>
              <p:cNvSpPr/>
              <p:nvPr/>
            </p:nvSpPr>
            <p:spPr>
              <a:xfrm>
                <a:off x="2125288" y="1448478"/>
                <a:ext cx="72000" cy="72000"/>
              </a:xfrm>
              <a:prstGeom prst="ellipse">
                <a:avLst/>
              </a:prstGeom>
              <a:grpFill/>
              <a:ln w="6350" cap="flat" cmpd="sng" algn="ctr">
                <a:solidFill>
                  <a:srgbClr val="FFFFFF">
                    <a:lumMod val="50000"/>
                  </a:srgbClr>
                </a:solidFill>
                <a:prstDash val="solid"/>
              </a:ln>
              <a:effectLst/>
            </p:spPr>
            <p:txBody>
              <a:bodyPr rtlCol="0" anchor="ctr"/>
              <a:lstStyle/>
              <a:p>
                <a:pPr algn="ctr" defTabSz="914245" eaLnBrk="0" fontAlgn="base" hangingPunct="0">
                  <a:spcBef>
                    <a:spcPct val="0"/>
                  </a:spcBef>
                  <a:spcAft>
                    <a:spcPct val="0"/>
                  </a:spcAft>
                  <a:defRPr/>
                </a:pPr>
                <a:endParaRPr lang="zh-CN" altLang="en-US" kern="0">
                  <a:solidFill>
                    <a:srgbClr val="FFFFFF"/>
                  </a:solidFill>
                  <a:latin typeface="Book Antiqua"/>
                  <a:ea typeface="SimSun"/>
                  <a:cs typeface="+mn-ea"/>
                  <a:sym typeface="+mn-lt"/>
                </a:endParaRPr>
              </a:p>
            </p:txBody>
          </p:sp>
        </p:grpSp>
        <p:grpSp>
          <p:nvGrpSpPr>
            <p:cNvPr id="126" name="组合 125"/>
            <p:cNvGrpSpPr/>
            <p:nvPr/>
          </p:nvGrpSpPr>
          <p:grpSpPr>
            <a:xfrm>
              <a:off x="1783499" y="5598643"/>
              <a:ext cx="397539" cy="397539"/>
              <a:chOff x="2388357" y="5843685"/>
              <a:chExt cx="436730" cy="436730"/>
            </a:xfrm>
            <a:grpFill/>
          </p:grpSpPr>
          <p:sp>
            <p:nvSpPr>
              <p:cNvPr id="127" name="椭圆 126"/>
              <p:cNvSpPr/>
              <p:nvPr/>
            </p:nvSpPr>
            <p:spPr>
              <a:xfrm>
                <a:off x="2388357" y="5843685"/>
                <a:ext cx="436730" cy="436730"/>
              </a:xfrm>
              <a:prstGeom prst="ellipse">
                <a:avLst/>
              </a:prstGeom>
              <a:grpFill/>
              <a:ln w="6350" cap="flat" cmpd="sng" algn="ctr">
                <a:solidFill>
                  <a:srgbClr val="FFFFFF">
                    <a:lumMod val="50000"/>
                  </a:srgbClr>
                </a:solidFill>
                <a:prstDash val="solid"/>
              </a:ln>
              <a:effectLst/>
            </p:spPr>
            <p:txBody>
              <a:bodyPr rtlCol="0" anchor="ctr"/>
              <a:lstStyle/>
              <a:p>
                <a:pPr algn="ctr" defTabSz="914245" eaLnBrk="0" fontAlgn="base" hangingPunct="0">
                  <a:spcBef>
                    <a:spcPct val="0"/>
                  </a:spcBef>
                  <a:spcAft>
                    <a:spcPct val="0"/>
                  </a:spcAft>
                  <a:defRPr/>
                </a:pPr>
                <a:endParaRPr lang="zh-CN" altLang="en-US" kern="0">
                  <a:solidFill>
                    <a:srgbClr val="FFFFFF"/>
                  </a:solidFill>
                  <a:latin typeface="Book Antiqua"/>
                  <a:ea typeface="SimSun"/>
                  <a:cs typeface="+mn-ea"/>
                  <a:sym typeface="+mn-lt"/>
                </a:endParaRPr>
              </a:p>
            </p:txBody>
          </p:sp>
          <p:sp>
            <p:nvSpPr>
              <p:cNvPr id="128" name="圆角矩形 127"/>
              <p:cNvSpPr/>
              <p:nvPr/>
            </p:nvSpPr>
            <p:spPr>
              <a:xfrm>
                <a:off x="2495834" y="5951162"/>
                <a:ext cx="221776" cy="221776"/>
              </a:xfrm>
              <a:prstGeom prst="roundRect">
                <a:avLst/>
              </a:prstGeom>
              <a:grpFill/>
              <a:ln w="6350" cap="flat" cmpd="sng" algn="ctr">
                <a:solidFill>
                  <a:srgbClr val="FFFFFF">
                    <a:lumMod val="50000"/>
                  </a:srgbClr>
                </a:solidFill>
                <a:prstDash val="solid"/>
              </a:ln>
              <a:effectLst/>
            </p:spPr>
            <p:txBody>
              <a:bodyPr rtlCol="0" anchor="ctr"/>
              <a:lstStyle/>
              <a:p>
                <a:pPr algn="ctr" defTabSz="914245" eaLnBrk="0" fontAlgn="base" hangingPunct="0">
                  <a:spcBef>
                    <a:spcPct val="0"/>
                  </a:spcBef>
                  <a:spcAft>
                    <a:spcPct val="0"/>
                  </a:spcAft>
                  <a:defRPr/>
                </a:pPr>
                <a:endParaRPr lang="zh-CN" altLang="en-US" kern="0">
                  <a:solidFill>
                    <a:srgbClr val="FFFFFF"/>
                  </a:solidFill>
                  <a:latin typeface="Book Antiqua"/>
                  <a:ea typeface="SimSun"/>
                  <a:cs typeface="+mn-ea"/>
                  <a:sym typeface="+mn-lt"/>
                </a:endParaRPr>
              </a:p>
            </p:txBody>
          </p:sp>
        </p:grpSp>
      </p:grpSp>
      <p:grpSp>
        <p:nvGrpSpPr>
          <p:cNvPr id="131" name="组合 130"/>
          <p:cNvGrpSpPr/>
          <p:nvPr/>
        </p:nvGrpSpPr>
        <p:grpSpPr>
          <a:xfrm>
            <a:off x="1833209" y="2102976"/>
            <a:ext cx="2762593" cy="3519480"/>
            <a:chOff x="3836179" y="1605097"/>
            <a:chExt cx="2427515" cy="3431907"/>
          </a:xfrm>
          <a:noFill/>
        </p:grpSpPr>
        <p:sp>
          <p:nvSpPr>
            <p:cNvPr id="132" name="圆角矩形 131"/>
            <p:cNvSpPr/>
            <p:nvPr/>
          </p:nvSpPr>
          <p:spPr>
            <a:xfrm>
              <a:off x="3836179" y="1605097"/>
              <a:ext cx="2427515" cy="3431907"/>
            </a:xfrm>
            <a:prstGeom prst="roundRect">
              <a:avLst>
                <a:gd name="adj" fmla="val 7292"/>
              </a:avLst>
            </a:prstGeom>
            <a:solidFill>
              <a:srgbClr val="FFFFFF"/>
            </a:solidFill>
            <a:ln w="6350" cap="flat" cmpd="sng" algn="ctr">
              <a:solidFill>
                <a:srgbClr val="FFFFFF">
                  <a:lumMod val="50000"/>
                </a:srgbClr>
              </a:solidFill>
              <a:prstDash val="solid"/>
            </a:ln>
            <a:effectLst/>
          </p:spPr>
          <p:txBody>
            <a:bodyPr rtlCol="0" anchor="ctr"/>
            <a:lstStyle/>
            <a:p>
              <a:pPr algn="ctr" defTabSz="914245" eaLnBrk="0" fontAlgn="base" hangingPunct="0">
                <a:spcBef>
                  <a:spcPct val="0"/>
                </a:spcBef>
                <a:spcAft>
                  <a:spcPct val="0"/>
                </a:spcAft>
                <a:defRPr/>
              </a:pPr>
              <a:endParaRPr lang="zh-CN" altLang="en-US" kern="0">
                <a:solidFill>
                  <a:srgbClr val="FFFFFF"/>
                </a:solidFill>
                <a:latin typeface="Book Antiqua"/>
                <a:ea typeface="SimSun"/>
                <a:cs typeface="+mn-ea"/>
                <a:sym typeface="+mn-lt"/>
              </a:endParaRPr>
            </a:p>
          </p:txBody>
        </p:sp>
        <p:sp>
          <p:nvSpPr>
            <p:cNvPr id="133" name="矩形 132"/>
            <p:cNvSpPr/>
            <p:nvPr/>
          </p:nvSpPr>
          <p:spPr>
            <a:xfrm>
              <a:off x="3977694" y="1899011"/>
              <a:ext cx="2144486" cy="2861352"/>
            </a:xfrm>
            <a:prstGeom prst="rect">
              <a:avLst/>
            </a:prstGeom>
            <a:solidFill>
              <a:srgbClr val="BBE0E3">
                <a:lumMod val="90000"/>
              </a:srgbClr>
            </a:solidFill>
            <a:ln w="6350" cap="flat" cmpd="sng" algn="ctr">
              <a:solidFill>
                <a:srgbClr val="FFFFFF">
                  <a:lumMod val="50000"/>
                </a:srgbClr>
              </a:solidFill>
              <a:prstDash val="solid"/>
            </a:ln>
            <a:effectLst/>
          </p:spPr>
          <p:txBody>
            <a:bodyPr rtlCol="0" anchor="ctr"/>
            <a:lstStyle/>
            <a:p>
              <a:pPr algn="ctr" defTabSz="914245" eaLnBrk="0" fontAlgn="base" hangingPunct="0">
                <a:spcBef>
                  <a:spcPct val="0"/>
                </a:spcBef>
                <a:spcAft>
                  <a:spcPct val="0"/>
                </a:spcAft>
                <a:defRPr/>
              </a:pPr>
              <a:endParaRPr lang="zh-CN" altLang="en-US" kern="0">
                <a:solidFill>
                  <a:srgbClr val="FFFFFF"/>
                </a:solidFill>
                <a:latin typeface="Book Antiqua"/>
                <a:ea typeface="SimSun"/>
                <a:cs typeface="+mn-ea"/>
                <a:sym typeface="+mn-lt"/>
              </a:endParaRPr>
            </a:p>
          </p:txBody>
        </p:sp>
        <p:sp>
          <p:nvSpPr>
            <p:cNvPr id="134" name="椭圆 133"/>
            <p:cNvSpPr/>
            <p:nvPr/>
          </p:nvSpPr>
          <p:spPr>
            <a:xfrm>
              <a:off x="5017373" y="1735722"/>
              <a:ext cx="65315" cy="65315"/>
            </a:xfrm>
            <a:prstGeom prst="ellipse">
              <a:avLst/>
            </a:prstGeom>
            <a:grpFill/>
            <a:ln w="6350" cap="flat" cmpd="sng" algn="ctr">
              <a:solidFill>
                <a:srgbClr val="FFFFFF">
                  <a:lumMod val="50000"/>
                </a:srgbClr>
              </a:solidFill>
              <a:prstDash val="solid"/>
            </a:ln>
            <a:effectLst/>
          </p:spPr>
          <p:txBody>
            <a:bodyPr rtlCol="0" anchor="ctr"/>
            <a:lstStyle/>
            <a:p>
              <a:pPr algn="ctr" defTabSz="914245" eaLnBrk="0" fontAlgn="base" hangingPunct="0">
                <a:spcBef>
                  <a:spcPct val="0"/>
                </a:spcBef>
                <a:spcAft>
                  <a:spcPct val="0"/>
                </a:spcAft>
                <a:defRPr/>
              </a:pPr>
              <a:endParaRPr lang="zh-CN" altLang="en-US" kern="0">
                <a:solidFill>
                  <a:srgbClr val="FFFFFF"/>
                </a:solidFill>
                <a:latin typeface="Book Antiqua"/>
                <a:ea typeface="SimSun"/>
                <a:cs typeface="+mn-ea"/>
                <a:sym typeface="+mn-lt"/>
              </a:endParaRPr>
            </a:p>
          </p:txBody>
        </p:sp>
        <p:grpSp>
          <p:nvGrpSpPr>
            <p:cNvPr id="135" name="组合 134"/>
            <p:cNvGrpSpPr/>
            <p:nvPr/>
          </p:nvGrpSpPr>
          <p:grpSpPr>
            <a:xfrm>
              <a:off x="4971745" y="4822650"/>
              <a:ext cx="180000" cy="180000"/>
              <a:chOff x="8084634" y="869795"/>
              <a:chExt cx="1089631" cy="1089631"/>
            </a:xfrm>
            <a:grpFill/>
          </p:grpSpPr>
          <p:sp>
            <p:nvSpPr>
              <p:cNvPr id="136" name="椭圆 135"/>
              <p:cNvSpPr/>
              <p:nvPr/>
            </p:nvSpPr>
            <p:spPr>
              <a:xfrm>
                <a:off x="8084634" y="869795"/>
                <a:ext cx="1089631" cy="1089631"/>
              </a:xfrm>
              <a:prstGeom prst="ellipse">
                <a:avLst/>
              </a:prstGeom>
              <a:grpFill/>
              <a:ln w="6350" cap="flat" cmpd="sng" algn="ctr">
                <a:solidFill>
                  <a:srgbClr val="FFFFFF">
                    <a:lumMod val="50000"/>
                  </a:srgbClr>
                </a:solidFill>
                <a:prstDash val="solid"/>
              </a:ln>
              <a:effectLst/>
            </p:spPr>
            <p:txBody>
              <a:bodyPr rtlCol="0" anchor="ctr"/>
              <a:lstStyle/>
              <a:p>
                <a:pPr algn="ctr" defTabSz="914245" eaLnBrk="0" fontAlgn="base" hangingPunct="0">
                  <a:spcBef>
                    <a:spcPct val="0"/>
                  </a:spcBef>
                  <a:spcAft>
                    <a:spcPct val="0"/>
                  </a:spcAft>
                  <a:defRPr/>
                </a:pPr>
                <a:endParaRPr lang="zh-CN" altLang="en-US" kern="0">
                  <a:solidFill>
                    <a:srgbClr val="FFFFFF"/>
                  </a:solidFill>
                  <a:latin typeface="Book Antiqua"/>
                  <a:ea typeface="SimSun"/>
                  <a:cs typeface="+mn-ea"/>
                  <a:sym typeface="+mn-lt"/>
                </a:endParaRPr>
              </a:p>
            </p:txBody>
          </p:sp>
          <p:sp>
            <p:nvSpPr>
              <p:cNvPr id="137" name="圆角矩形 136"/>
              <p:cNvSpPr/>
              <p:nvPr/>
            </p:nvSpPr>
            <p:spPr>
              <a:xfrm>
                <a:off x="8389413" y="1174574"/>
                <a:ext cx="480072" cy="480072"/>
              </a:xfrm>
              <a:prstGeom prst="roundRect">
                <a:avLst/>
              </a:prstGeom>
              <a:grpFill/>
              <a:ln w="6350" cap="flat" cmpd="sng" algn="ctr">
                <a:solidFill>
                  <a:srgbClr val="FFFFFF">
                    <a:lumMod val="50000"/>
                  </a:srgbClr>
                </a:solidFill>
                <a:prstDash val="solid"/>
              </a:ln>
              <a:effectLst/>
            </p:spPr>
            <p:txBody>
              <a:bodyPr rtlCol="0" anchor="ctr"/>
              <a:lstStyle/>
              <a:p>
                <a:pPr algn="ctr" defTabSz="914245" eaLnBrk="0" fontAlgn="base" hangingPunct="0">
                  <a:spcBef>
                    <a:spcPct val="0"/>
                  </a:spcBef>
                  <a:spcAft>
                    <a:spcPct val="0"/>
                  </a:spcAft>
                  <a:defRPr/>
                </a:pPr>
                <a:endParaRPr lang="zh-CN" altLang="en-US" kern="0">
                  <a:solidFill>
                    <a:srgbClr val="FFFFFF"/>
                  </a:solidFill>
                  <a:latin typeface="Book Antiqua"/>
                  <a:ea typeface="SimSun"/>
                  <a:cs typeface="+mn-ea"/>
                  <a:sym typeface="+mn-lt"/>
                </a:endParaRPr>
              </a:p>
            </p:txBody>
          </p:sp>
        </p:grpSp>
      </p:grpSp>
      <p:grpSp>
        <p:nvGrpSpPr>
          <p:cNvPr id="138" name="组合 137"/>
          <p:cNvGrpSpPr/>
          <p:nvPr/>
        </p:nvGrpSpPr>
        <p:grpSpPr>
          <a:xfrm>
            <a:off x="3571741" y="1220755"/>
            <a:ext cx="5888791" cy="4377629"/>
            <a:chOff x="4694499" y="2732398"/>
            <a:chExt cx="4240530" cy="3498202"/>
          </a:xfrm>
        </p:grpSpPr>
        <p:sp>
          <p:nvSpPr>
            <p:cNvPr id="139" name="圆角矩形 138"/>
            <p:cNvSpPr/>
            <p:nvPr/>
          </p:nvSpPr>
          <p:spPr>
            <a:xfrm>
              <a:off x="4694499" y="2732398"/>
              <a:ext cx="4240530" cy="3028950"/>
            </a:xfrm>
            <a:prstGeom prst="roundRect">
              <a:avLst>
                <a:gd name="adj" fmla="val 3666"/>
              </a:avLst>
            </a:prstGeom>
            <a:solidFill>
              <a:srgbClr val="FFFFFF"/>
            </a:solidFill>
            <a:ln w="6350" cap="flat" cmpd="sng" algn="ctr">
              <a:solidFill>
                <a:srgbClr val="FFFFFF">
                  <a:lumMod val="50000"/>
                </a:srgbClr>
              </a:solidFill>
              <a:prstDash val="solid"/>
            </a:ln>
            <a:effectLst/>
          </p:spPr>
          <p:txBody>
            <a:bodyPr rtlCol="0" anchor="ctr"/>
            <a:lstStyle/>
            <a:p>
              <a:pPr algn="ctr" defTabSz="914245" eaLnBrk="0" fontAlgn="base" hangingPunct="0">
                <a:spcBef>
                  <a:spcPct val="0"/>
                </a:spcBef>
                <a:spcAft>
                  <a:spcPct val="0"/>
                </a:spcAft>
                <a:defRPr/>
              </a:pPr>
              <a:endParaRPr lang="zh-CN" altLang="en-US" kern="0">
                <a:solidFill>
                  <a:srgbClr val="FFFFFF"/>
                </a:solidFill>
                <a:latin typeface="Book Antiqua"/>
                <a:ea typeface="SimSun"/>
                <a:cs typeface="+mn-ea"/>
                <a:sym typeface="+mn-lt"/>
              </a:endParaRPr>
            </a:p>
          </p:txBody>
        </p:sp>
        <p:sp>
          <p:nvSpPr>
            <p:cNvPr id="140" name="矩形 139"/>
            <p:cNvSpPr/>
            <p:nvPr/>
          </p:nvSpPr>
          <p:spPr>
            <a:xfrm>
              <a:off x="4825944" y="2858128"/>
              <a:ext cx="3977640" cy="2468880"/>
            </a:xfrm>
            <a:prstGeom prst="rect">
              <a:avLst/>
            </a:prstGeom>
            <a:solidFill>
              <a:srgbClr val="D8B25C"/>
            </a:solidFill>
            <a:ln w="6350" cap="flat" cmpd="sng" algn="ctr">
              <a:solidFill>
                <a:srgbClr val="FFFFFF">
                  <a:lumMod val="50000"/>
                </a:srgbClr>
              </a:solidFill>
              <a:prstDash val="solid"/>
            </a:ln>
            <a:effectLst/>
          </p:spPr>
          <p:txBody>
            <a:bodyPr rtlCol="0" anchor="ctr"/>
            <a:lstStyle/>
            <a:p>
              <a:pPr algn="ctr" defTabSz="914245" eaLnBrk="0" fontAlgn="base" hangingPunct="0">
                <a:spcBef>
                  <a:spcPct val="0"/>
                </a:spcBef>
                <a:spcAft>
                  <a:spcPct val="0"/>
                </a:spcAft>
                <a:defRPr/>
              </a:pPr>
              <a:endParaRPr lang="zh-CN" altLang="en-US" kern="0">
                <a:solidFill>
                  <a:srgbClr val="FFFFFF"/>
                </a:solidFill>
                <a:latin typeface="Book Antiqua"/>
                <a:ea typeface="SimSun"/>
                <a:cs typeface="+mn-ea"/>
                <a:sym typeface="+mn-lt"/>
              </a:endParaRPr>
            </a:p>
          </p:txBody>
        </p:sp>
        <p:cxnSp>
          <p:nvCxnSpPr>
            <p:cNvPr id="141" name="直接连接符 140"/>
            <p:cNvCxnSpPr/>
            <p:nvPr/>
          </p:nvCxnSpPr>
          <p:spPr>
            <a:xfrm>
              <a:off x="4694499" y="5464168"/>
              <a:ext cx="4240530" cy="0"/>
            </a:xfrm>
            <a:prstGeom prst="line">
              <a:avLst/>
            </a:prstGeom>
            <a:noFill/>
            <a:ln w="9525" cap="flat" cmpd="sng" algn="ctr">
              <a:solidFill>
                <a:srgbClr val="FFFFFF">
                  <a:lumMod val="50000"/>
                </a:srgbClr>
              </a:solidFill>
              <a:prstDash val="solid"/>
            </a:ln>
            <a:effectLst/>
          </p:spPr>
        </p:cxnSp>
        <p:sp>
          <p:nvSpPr>
            <p:cNvPr id="142" name="椭圆 141"/>
            <p:cNvSpPr/>
            <p:nvPr/>
          </p:nvSpPr>
          <p:spPr>
            <a:xfrm>
              <a:off x="6703322" y="5495601"/>
              <a:ext cx="222885" cy="222885"/>
            </a:xfrm>
            <a:prstGeom prst="ellipse">
              <a:avLst/>
            </a:prstGeom>
            <a:noFill/>
            <a:ln w="6350" cap="flat" cmpd="sng" algn="ctr">
              <a:solidFill>
                <a:srgbClr val="FFFFFF">
                  <a:lumMod val="50000"/>
                </a:srgbClr>
              </a:solidFill>
              <a:prstDash val="solid"/>
            </a:ln>
            <a:effectLst/>
          </p:spPr>
          <p:txBody>
            <a:bodyPr rtlCol="0" anchor="ctr"/>
            <a:lstStyle/>
            <a:p>
              <a:pPr algn="ctr" defTabSz="914245" eaLnBrk="0" fontAlgn="base" hangingPunct="0">
                <a:spcBef>
                  <a:spcPct val="0"/>
                </a:spcBef>
                <a:spcAft>
                  <a:spcPct val="0"/>
                </a:spcAft>
                <a:defRPr/>
              </a:pPr>
              <a:endParaRPr lang="zh-CN" altLang="en-US" kern="0">
                <a:solidFill>
                  <a:srgbClr val="FFFFFF"/>
                </a:solidFill>
                <a:latin typeface="Book Antiqua"/>
                <a:ea typeface="SimSun"/>
                <a:cs typeface="+mn-ea"/>
                <a:sym typeface="+mn-lt"/>
              </a:endParaRPr>
            </a:p>
          </p:txBody>
        </p:sp>
        <p:sp>
          <p:nvSpPr>
            <p:cNvPr id="143" name="任意多边形 142"/>
            <p:cNvSpPr/>
            <p:nvPr/>
          </p:nvSpPr>
          <p:spPr>
            <a:xfrm>
              <a:off x="6311915" y="5769154"/>
              <a:ext cx="1005697" cy="461446"/>
            </a:xfrm>
            <a:custGeom>
              <a:avLst/>
              <a:gdLst>
                <a:gd name="connsiteX0" fmla="*/ 683904 w 2268013"/>
                <a:gd name="connsiteY0" fmla="*/ 0 h 1483535"/>
                <a:gd name="connsiteX1" fmla="*/ 1609722 w 2268013"/>
                <a:gd name="connsiteY1" fmla="*/ 0 h 1483535"/>
                <a:gd name="connsiteX2" fmla="*/ 1595336 w 2268013"/>
                <a:gd name="connsiteY2" fmla="*/ 123571 h 1483535"/>
                <a:gd name="connsiteX3" fmla="*/ 1738663 w 2268013"/>
                <a:gd name="connsiteY3" fmla="*/ 824615 h 1483535"/>
                <a:gd name="connsiteX4" fmla="*/ 2246733 w 2268013"/>
                <a:gd name="connsiteY4" fmla="*/ 1469625 h 1483535"/>
                <a:gd name="connsiteX5" fmla="*/ 2268013 w 2268013"/>
                <a:gd name="connsiteY5" fmla="*/ 1483535 h 1483535"/>
                <a:gd name="connsiteX6" fmla="*/ 0 w 2268013"/>
                <a:gd name="connsiteY6" fmla="*/ 1483535 h 1483535"/>
                <a:gd name="connsiteX7" fmla="*/ 2060 w 2268013"/>
                <a:gd name="connsiteY7" fmla="*/ 1475297 h 1483535"/>
                <a:gd name="connsiteX8" fmla="*/ 44336 w 2268013"/>
                <a:gd name="connsiteY8" fmla="*/ 1447662 h 1483535"/>
                <a:gd name="connsiteX9" fmla="*/ 552406 w 2268013"/>
                <a:gd name="connsiteY9" fmla="*/ 802652 h 1483535"/>
                <a:gd name="connsiteX10" fmla="*/ 695733 w 2268013"/>
                <a:gd name="connsiteY10" fmla="*/ 101608 h 148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8013" h="1483535">
                  <a:moveTo>
                    <a:pt x="683904" y="0"/>
                  </a:moveTo>
                  <a:lnTo>
                    <a:pt x="1609722" y="0"/>
                  </a:lnTo>
                  <a:lnTo>
                    <a:pt x="1595336" y="123571"/>
                  </a:lnTo>
                  <a:cubicBezTo>
                    <a:pt x="1588028" y="345011"/>
                    <a:pt x="1633930" y="587768"/>
                    <a:pt x="1738663" y="824615"/>
                  </a:cubicBezTo>
                  <a:cubicBezTo>
                    <a:pt x="1860851" y="1100937"/>
                    <a:pt x="2042870" y="1323437"/>
                    <a:pt x="2246733" y="1469625"/>
                  </a:cubicBezTo>
                  <a:lnTo>
                    <a:pt x="2268013" y="1483535"/>
                  </a:lnTo>
                  <a:lnTo>
                    <a:pt x="0" y="1483535"/>
                  </a:lnTo>
                  <a:lnTo>
                    <a:pt x="2060" y="1475297"/>
                  </a:lnTo>
                  <a:lnTo>
                    <a:pt x="44336" y="1447662"/>
                  </a:lnTo>
                  <a:cubicBezTo>
                    <a:pt x="248199" y="1301474"/>
                    <a:pt x="430218" y="1078974"/>
                    <a:pt x="552406" y="802652"/>
                  </a:cubicBezTo>
                  <a:cubicBezTo>
                    <a:pt x="657139" y="565805"/>
                    <a:pt x="703041" y="323048"/>
                    <a:pt x="695733" y="101608"/>
                  </a:cubicBezTo>
                  <a:close/>
                </a:path>
              </a:pathLst>
            </a:custGeom>
            <a:noFill/>
            <a:ln w="6350" cap="flat" cmpd="sng" algn="ctr">
              <a:solidFill>
                <a:srgbClr val="FFFFFF">
                  <a:lumMod val="50000"/>
                </a:srgbClr>
              </a:solidFill>
              <a:prstDash val="solid"/>
            </a:ln>
            <a:effectLst/>
          </p:spPr>
          <p:txBody>
            <a:bodyPr rtlCol="0" anchor="ctr"/>
            <a:lstStyle/>
            <a:p>
              <a:pPr algn="ctr" defTabSz="914245" eaLnBrk="0" fontAlgn="base" hangingPunct="0">
                <a:spcBef>
                  <a:spcPct val="0"/>
                </a:spcBef>
                <a:spcAft>
                  <a:spcPct val="0"/>
                </a:spcAft>
                <a:defRPr/>
              </a:pPr>
              <a:endParaRPr lang="zh-CN" altLang="en-US" kern="0">
                <a:solidFill>
                  <a:srgbClr val="FFFFFF"/>
                </a:solidFill>
                <a:latin typeface="Book Antiqua"/>
                <a:ea typeface="SimSun"/>
                <a:cs typeface="+mn-ea"/>
                <a:sym typeface="+mn-lt"/>
              </a:endParaRPr>
            </a:p>
          </p:txBody>
        </p:sp>
      </p:grpSp>
      <p:grpSp>
        <p:nvGrpSpPr>
          <p:cNvPr id="144" name="组合 143"/>
          <p:cNvGrpSpPr/>
          <p:nvPr/>
        </p:nvGrpSpPr>
        <p:grpSpPr>
          <a:xfrm>
            <a:off x="7256549" y="3054998"/>
            <a:ext cx="4925191" cy="2557325"/>
            <a:chOff x="6192365" y="2739619"/>
            <a:chExt cx="4825988" cy="2780744"/>
          </a:xfrm>
          <a:noFill/>
        </p:grpSpPr>
        <p:sp>
          <p:nvSpPr>
            <p:cNvPr id="145" name="圆角矩形 144"/>
            <p:cNvSpPr/>
            <p:nvPr/>
          </p:nvSpPr>
          <p:spPr>
            <a:xfrm>
              <a:off x="6560954" y="2739619"/>
              <a:ext cx="4099004" cy="2599770"/>
            </a:xfrm>
            <a:prstGeom prst="roundRect">
              <a:avLst>
                <a:gd name="adj" fmla="val 5467"/>
              </a:avLst>
            </a:prstGeom>
            <a:solidFill>
              <a:srgbClr val="FFFFFF"/>
            </a:solidFill>
            <a:ln w="6350" cap="flat" cmpd="sng" algn="ctr">
              <a:solidFill>
                <a:srgbClr val="FFFFFF">
                  <a:lumMod val="50000"/>
                </a:srgbClr>
              </a:solidFill>
              <a:prstDash val="solid"/>
            </a:ln>
            <a:effectLst/>
          </p:spPr>
          <p:txBody>
            <a:bodyPr rtlCol="0" anchor="ctr"/>
            <a:lstStyle/>
            <a:p>
              <a:pPr algn="ctr" defTabSz="914245" eaLnBrk="0" fontAlgn="base" hangingPunct="0">
                <a:spcBef>
                  <a:spcPct val="0"/>
                </a:spcBef>
                <a:spcAft>
                  <a:spcPct val="0"/>
                </a:spcAft>
                <a:defRPr/>
              </a:pPr>
              <a:endParaRPr lang="zh-CN" altLang="en-US" kern="0">
                <a:solidFill>
                  <a:srgbClr val="FFFFFF"/>
                </a:solidFill>
                <a:latin typeface="Book Antiqua"/>
                <a:ea typeface="SimSun"/>
                <a:cs typeface="+mn-ea"/>
                <a:sym typeface="+mn-lt"/>
              </a:endParaRPr>
            </a:p>
          </p:txBody>
        </p:sp>
        <p:sp>
          <p:nvSpPr>
            <p:cNvPr id="146" name="矩形 145"/>
            <p:cNvSpPr/>
            <p:nvPr/>
          </p:nvSpPr>
          <p:spPr>
            <a:xfrm>
              <a:off x="6754100" y="2932765"/>
              <a:ext cx="3734172" cy="2188998"/>
            </a:xfrm>
            <a:prstGeom prst="rect">
              <a:avLst/>
            </a:prstGeom>
            <a:solidFill>
              <a:srgbClr val="7BA79D"/>
            </a:solidFill>
            <a:ln w="6350" cap="flat" cmpd="sng" algn="ctr">
              <a:solidFill>
                <a:srgbClr val="FFFFFF">
                  <a:lumMod val="50000"/>
                </a:srgbClr>
              </a:solidFill>
              <a:prstDash val="solid"/>
            </a:ln>
            <a:effectLst/>
          </p:spPr>
          <p:txBody>
            <a:bodyPr rtlCol="0" anchor="ctr"/>
            <a:lstStyle/>
            <a:p>
              <a:pPr algn="ctr" defTabSz="914245" eaLnBrk="0" fontAlgn="base" hangingPunct="0">
                <a:spcBef>
                  <a:spcPct val="0"/>
                </a:spcBef>
                <a:spcAft>
                  <a:spcPct val="0"/>
                </a:spcAft>
                <a:defRPr/>
              </a:pPr>
              <a:endParaRPr lang="zh-CN" altLang="en-US" kern="0">
                <a:solidFill>
                  <a:srgbClr val="FFFFFF"/>
                </a:solidFill>
                <a:latin typeface="Book Antiqua"/>
                <a:ea typeface="SimSun"/>
                <a:cs typeface="+mn-ea"/>
                <a:sym typeface="+mn-lt"/>
              </a:endParaRPr>
            </a:p>
          </p:txBody>
        </p:sp>
        <p:sp>
          <p:nvSpPr>
            <p:cNvPr id="147" name="矩形 146"/>
            <p:cNvSpPr/>
            <p:nvPr/>
          </p:nvSpPr>
          <p:spPr>
            <a:xfrm>
              <a:off x="6192365" y="5325456"/>
              <a:ext cx="4825988" cy="144515"/>
            </a:xfrm>
            <a:prstGeom prst="rect">
              <a:avLst/>
            </a:prstGeom>
            <a:grpFill/>
            <a:ln w="6350" cap="flat" cmpd="sng" algn="ctr">
              <a:solidFill>
                <a:srgbClr val="FFFFFF">
                  <a:lumMod val="50000"/>
                </a:srgbClr>
              </a:solidFill>
              <a:prstDash val="solid"/>
            </a:ln>
            <a:effectLst/>
          </p:spPr>
          <p:txBody>
            <a:bodyPr rtlCol="0" anchor="ctr"/>
            <a:lstStyle/>
            <a:p>
              <a:pPr algn="ctr" defTabSz="914245" eaLnBrk="0" fontAlgn="base" hangingPunct="0">
                <a:spcBef>
                  <a:spcPct val="0"/>
                </a:spcBef>
                <a:spcAft>
                  <a:spcPct val="0"/>
                </a:spcAft>
                <a:defRPr/>
              </a:pPr>
              <a:endParaRPr lang="zh-CN" altLang="en-US" kern="0">
                <a:solidFill>
                  <a:srgbClr val="FFFFFF"/>
                </a:solidFill>
                <a:latin typeface="Book Antiqua"/>
                <a:ea typeface="SimSun"/>
                <a:cs typeface="+mn-ea"/>
                <a:sym typeface="+mn-lt"/>
              </a:endParaRPr>
            </a:p>
          </p:txBody>
        </p:sp>
        <p:sp>
          <p:nvSpPr>
            <p:cNvPr id="148" name="梯形 147"/>
            <p:cNvSpPr/>
            <p:nvPr/>
          </p:nvSpPr>
          <p:spPr>
            <a:xfrm rot="10800000">
              <a:off x="6212063" y="5452763"/>
              <a:ext cx="4806289" cy="67600"/>
            </a:xfrm>
            <a:prstGeom prst="trapezoid">
              <a:avLst>
                <a:gd name="adj" fmla="val 157728"/>
              </a:avLst>
            </a:prstGeom>
            <a:grpFill/>
            <a:ln w="6350" cap="flat" cmpd="sng" algn="ctr">
              <a:solidFill>
                <a:srgbClr val="FFFFFF">
                  <a:lumMod val="50000"/>
                </a:srgbClr>
              </a:solidFill>
              <a:prstDash val="solid"/>
            </a:ln>
            <a:effectLst/>
          </p:spPr>
          <p:txBody>
            <a:bodyPr rtlCol="0" anchor="ctr"/>
            <a:lstStyle/>
            <a:p>
              <a:pPr algn="ctr" defTabSz="914245" eaLnBrk="0" fontAlgn="base" hangingPunct="0">
                <a:spcBef>
                  <a:spcPct val="0"/>
                </a:spcBef>
                <a:spcAft>
                  <a:spcPct val="0"/>
                </a:spcAft>
                <a:defRPr/>
              </a:pPr>
              <a:endParaRPr lang="zh-CN" altLang="en-US" kern="0">
                <a:solidFill>
                  <a:srgbClr val="FFFFFF"/>
                </a:solidFill>
                <a:latin typeface="Book Antiqua"/>
                <a:ea typeface="SimSun"/>
                <a:cs typeface="+mn-ea"/>
                <a:sym typeface="+mn-lt"/>
              </a:endParaRPr>
            </a:p>
          </p:txBody>
        </p:sp>
        <p:sp>
          <p:nvSpPr>
            <p:cNvPr id="149" name="单圆角矩形 148"/>
            <p:cNvSpPr/>
            <p:nvPr/>
          </p:nvSpPr>
          <p:spPr>
            <a:xfrm>
              <a:off x="8100226" y="5330383"/>
              <a:ext cx="1044067" cy="67600"/>
            </a:xfrm>
            <a:prstGeom prst="round1Rect">
              <a:avLst/>
            </a:prstGeom>
            <a:grpFill/>
            <a:ln w="6350" cap="flat" cmpd="sng" algn="ctr">
              <a:solidFill>
                <a:srgbClr val="FFFFFF">
                  <a:lumMod val="50000"/>
                </a:srgbClr>
              </a:solidFill>
              <a:prstDash val="solid"/>
            </a:ln>
            <a:effectLst/>
          </p:spPr>
          <p:txBody>
            <a:bodyPr rtlCol="0" anchor="ctr"/>
            <a:lstStyle/>
            <a:p>
              <a:pPr algn="ctr" defTabSz="914245" eaLnBrk="0" fontAlgn="base" hangingPunct="0">
                <a:spcBef>
                  <a:spcPct val="0"/>
                </a:spcBef>
                <a:spcAft>
                  <a:spcPct val="0"/>
                </a:spcAft>
                <a:defRPr/>
              </a:pPr>
              <a:endParaRPr lang="zh-CN" altLang="en-US" kern="0">
                <a:solidFill>
                  <a:srgbClr val="FFFFFF"/>
                </a:solidFill>
                <a:latin typeface="Book Antiqua"/>
                <a:ea typeface="SimSun"/>
                <a:cs typeface="+mn-ea"/>
                <a:sym typeface="+mn-lt"/>
              </a:endParaRPr>
            </a:p>
          </p:txBody>
        </p:sp>
      </p:grpSp>
      <p:sp>
        <p:nvSpPr>
          <p:cNvPr id="150" name="文本框 149"/>
          <p:cNvSpPr txBox="1"/>
          <p:nvPr/>
        </p:nvSpPr>
        <p:spPr>
          <a:xfrm>
            <a:off x="4307545" y="1965988"/>
            <a:ext cx="1005403" cy="338554"/>
          </a:xfrm>
          <a:prstGeom prst="rect">
            <a:avLst/>
          </a:prstGeom>
          <a:noFill/>
        </p:spPr>
        <p:txBody>
          <a:bodyPr wrap="none" rtlCol="0">
            <a:spAutoFit/>
          </a:bodyPr>
          <a:lstStyle/>
          <a:p>
            <a:pPr eaLnBrk="0" fontAlgn="base" hangingPunct="0">
              <a:spcBef>
                <a:spcPct val="0"/>
              </a:spcBef>
              <a:spcAft>
                <a:spcPct val="0"/>
              </a:spcAft>
            </a:pPr>
            <a:r>
              <a:rPr lang="zh-CN" altLang="en-US" sz="1600" b="1" dirty="0">
                <a:solidFill>
                  <a:srgbClr val="FFFFFF"/>
                </a:solidFill>
                <a:latin typeface="微软雅黑"/>
                <a:cs typeface="+mn-ea"/>
                <a:sym typeface="+mn-lt"/>
              </a:rPr>
              <a:t>设备卡片</a:t>
            </a:r>
          </a:p>
        </p:txBody>
      </p:sp>
      <p:sp>
        <p:nvSpPr>
          <p:cNvPr id="151" name="文本框 150"/>
          <p:cNvSpPr txBox="1"/>
          <p:nvPr/>
        </p:nvSpPr>
        <p:spPr>
          <a:xfrm>
            <a:off x="3944872" y="2967951"/>
            <a:ext cx="3550972" cy="830997"/>
          </a:xfrm>
          <a:prstGeom prst="rect">
            <a:avLst/>
          </a:prstGeom>
          <a:noFill/>
        </p:spPr>
        <p:txBody>
          <a:bodyPr wrap="none" rtlCol="0">
            <a:spAutoFit/>
          </a:bodyPr>
          <a:lstStyle>
            <a:defPPr>
              <a:defRPr lang="en-US"/>
            </a:defPPr>
            <a:lvl1pPr marL="285750" indent="-285750">
              <a:buFont typeface="Arial" pitchFamily="34" charset="0"/>
              <a:buChar char="•"/>
              <a:defRPr sz="1600">
                <a:solidFill>
                  <a:srgbClr val="5DB8D5"/>
                </a:solidFill>
                <a:latin typeface="微软雅黑" pitchFamily="34" charset="-122"/>
                <a:ea typeface="微软雅黑" pitchFamily="34" charset="-122"/>
              </a:defRPr>
            </a:lvl1pPr>
          </a:lstStyle>
          <a:p>
            <a:pPr eaLnBrk="0" fontAlgn="base" hangingPunct="0">
              <a:spcBef>
                <a:spcPct val="0"/>
              </a:spcBef>
              <a:spcAft>
                <a:spcPct val="0"/>
              </a:spcAft>
            </a:pPr>
            <a:r>
              <a:rPr lang="zh-CN" altLang="en-US" dirty="0">
                <a:solidFill>
                  <a:srgbClr val="FFFFFF"/>
                </a:solidFill>
                <a:latin typeface="微软雅黑"/>
                <a:ea typeface="微软雅黑"/>
                <a:cs typeface="+mn-ea"/>
                <a:sym typeface="+mn-lt"/>
              </a:rPr>
              <a:t>设备收货后即生成资产条码</a:t>
            </a:r>
            <a:endParaRPr lang="en-US" altLang="zh-CN" dirty="0">
              <a:solidFill>
                <a:srgbClr val="FFFFFF"/>
              </a:solidFill>
              <a:latin typeface="微软雅黑"/>
              <a:ea typeface="微软雅黑"/>
              <a:cs typeface="+mn-ea"/>
              <a:sym typeface="+mn-lt"/>
            </a:endParaRPr>
          </a:p>
          <a:p>
            <a:pPr eaLnBrk="0" fontAlgn="base" hangingPunct="0">
              <a:spcBef>
                <a:spcPct val="0"/>
              </a:spcBef>
              <a:spcAft>
                <a:spcPct val="0"/>
              </a:spcAft>
            </a:pPr>
            <a:r>
              <a:rPr lang="zh-CN" altLang="en-US" dirty="0">
                <a:solidFill>
                  <a:srgbClr val="FFFFFF"/>
                </a:solidFill>
                <a:latin typeface="微软雅黑"/>
                <a:ea typeface="微软雅黑"/>
                <a:cs typeface="+mn-ea"/>
                <a:sym typeface="+mn-lt"/>
              </a:rPr>
              <a:t>设备卡片按需定制，展示主要信息</a:t>
            </a:r>
            <a:endParaRPr lang="en-US" altLang="zh-CN" dirty="0">
              <a:solidFill>
                <a:srgbClr val="FFFFFF"/>
              </a:solidFill>
              <a:latin typeface="微软雅黑"/>
              <a:ea typeface="微软雅黑"/>
              <a:cs typeface="+mn-ea"/>
              <a:sym typeface="+mn-lt"/>
            </a:endParaRPr>
          </a:p>
          <a:p>
            <a:pPr eaLnBrk="0" fontAlgn="base" hangingPunct="0">
              <a:spcBef>
                <a:spcPct val="0"/>
              </a:spcBef>
              <a:spcAft>
                <a:spcPct val="0"/>
              </a:spcAft>
            </a:pPr>
            <a:r>
              <a:rPr lang="zh-CN" altLang="en-US" dirty="0">
                <a:solidFill>
                  <a:srgbClr val="FFFFFF"/>
                </a:solidFill>
                <a:latin typeface="微软雅黑"/>
                <a:ea typeface="微软雅黑"/>
                <a:cs typeface="+mn-ea"/>
                <a:sym typeface="+mn-lt"/>
              </a:rPr>
              <a:t>设备二维码记录设备详细信息</a:t>
            </a:r>
          </a:p>
        </p:txBody>
      </p:sp>
      <p:sp>
        <p:nvSpPr>
          <p:cNvPr id="152" name="文本框 151"/>
          <p:cNvSpPr txBox="1"/>
          <p:nvPr/>
        </p:nvSpPr>
        <p:spPr>
          <a:xfrm>
            <a:off x="8065929" y="3493462"/>
            <a:ext cx="1005403" cy="338554"/>
          </a:xfrm>
          <a:prstGeom prst="rect">
            <a:avLst/>
          </a:prstGeom>
          <a:noFill/>
        </p:spPr>
        <p:txBody>
          <a:bodyPr wrap="none" rtlCol="0">
            <a:spAutoFit/>
          </a:bodyPr>
          <a:lstStyle/>
          <a:p>
            <a:pPr eaLnBrk="0" fontAlgn="base" hangingPunct="0">
              <a:spcBef>
                <a:spcPct val="0"/>
              </a:spcBef>
              <a:spcAft>
                <a:spcPct val="0"/>
              </a:spcAft>
            </a:pPr>
            <a:r>
              <a:rPr lang="zh-CN" altLang="en-US" sz="1600" b="1" dirty="0">
                <a:solidFill>
                  <a:srgbClr val="FFFFFF"/>
                </a:solidFill>
                <a:latin typeface="微软雅黑"/>
                <a:cs typeface="+mn-ea"/>
                <a:sym typeface="+mn-lt"/>
              </a:rPr>
              <a:t>人员管理</a:t>
            </a:r>
          </a:p>
        </p:txBody>
      </p:sp>
      <p:sp>
        <p:nvSpPr>
          <p:cNvPr id="153" name="文本框 152"/>
          <p:cNvSpPr txBox="1"/>
          <p:nvPr/>
        </p:nvSpPr>
        <p:spPr>
          <a:xfrm>
            <a:off x="8115693" y="4094003"/>
            <a:ext cx="2935419" cy="584775"/>
          </a:xfrm>
          <a:prstGeom prst="rect">
            <a:avLst/>
          </a:prstGeom>
          <a:noFill/>
        </p:spPr>
        <p:txBody>
          <a:bodyPr wrap="none" rtlCol="0">
            <a:spAutoFit/>
          </a:bodyPr>
          <a:lstStyle/>
          <a:p>
            <a:pPr marL="285702" indent="-285702" eaLnBrk="0" fontAlgn="base" hangingPunct="0">
              <a:spcBef>
                <a:spcPct val="0"/>
              </a:spcBef>
              <a:spcAft>
                <a:spcPct val="0"/>
              </a:spcAft>
              <a:buFont typeface="Arial" pitchFamily="34" charset="0"/>
              <a:buChar char="•"/>
            </a:pPr>
            <a:r>
              <a:rPr lang="zh-CN" altLang="en-US" sz="1600" dirty="0">
                <a:solidFill>
                  <a:srgbClr val="FFFFFF"/>
                </a:solidFill>
                <a:latin typeface="微软雅黑"/>
                <a:cs typeface="+mn-ea"/>
                <a:sym typeface="+mn-lt"/>
              </a:rPr>
              <a:t>医疗设备使用人员准入管理</a:t>
            </a:r>
            <a:endParaRPr lang="en-US" altLang="zh-CN" sz="1600" dirty="0">
              <a:solidFill>
                <a:srgbClr val="FFFFFF"/>
              </a:solidFill>
              <a:latin typeface="微软雅黑"/>
              <a:cs typeface="+mn-ea"/>
              <a:sym typeface="+mn-lt"/>
            </a:endParaRPr>
          </a:p>
          <a:p>
            <a:pPr marL="285702" indent="-285702" eaLnBrk="0" fontAlgn="base" hangingPunct="0">
              <a:spcBef>
                <a:spcPct val="0"/>
              </a:spcBef>
              <a:spcAft>
                <a:spcPct val="0"/>
              </a:spcAft>
              <a:buFont typeface="Arial" pitchFamily="34" charset="0"/>
              <a:buChar char="•"/>
            </a:pPr>
            <a:r>
              <a:rPr lang="zh-CN" altLang="en-US" sz="1600" dirty="0">
                <a:solidFill>
                  <a:srgbClr val="FFFFFF"/>
                </a:solidFill>
                <a:latin typeface="微软雅黑"/>
                <a:cs typeface="+mn-ea"/>
                <a:sym typeface="+mn-lt"/>
              </a:rPr>
              <a:t>使用资质与培训管理</a:t>
            </a:r>
          </a:p>
        </p:txBody>
      </p:sp>
      <p:sp>
        <p:nvSpPr>
          <p:cNvPr id="154" name="文本框 153"/>
          <p:cNvSpPr txBox="1"/>
          <p:nvPr/>
        </p:nvSpPr>
        <p:spPr>
          <a:xfrm>
            <a:off x="2073055" y="2660612"/>
            <a:ext cx="1415772" cy="338554"/>
          </a:xfrm>
          <a:prstGeom prst="rect">
            <a:avLst/>
          </a:prstGeom>
          <a:noFill/>
        </p:spPr>
        <p:txBody>
          <a:bodyPr wrap="none" rtlCol="0">
            <a:spAutoFit/>
          </a:bodyPr>
          <a:lstStyle/>
          <a:p>
            <a:pPr eaLnBrk="0" fontAlgn="base" hangingPunct="0">
              <a:spcBef>
                <a:spcPct val="0"/>
              </a:spcBef>
              <a:spcAft>
                <a:spcPct val="0"/>
              </a:spcAft>
            </a:pPr>
            <a:r>
              <a:rPr lang="zh-CN" altLang="en-US" sz="1600" b="1" dirty="0">
                <a:solidFill>
                  <a:srgbClr val="FFFFFF"/>
                </a:solidFill>
                <a:latin typeface="微软雅黑"/>
                <a:cs typeface="+mn-ea"/>
                <a:sym typeface="+mn-lt"/>
              </a:rPr>
              <a:t>设备报废申请</a:t>
            </a:r>
          </a:p>
        </p:txBody>
      </p:sp>
      <p:sp>
        <p:nvSpPr>
          <p:cNvPr id="155" name="文本框 154"/>
          <p:cNvSpPr txBox="1"/>
          <p:nvPr/>
        </p:nvSpPr>
        <p:spPr>
          <a:xfrm>
            <a:off x="2132861" y="3622004"/>
            <a:ext cx="1477020" cy="584775"/>
          </a:xfrm>
          <a:prstGeom prst="rect">
            <a:avLst/>
          </a:prstGeom>
          <a:noFill/>
        </p:spPr>
        <p:txBody>
          <a:bodyPr wrap="square" rtlCol="0">
            <a:spAutoFit/>
          </a:bodyPr>
          <a:lstStyle/>
          <a:p>
            <a:pPr marL="285702" indent="-285702" eaLnBrk="0" fontAlgn="base" hangingPunct="0">
              <a:spcBef>
                <a:spcPct val="0"/>
              </a:spcBef>
              <a:spcAft>
                <a:spcPct val="0"/>
              </a:spcAft>
              <a:buFont typeface="Arial" pitchFamily="34" charset="0"/>
              <a:buChar char="•"/>
            </a:pPr>
            <a:r>
              <a:rPr lang="zh-CN" altLang="en-US" sz="1600" dirty="0">
                <a:solidFill>
                  <a:srgbClr val="FFFFFF"/>
                </a:solidFill>
                <a:latin typeface="微软雅黑"/>
                <a:cs typeface="+mn-ea"/>
                <a:sym typeface="+mn-lt"/>
              </a:rPr>
              <a:t>多层审批</a:t>
            </a:r>
            <a:endParaRPr lang="en-US" altLang="zh-CN" sz="1600" dirty="0">
              <a:solidFill>
                <a:srgbClr val="FFFFFF"/>
              </a:solidFill>
              <a:latin typeface="微软雅黑"/>
              <a:cs typeface="+mn-ea"/>
              <a:sym typeface="+mn-lt"/>
            </a:endParaRPr>
          </a:p>
          <a:p>
            <a:pPr marL="285702" indent="-285702" eaLnBrk="0" fontAlgn="base" hangingPunct="0">
              <a:spcBef>
                <a:spcPct val="0"/>
              </a:spcBef>
              <a:spcAft>
                <a:spcPct val="0"/>
              </a:spcAft>
              <a:buFont typeface="Arial" pitchFamily="34" charset="0"/>
              <a:buChar char="•"/>
            </a:pPr>
            <a:r>
              <a:rPr lang="zh-CN" altLang="en-US" sz="1600" dirty="0">
                <a:solidFill>
                  <a:srgbClr val="FFFFFF"/>
                </a:solidFill>
                <a:latin typeface="微软雅黑"/>
                <a:cs typeface="+mn-ea"/>
                <a:sym typeface="+mn-lt"/>
              </a:rPr>
              <a:t>自动报废</a:t>
            </a:r>
          </a:p>
        </p:txBody>
      </p:sp>
      <p:sp>
        <p:nvSpPr>
          <p:cNvPr id="156" name="文本框 155"/>
          <p:cNvSpPr txBox="1"/>
          <p:nvPr/>
        </p:nvSpPr>
        <p:spPr>
          <a:xfrm>
            <a:off x="514072" y="3302611"/>
            <a:ext cx="1261884" cy="523220"/>
          </a:xfrm>
          <a:prstGeom prst="rect">
            <a:avLst/>
          </a:prstGeom>
          <a:noFill/>
        </p:spPr>
        <p:txBody>
          <a:bodyPr wrap="none" rtlCol="0">
            <a:spAutoFit/>
          </a:bodyPr>
          <a:lstStyle/>
          <a:p>
            <a:pPr eaLnBrk="0" fontAlgn="base" hangingPunct="0">
              <a:spcBef>
                <a:spcPct val="0"/>
              </a:spcBef>
              <a:spcAft>
                <a:spcPct val="0"/>
              </a:spcAft>
            </a:pPr>
            <a:r>
              <a:rPr lang="zh-CN" altLang="en-US" sz="1400" b="1" dirty="0">
                <a:solidFill>
                  <a:srgbClr val="FFFFFF"/>
                </a:solidFill>
                <a:latin typeface="微软雅黑"/>
                <a:cs typeface="+mn-ea"/>
                <a:sym typeface="+mn-lt"/>
              </a:rPr>
              <a:t>设备领用申请</a:t>
            </a:r>
            <a:endParaRPr lang="en-US" altLang="zh-CN" sz="1400" b="1" dirty="0">
              <a:solidFill>
                <a:srgbClr val="FFFFFF"/>
              </a:solidFill>
              <a:latin typeface="微软雅黑"/>
              <a:cs typeface="+mn-ea"/>
              <a:sym typeface="+mn-lt"/>
            </a:endParaRPr>
          </a:p>
          <a:p>
            <a:pPr eaLnBrk="0" fontAlgn="base" hangingPunct="0">
              <a:spcBef>
                <a:spcPct val="0"/>
              </a:spcBef>
              <a:spcAft>
                <a:spcPct val="0"/>
              </a:spcAft>
            </a:pPr>
            <a:r>
              <a:rPr lang="zh-CN" altLang="en-US" sz="1400" b="1" dirty="0">
                <a:solidFill>
                  <a:srgbClr val="FFFFFF"/>
                </a:solidFill>
                <a:latin typeface="微软雅黑"/>
                <a:cs typeface="+mn-ea"/>
                <a:sym typeface="+mn-lt"/>
              </a:rPr>
              <a:t>设备转移申请</a:t>
            </a:r>
          </a:p>
        </p:txBody>
      </p:sp>
      <p:sp>
        <p:nvSpPr>
          <p:cNvPr id="157" name="文本框 156"/>
          <p:cNvSpPr txBox="1"/>
          <p:nvPr/>
        </p:nvSpPr>
        <p:spPr>
          <a:xfrm>
            <a:off x="623487" y="4224716"/>
            <a:ext cx="1477020" cy="307777"/>
          </a:xfrm>
          <a:prstGeom prst="rect">
            <a:avLst/>
          </a:prstGeom>
          <a:noFill/>
        </p:spPr>
        <p:txBody>
          <a:bodyPr wrap="square" rtlCol="0">
            <a:spAutoFit/>
          </a:bodyPr>
          <a:lstStyle/>
          <a:p>
            <a:pPr marL="285702" indent="-285702" eaLnBrk="0" fontAlgn="base" hangingPunct="0">
              <a:spcBef>
                <a:spcPct val="0"/>
              </a:spcBef>
              <a:spcAft>
                <a:spcPct val="0"/>
              </a:spcAft>
              <a:buFont typeface="Arial" pitchFamily="34" charset="0"/>
              <a:buChar char="•"/>
            </a:pPr>
            <a:r>
              <a:rPr lang="zh-CN" altLang="en-US" sz="1400" dirty="0">
                <a:solidFill>
                  <a:srgbClr val="FFFFFF"/>
                </a:solidFill>
                <a:latin typeface="微软雅黑"/>
                <a:cs typeface="+mn-ea"/>
                <a:sym typeface="+mn-lt"/>
              </a:rPr>
              <a:t>转移记录</a:t>
            </a:r>
            <a:endParaRPr lang="en-US" altLang="zh-CN" sz="1400" dirty="0">
              <a:solidFill>
                <a:srgbClr val="FFFFFF"/>
              </a:solidFill>
              <a:latin typeface="微软雅黑"/>
              <a:cs typeface="+mn-ea"/>
              <a:sym typeface="+mn-lt"/>
            </a:endParaRPr>
          </a:p>
        </p:txBody>
      </p:sp>
    </p:spTree>
    <p:extLst>
      <p:ext uri="{BB962C8B-B14F-4D97-AF65-F5344CB8AC3E}">
        <p14:creationId xmlns:p14="http://schemas.microsoft.com/office/powerpoint/2010/main" val="29888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905E3347-CF32-5A47-A2EE-F2EE62D81401}"/>
              </a:ext>
            </a:extLst>
          </p:cNvPr>
          <p:cNvSpPr txBox="1"/>
          <p:nvPr/>
        </p:nvSpPr>
        <p:spPr>
          <a:xfrm>
            <a:off x="815414" y="260649"/>
            <a:ext cx="12327588" cy="584775"/>
          </a:xfrm>
          <a:prstGeom prst="rect">
            <a:avLst/>
          </a:prstGeom>
          <a:noFill/>
        </p:spPr>
        <p:txBody>
          <a:bodyPr wrap="square" rtlCol="0">
            <a:spAutoFit/>
          </a:bodyPr>
          <a:lstStyle/>
          <a:p>
            <a:pPr lvl="0">
              <a:defRPr/>
            </a:pPr>
            <a:r>
              <a:rPr lang="zh-CN" altLang="en-US" sz="3200" b="1" dirty="0">
                <a:latin typeface="微软雅黑" panose="020B0503020204020204" pitchFamily="34" charset="-122"/>
                <a:ea typeface="微软雅黑" panose="020B0503020204020204" pitchFamily="34" charset="-122"/>
              </a:rPr>
              <a:t>物流管理</a:t>
            </a:r>
          </a:p>
        </p:txBody>
      </p:sp>
      <p:sp>
        <p:nvSpPr>
          <p:cNvPr id="6" name="矩形 5">
            <a:extLst>
              <a:ext uri="{FF2B5EF4-FFF2-40B4-BE49-F238E27FC236}">
                <a16:creationId xmlns:a16="http://schemas.microsoft.com/office/drawing/2014/main" id="{9381A7A5-B2FF-864B-8562-99F76F4D9FF5}"/>
              </a:ext>
            </a:extLst>
          </p:cNvPr>
          <p:cNvSpPr/>
          <p:nvPr/>
        </p:nvSpPr>
        <p:spPr>
          <a:xfrm>
            <a:off x="754454" y="2054362"/>
            <a:ext cx="406757" cy="2771983"/>
          </a:xfrm>
          <a:prstGeom prst="rect">
            <a:avLst/>
          </a:prstGeom>
          <a:solidFill>
            <a:schemeClr val="accent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333" dirty="0">
                <a:solidFill>
                  <a:schemeClr val="accent2">
                    <a:lumMod val="50000"/>
                  </a:schemeClr>
                </a:solidFill>
                <a:latin typeface="微软雅黑" panose="020B0503020204020204" pitchFamily="34" charset="-122"/>
                <a:ea typeface="微软雅黑" panose="020B0503020204020204" pitchFamily="34" charset="-122"/>
              </a:rPr>
              <a:t>合同管理模块</a:t>
            </a:r>
          </a:p>
        </p:txBody>
      </p:sp>
      <p:sp>
        <p:nvSpPr>
          <p:cNvPr id="7" name="矩形 6">
            <a:extLst>
              <a:ext uri="{FF2B5EF4-FFF2-40B4-BE49-F238E27FC236}">
                <a16:creationId xmlns:a16="http://schemas.microsoft.com/office/drawing/2014/main" id="{2BE12374-9949-354A-BA81-E5696A99A005}"/>
              </a:ext>
            </a:extLst>
          </p:cNvPr>
          <p:cNvSpPr/>
          <p:nvPr/>
        </p:nvSpPr>
        <p:spPr>
          <a:xfrm>
            <a:off x="754454" y="5254679"/>
            <a:ext cx="10954625" cy="980788"/>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333" dirty="0">
                <a:solidFill>
                  <a:schemeClr val="accent2">
                    <a:lumMod val="50000"/>
                  </a:schemeClr>
                </a:solidFill>
                <a:latin typeface="微软雅黑" panose="020B0503020204020204" pitchFamily="34" charset="-122"/>
                <a:ea typeface="微软雅黑" panose="020B0503020204020204" pitchFamily="34" charset="-122"/>
              </a:rPr>
              <a:t>供应商平台</a:t>
            </a:r>
          </a:p>
        </p:txBody>
      </p:sp>
      <p:sp>
        <p:nvSpPr>
          <p:cNvPr id="12" name="矩形 11">
            <a:extLst>
              <a:ext uri="{FF2B5EF4-FFF2-40B4-BE49-F238E27FC236}">
                <a16:creationId xmlns:a16="http://schemas.microsoft.com/office/drawing/2014/main" id="{BC98BB7B-D443-6A42-9F65-9445BA511317}"/>
              </a:ext>
            </a:extLst>
          </p:cNvPr>
          <p:cNvSpPr/>
          <p:nvPr/>
        </p:nvSpPr>
        <p:spPr>
          <a:xfrm>
            <a:off x="1264269" y="2008351"/>
            <a:ext cx="1412344" cy="2822299"/>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zh-CN" altLang="en-US" sz="1200" dirty="0">
                <a:solidFill>
                  <a:schemeClr val="accent2">
                    <a:lumMod val="50000"/>
                  </a:schemeClr>
                </a:solidFill>
                <a:latin typeface="微软雅黑" panose="020B0503020204020204" pitchFamily="34" charset="-122"/>
                <a:ea typeface="微软雅黑" panose="020B0503020204020204" pitchFamily="34" charset="-122"/>
              </a:rPr>
              <a:t>招投标管理</a:t>
            </a:r>
          </a:p>
        </p:txBody>
      </p:sp>
      <p:sp>
        <p:nvSpPr>
          <p:cNvPr id="13" name="圆角矩形 12">
            <a:extLst>
              <a:ext uri="{FF2B5EF4-FFF2-40B4-BE49-F238E27FC236}">
                <a16:creationId xmlns:a16="http://schemas.microsoft.com/office/drawing/2014/main" id="{E6BF54B1-3244-8940-930E-F550A53ED7C9}"/>
              </a:ext>
            </a:extLst>
          </p:cNvPr>
          <p:cNvSpPr/>
          <p:nvPr/>
        </p:nvSpPr>
        <p:spPr>
          <a:xfrm>
            <a:off x="1341730" y="2126507"/>
            <a:ext cx="1222052" cy="251427"/>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招标发布</a:t>
            </a:r>
          </a:p>
        </p:txBody>
      </p:sp>
      <p:sp>
        <p:nvSpPr>
          <p:cNvPr id="14" name="圆角矩形 13">
            <a:extLst>
              <a:ext uri="{FF2B5EF4-FFF2-40B4-BE49-F238E27FC236}">
                <a16:creationId xmlns:a16="http://schemas.microsoft.com/office/drawing/2014/main" id="{9F2F51A1-E497-6141-A82C-AEA042E823E8}"/>
              </a:ext>
            </a:extLst>
          </p:cNvPr>
          <p:cNvSpPr/>
          <p:nvPr/>
        </p:nvSpPr>
        <p:spPr>
          <a:xfrm>
            <a:off x="1341730" y="2432751"/>
            <a:ext cx="1222052" cy="251427"/>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供应商应标</a:t>
            </a:r>
          </a:p>
        </p:txBody>
      </p:sp>
      <p:sp>
        <p:nvSpPr>
          <p:cNvPr id="15" name="圆角矩形 14">
            <a:extLst>
              <a:ext uri="{FF2B5EF4-FFF2-40B4-BE49-F238E27FC236}">
                <a16:creationId xmlns:a16="http://schemas.microsoft.com/office/drawing/2014/main" id="{6597ABFD-B9A0-CF43-A787-C6C1F0C2CC85}"/>
              </a:ext>
            </a:extLst>
          </p:cNvPr>
          <p:cNvSpPr/>
          <p:nvPr/>
        </p:nvSpPr>
        <p:spPr>
          <a:xfrm>
            <a:off x="1341729" y="2738996"/>
            <a:ext cx="1222052" cy="251427"/>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缴纳保证金</a:t>
            </a:r>
          </a:p>
        </p:txBody>
      </p:sp>
      <p:sp>
        <p:nvSpPr>
          <p:cNvPr id="16" name="圆角矩形 15">
            <a:extLst>
              <a:ext uri="{FF2B5EF4-FFF2-40B4-BE49-F238E27FC236}">
                <a16:creationId xmlns:a16="http://schemas.microsoft.com/office/drawing/2014/main" id="{B6184E8A-F088-C048-8C7A-EF6598D5D659}"/>
              </a:ext>
            </a:extLst>
          </p:cNvPr>
          <p:cNvSpPr/>
          <p:nvPr/>
        </p:nvSpPr>
        <p:spPr>
          <a:xfrm>
            <a:off x="1341727" y="3038477"/>
            <a:ext cx="1222052" cy="251427"/>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上传投标文件</a:t>
            </a:r>
          </a:p>
        </p:txBody>
      </p:sp>
      <p:sp>
        <p:nvSpPr>
          <p:cNvPr id="17" name="圆角矩形 16">
            <a:extLst>
              <a:ext uri="{FF2B5EF4-FFF2-40B4-BE49-F238E27FC236}">
                <a16:creationId xmlns:a16="http://schemas.microsoft.com/office/drawing/2014/main" id="{B7CE96E6-B868-E448-A30A-926F0187237E}"/>
              </a:ext>
            </a:extLst>
          </p:cNvPr>
          <p:cNvSpPr/>
          <p:nvPr/>
        </p:nvSpPr>
        <p:spPr>
          <a:xfrm>
            <a:off x="1341727" y="3337960"/>
            <a:ext cx="1222052" cy="251427"/>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询报价</a:t>
            </a:r>
          </a:p>
        </p:txBody>
      </p:sp>
      <p:sp>
        <p:nvSpPr>
          <p:cNvPr id="97" name="矩形 96">
            <a:extLst>
              <a:ext uri="{FF2B5EF4-FFF2-40B4-BE49-F238E27FC236}">
                <a16:creationId xmlns:a16="http://schemas.microsoft.com/office/drawing/2014/main" id="{24982401-8E56-EE4D-801D-633D5C22A98E}"/>
              </a:ext>
            </a:extLst>
          </p:cNvPr>
          <p:cNvSpPr/>
          <p:nvPr/>
        </p:nvSpPr>
        <p:spPr>
          <a:xfrm>
            <a:off x="1840334" y="5338443"/>
            <a:ext cx="2185105" cy="354752"/>
          </a:xfrm>
          <a:prstGeom prst="rect">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基础信息</a:t>
            </a:r>
          </a:p>
        </p:txBody>
      </p:sp>
      <p:sp>
        <p:nvSpPr>
          <p:cNvPr id="98" name="矩形 97">
            <a:extLst>
              <a:ext uri="{FF2B5EF4-FFF2-40B4-BE49-F238E27FC236}">
                <a16:creationId xmlns:a16="http://schemas.microsoft.com/office/drawing/2014/main" id="{08EAF644-487E-5647-AB6D-3D0A3EEE98AD}"/>
              </a:ext>
            </a:extLst>
          </p:cNvPr>
          <p:cNvSpPr/>
          <p:nvPr/>
        </p:nvSpPr>
        <p:spPr>
          <a:xfrm>
            <a:off x="1840334" y="5743511"/>
            <a:ext cx="2185105" cy="354752"/>
          </a:xfrm>
          <a:prstGeom prst="rect">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产品信息</a:t>
            </a:r>
          </a:p>
        </p:txBody>
      </p:sp>
      <p:sp>
        <p:nvSpPr>
          <p:cNvPr id="99" name="矩形 98">
            <a:extLst>
              <a:ext uri="{FF2B5EF4-FFF2-40B4-BE49-F238E27FC236}">
                <a16:creationId xmlns:a16="http://schemas.microsoft.com/office/drawing/2014/main" id="{EE70123B-4B77-4E42-823F-A09BAA73E7B3}"/>
              </a:ext>
            </a:extLst>
          </p:cNvPr>
          <p:cNvSpPr/>
          <p:nvPr/>
        </p:nvSpPr>
        <p:spPr>
          <a:xfrm>
            <a:off x="4369050" y="5347572"/>
            <a:ext cx="2185105" cy="354752"/>
          </a:xfrm>
          <a:prstGeom prst="rect">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权限管理</a:t>
            </a:r>
          </a:p>
        </p:txBody>
      </p:sp>
      <p:sp>
        <p:nvSpPr>
          <p:cNvPr id="100" name="矩形 99">
            <a:extLst>
              <a:ext uri="{FF2B5EF4-FFF2-40B4-BE49-F238E27FC236}">
                <a16:creationId xmlns:a16="http://schemas.microsoft.com/office/drawing/2014/main" id="{117F2667-45DE-5B46-9F5C-82795E26FC99}"/>
              </a:ext>
            </a:extLst>
          </p:cNvPr>
          <p:cNvSpPr/>
          <p:nvPr/>
        </p:nvSpPr>
        <p:spPr>
          <a:xfrm>
            <a:off x="4369050" y="5752640"/>
            <a:ext cx="2185105" cy="354752"/>
          </a:xfrm>
          <a:prstGeom prst="rect">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准入申请</a:t>
            </a:r>
          </a:p>
        </p:txBody>
      </p:sp>
      <p:sp>
        <p:nvSpPr>
          <p:cNvPr id="101" name="矩形 100">
            <a:extLst>
              <a:ext uri="{FF2B5EF4-FFF2-40B4-BE49-F238E27FC236}">
                <a16:creationId xmlns:a16="http://schemas.microsoft.com/office/drawing/2014/main" id="{B6F74323-F5EA-3746-B52B-3FDBC9E905D6}"/>
              </a:ext>
            </a:extLst>
          </p:cNvPr>
          <p:cNvSpPr/>
          <p:nvPr/>
        </p:nvSpPr>
        <p:spPr>
          <a:xfrm>
            <a:off x="6893878" y="5347572"/>
            <a:ext cx="2185105" cy="354752"/>
          </a:xfrm>
          <a:prstGeom prst="rect">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订单管理</a:t>
            </a:r>
          </a:p>
        </p:txBody>
      </p:sp>
      <p:sp>
        <p:nvSpPr>
          <p:cNvPr id="102" name="矩形 101">
            <a:extLst>
              <a:ext uri="{FF2B5EF4-FFF2-40B4-BE49-F238E27FC236}">
                <a16:creationId xmlns:a16="http://schemas.microsoft.com/office/drawing/2014/main" id="{D3EC0CB1-FAC1-104C-A200-67A6F3413E4D}"/>
              </a:ext>
            </a:extLst>
          </p:cNvPr>
          <p:cNvSpPr/>
          <p:nvPr/>
        </p:nvSpPr>
        <p:spPr>
          <a:xfrm>
            <a:off x="6893878" y="5752640"/>
            <a:ext cx="2185105" cy="354752"/>
          </a:xfrm>
          <a:prstGeom prst="rect">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配送管理</a:t>
            </a:r>
          </a:p>
        </p:txBody>
      </p:sp>
      <p:sp>
        <p:nvSpPr>
          <p:cNvPr id="103" name="矩形 102">
            <a:extLst>
              <a:ext uri="{FF2B5EF4-FFF2-40B4-BE49-F238E27FC236}">
                <a16:creationId xmlns:a16="http://schemas.microsoft.com/office/drawing/2014/main" id="{35F6F843-25B8-BC4B-98EE-D764D3FF9C22}"/>
              </a:ext>
            </a:extLst>
          </p:cNvPr>
          <p:cNvSpPr/>
          <p:nvPr/>
        </p:nvSpPr>
        <p:spPr>
          <a:xfrm>
            <a:off x="9421682" y="5349808"/>
            <a:ext cx="2185105" cy="354752"/>
          </a:xfrm>
          <a:prstGeom prst="rect">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发票管理</a:t>
            </a:r>
          </a:p>
        </p:txBody>
      </p:sp>
      <p:sp>
        <p:nvSpPr>
          <p:cNvPr id="104" name="矩形 103">
            <a:extLst>
              <a:ext uri="{FF2B5EF4-FFF2-40B4-BE49-F238E27FC236}">
                <a16:creationId xmlns:a16="http://schemas.microsoft.com/office/drawing/2014/main" id="{51FEB791-5E58-5348-8351-D64510B181B6}"/>
              </a:ext>
            </a:extLst>
          </p:cNvPr>
          <p:cNvSpPr/>
          <p:nvPr/>
        </p:nvSpPr>
        <p:spPr>
          <a:xfrm>
            <a:off x="9421682" y="5754876"/>
            <a:ext cx="2185105" cy="354752"/>
          </a:xfrm>
          <a:prstGeom prst="rect">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资质管理</a:t>
            </a:r>
          </a:p>
        </p:txBody>
      </p:sp>
      <p:sp>
        <p:nvSpPr>
          <p:cNvPr id="105" name="圆角矩形 104">
            <a:extLst>
              <a:ext uri="{FF2B5EF4-FFF2-40B4-BE49-F238E27FC236}">
                <a16:creationId xmlns:a16="http://schemas.microsoft.com/office/drawing/2014/main" id="{1E814C31-8AAF-D240-8C73-1568FA8827A6}"/>
              </a:ext>
            </a:extLst>
          </p:cNvPr>
          <p:cNvSpPr/>
          <p:nvPr/>
        </p:nvSpPr>
        <p:spPr>
          <a:xfrm>
            <a:off x="1341727" y="3637443"/>
            <a:ext cx="1222052" cy="251427"/>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比价</a:t>
            </a:r>
          </a:p>
        </p:txBody>
      </p:sp>
      <p:sp>
        <p:nvSpPr>
          <p:cNvPr id="106" name="圆角矩形 105">
            <a:extLst>
              <a:ext uri="{FF2B5EF4-FFF2-40B4-BE49-F238E27FC236}">
                <a16:creationId xmlns:a16="http://schemas.microsoft.com/office/drawing/2014/main" id="{ECEC35C5-0419-254C-9238-50AFC8F88E9D}"/>
              </a:ext>
            </a:extLst>
          </p:cNvPr>
          <p:cNvSpPr/>
          <p:nvPr/>
        </p:nvSpPr>
        <p:spPr>
          <a:xfrm>
            <a:off x="1341727" y="3936925"/>
            <a:ext cx="1222052" cy="251427"/>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评标结果发布</a:t>
            </a:r>
          </a:p>
        </p:txBody>
      </p:sp>
      <p:sp>
        <p:nvSpPr>
          <p:cNvPr id="107" name="圆角矩形 106">
            <a:extLst>
              <a:ext uri="{FF2B5EF4-FFF2-40B4-BE49-F238E27FC236}">
                <a16:creationId xmlns:a16="http://schemas.microsoft.com/office/drawing/2014/main" id="{29B4D02B-C637-6948-9FA7-65E2A84C3833}"/>
              </a:ext>
            </a:extLst>
          </p:cNvPr>
          <p:cNvSpPr/>
          <p:nvPr/>
        </p:nvSpPr>
        <p:spPr>
          <a:xfrm>
            <a:off x="1341727" y="4235680"/>
            <a:ext cx="1222052" cy="251427"/>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保证金退回</a:t>
            </a:r>
          </a:p>
        </p:txBody>
      </p:sp>
      <p:sp>
        <p:nvSpPr>
          <p:cNvPr id="108" name="矩形 107">
            <a:extLst>
              <a:ext uri="{FF2B5EF4-FFF2-40B4-BE49-F238E27FC236}">
                <a16:creationId xmlns:a16="http://schemas.microsoft.com/office/drawing/2014/main" id="{BFA511DC-7A61-1344-9625-3C8E7820D348}"/>
              </a:ext>
            </a:extLst>
          </p:cNvPr>
          <p:cNvSpPr/>
          <p:nvPr/>
        </p:nvSpPr>
        <p:spPr>
          <a:xfrm>
            <a:off x="2752272" y="2013137"/>
            <a:ext cx="1412344" cy="2822299"/>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zh-CN" altLang="en-US" sz="1200" dirty="0">
                <a:solidFill>
                  <a:schemeClr val="accent2">
                    <a:lumMod val="50000"/>
                  </a:schemeClr>
                </a:solidFill>
                <a:latin typeface="微软雅黑" panose="020B0503020204020204" pitchFamily="34" charset="-122"/>
                <a:ea typeface="微软雅黑" panose="020B0503020204020204" pitchFamily="34" charset="-122"/>
              </a:rPr>
              <a:t>供应商管理</a:t>
            </a:r>
          </a:p>
        </p:txBody>
      </p:sp>
      <p:sp>
        <p:nvSpPr>
          <p:cNvPr id="109" name="圆角矩形 108">
            <a:extLst>
              <a:ext uri="{FF2B5EF4-FFF2-40B4-BE49-F238E27FC236}">
                <a16:creationId xmlns:a16="http://schemas.microsoft.com/office/drawing/2014/main" id="{5E5BBB30-7D54-B242-B6BA-90222520DBF9}"/>
              </a:ext>
            </a:extLst>
          </p:cNvPr>
          <p:cNvSpPr/>
          <p:nvPr/>
        </p:nvSpPr>
        <p:spPr>
          <a:xfrm>
            <a:off x="2829733" y="2131293"/>
            <a:ext cx="1222052" cy="251427"/>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供应商信息</a:t>
            </a:r>
          </a:p>
        </p:txBody>
      </p:sp>
      <p:sp>
        <p:nvSpPr>
          <p:cNvPr id="110" name="圆角矩形 109">
            <a:extLst>
              <a:ext uri="{FF2B5EF4-FFF2-40B4-BE49-F238E27FC236}">
                <a16:creationId xmlns:a16="http://schemas.microsoft.com/office/drawing/2014/main" id="{FF3ED2A1-7D75-5146-BE71-6CAE4AC8041A}"/>
              </a:ext>
            </a:extLst>
          </p:cNvPr>
          <p:cNvSpPr/>
          <p:nvPr/>
        </p:nvSpPr>
        <p:spPr>
          <a:xfrm>
            <a:off x="2829733" y="2437537"/>
            <a:ext cx="1222052" cy="251427"/>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供应商资质</a:t>
            </a:r>
          </a:p>
        </p:txBody>
      </p:sp>
      <p:sp>
        <p:nvSpPr>
          <p:cNvPr id="111" name="圆角矩形 110">
            <a:extLst>
              <a:ext uri="{FF2B5EF4-FFF2-40B4-BE49-F238E27FC236}">
                <a16:creationId xmlns:a16="http://schemas.microsoft.com/office/drawing/2014/main" id="{1B0F772C-E518-4A44-9A5B-67B54217E836}"/>
              </a:ext>
            </a:extLst>
          </p:cNvPr>
          <p:cNvSpPr/>
          <p:nvPr/>
        </p:nvSpPr>
        <p:spPr>
          <a:xfrm>
            <a:off x="2829731" y="2743783"/>
            <a:ext cx="1222052" cy="251427"/>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供货关系申请</a:t>
            </a:r>
          </a:p>
        </p:txBody>
      </p:sp>
      <p:sp>
        <p:nvSpPr>
          <p:cNvPr id="112" name="圆角矩形 111">
            <a:extLst>
              <a:ext uri="{FF2B5EF4-FFF2-40B4-BE49-F238E27FC236}">
                <a16:creationId xmlns:a16="http://schemas.microsoft.com/office/drawing/2014/main" id="{220346BC-8A32-1243-B2E6-9DC4758E6BAF}"/>
              </a:ext>
            </a:extLst>
          </p:cNvPr>
          <p:cNvSpPr/>
          <p:nvPr/>
        </p:nvSpPr>
        <p:spPr>
          <a:xfrm>
            <a:off x="2829730" y="3043264"/>
            <a:ext cx="1222052" cy="251427"/>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供货关系审批</a:t>
            </a:r>
          </a:p>
        </p:txBody>
      </p:sp>
      <p:sp>
        <p:nvSpPr>
          <p:cNvPr id="113" name="圆角矩形 112">
            <a:extLst>
              <a:ext uri="{FF2B5EF4-FFF2-40B4-BE49-F238E27FC236}">
                <a16:creationId xmlns:a16="http://schemas.microsoft.com/office/drawing/2014/main" id="{82775ADF-0E60-494E-9DA9-77A22F2A9C1E}"/>
              </a:ext>
            </a:extLst>
          </p:cNvPr>
          <p:cNvSpPr/>
          <p:nvPr/>
        </p:nvSpPr>
        <p:spPr>
          <a:xfrm>
            <a:off x="2829730" y="3342747"/>
            <a:ext cx="1222052" cy="251427"/>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供货目录管理</a:t>
            </a:r>
          </a:p>
        </p:txBody>
      </p:sp>
      <p:sp>
        <p:nvSpPr>
          <p:cNvPr id="114" name="圆角矩形 113">
            <a:extLst>
              <a:ext uri="{FF2B5EF4-FFF2-40B4-BE49-F238E27FC236}">
                <a16:creationId xmlns:a16="http://schemas.microsoft.com/office/drawing/2014/main" id="{ADFB2779-D142-8142-97D4-DAADD30ACB11}"/>
              </a:ext>
            </a:extLst>
          </p:cNvPr>
          <p:cNvSpPr/>
          <p:nvPr/>
        </p:nvSpPr>
        <p:spPr>
          <a:xfrm>
            <a:off x="2829730" y="3642229"/>
            <a:ext cx="1222052" cy="251427"/>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供应商统计</a:t>
            </a:r>
          </a:p>
        </p:txBody>
      </p:sp>
      <p:sp>
        <p:nvSpPr>
          <p:cNvPr id="115" name="圆角矩形 114">
            <a:extLst>
              <a:ext uri="{FF2B5EF4-FFF2-40B4-BE49-F238E27FC236}">
                <a16:creationId xmlns:a16="http://schemas.microsoft.com/office/drawing/2014/main" id="{3F19B7EB-2A68-084D-9067-C703DF64262C}"/>
              </a:ext>
            </a:extLst>
          </p:cNvPr>
          <p:cNvSpPr/>
          <p:nvPr/>
        </p:nvSpPr>
        <p:spPr>
          <a:xfrm>
            <a:off x="2829730" y="3941712"/>
            <a:ext cx="1222052" cy="251427"/>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供应商评价</a:t>
            </a:r>
          </a:p>
        </p:txBody>
      </p:sp>
      <p:sp>
        <p:nvSpPr>
          <p:cNvPr id="117" name="矩形 116">
            <a:extLst>
              <a:ext uri="{FF2B5EF4-FFF2-40B4-BE49-F238E27FC236}">
                <a16:creationId xmlns:a16="http://schemas.microsoft.com/office/drawing/2014/main" id="{A2421965-C752-B240-AFF9-9D5CA6DBFA74}"/>
              </a:ext>
            </a:extLst>
          </p:cNvPr>
          <p:cNvSpPr/>
          <p:nvPr/>
        </p:nvSpPr>
        <p:spPr>
          <a:xfrm>
            <a:off x="4240944" y="2017307"/>
            <a:ext cx="1412344" cy="2822299"/>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zh-CN" altLang="en-US" sz="1200" dirty="0">
                <a:solidFill>
                  <a:schemeClr val="accent2">
                    <a:lumMod val="50000"/>
                  </a:schemeClr>
                </a:solidFill>
                <a:latin typeface="微软雅黑" panose="020B0503020204020204" pitchFamily="34" charset="-122"/>
                <a:ea typeface="微软雅黑" panose="020B0503020204020204" pitchFamily="34" charset="-122"/>
              </a:rPr>
              <a:t>物资管理</a:t>
            </a:r>
          </a:p>
        </p:txBody>
      </p:sp>
      <p:sp>
        <p:nvSpPr>
          <p:cNvPr id="118" name="圆角矩形 117">
            <a:extLst>
              <a:ext uri="{FF2B5EF4-FFF2-40B4-BE49-F238E27FC236}">
                <a16:creationId xmlns:a16="http://schemas.microsoft.com/office/drawing/2014/main" id="{7E1C7A50-36A2-AB49-B9D9-4FB8C5F095A7}"/>
              </a:ext>
            </a:extLst>
          </p:cNvPr>
          <p:cNvSpPr/>
          <p:nvPr/>
        </p:nvSpPr>
        <p:spPr>
          <a:xfrm>
            <a:off x="4318405" y="2135463"/>
            <a:ext cx="1222052" cy="251427"/>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产品准入申请</a:t>
            </a:r>
          </a:p>
        </p:txBody>
      </p:sp>
      <p:sp>
        <p:nvSpPr>
          <p:cNvPr id="119" name="圆角矩形 118">
            <a:extLst>
              <a:ext uri="{FF2B5EF4-FFF2-40B4-BE49-F238E27FC236}">
                <a16:creationId xmlns:a16="http://schemas.microsoft.com/office/drawing/2014/main" id="{3D8DC3C7-1CFD-D441-9428-B95ECC78EDF2}"/>
              </a:ext>
            </a:extLst>
          </p:cNvPr>
          <p:cNvSpPr/>
          <p:nvPr/>
        </p:nvSpPr>
        <p:spPr>
          <a:xfrm>
            <a:off x="4318405" y="2441707"/>
            <a:ext cx="1222052" cy="251427"/>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产品准入审批</a:t>
            </a:r>
          </a:p>
        </p:txBody>
      </p:sp>
      <p:sp>
        <p:nvSpPr>
          <p:cNvPr id="120" name="圆角矩形 119">
            <a:extLst>
              <a:ext uri="{FF2B5EF4-FFF2-40B4-BE49-F238E27FC236}">
                <a16:creationId xmlns:a16="http://schemas.microsoft.com/office/drawing/2014/main" id="{495E1DBF-1CD3-A14C-97D4-A14BB1217D02}"/>
              </a:ext>
            </a:extLst>
          </p:cNvPr>
          <p:cNvSpPr/>
          <p:nvPr/>
        </p:nvSpPr>
        <p:spPr>
          <a:xfrm>
            <a:off x="4318403" y="2747952"/>
            <a:ext cx="1222052" cy="251427"/>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产品档案</a:t>
            </a:r>
          </a:p>
        </p:txBody>
      </p:sp>
      <p:sp>
        <p:nvSpPr>
          <p:cNvPr id="121" name="圆角矩形 120">
            <a:extLst>
              <a:ext uri="{FF2B5EF4-FFF2-40B4-BE49-F238E27FC236}">
                <a16:creationId xmlns:a16="http://schemas.microsoft.com/office/drawing/2014/main" id="{E91EFB04-AC2B-5347-9162-B913C67B78F8}"/>
              </a:ext>
            </a:extLst>
          </p:cNvPr>
          <p:cNvSpPr/>
          <p:nvPr/>
        </p:nvSpPr>
        <p:spPr>
          <a:xfrm>
            <a:off x="4318402" y="3047433"/>
            <a:ext cx="1222052" cy="251427"/>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产品资质</a:t>
            </a:r>
          </a:p>
        </p:txBody>
      </p:sp>
      <p:sp>
        <p:nvSpPr>
          <p:cNvPr id="122" name="圆角矩形 121">
            <a:extLst>
              <a:ext uri="{FF2B5EF4-FFF2-40B4-BE49-F238E27FC236}">
                <a16:creationId xmlns:a16="http://schemas.microsoft.com/office/drawing/2014/main" id="{821AC9D7-5C7E-EE41-B6F2-83B14A7CA244}"/>
              </a:ext>
            </a:extLst>
          </p:cNvPr>
          <p:cNvSpPr/>
          <p:nvPr/>
        </p:nvSpPr>
        <p:spPr>
          <a:xfrm>
            <a:off x="4318402" y="3346916"/>
            <a:ext cx="1222052" cy="251427"/>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价目表</a:t>
            </a:r>
          </a:p>
        </p:txBody>
      </p:sp>
      <p:sp>
        <p:nvSpPr>
          <p:cNvPr id="123" name="圆角矩形 122">
            <a:extLst>
              <a:ext uri="{FF2B5EF4-FFF2-40B4-BE49-F238E27FC236}">
                <a16:creationId xmlns:a16="http://schemas.microsoft.com/office/drawing/2014/main" id="{BD3730F1-CAAE-CA44-B0C1-CFD6919D16A0}"/>
              </a:ext>
            </a:extLst>
          </p:cNvPr>
          <p:cNvSpPr/>
          <p:nvPr/>
        </p:nvSpPr>
        <p:spPr>
          <a:xfrm>
            <a:off x="4318402" y="3646399"/>
            <a:ext cx="1222052" cy="251427"/>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常用产品模板</a:t>
            </a:r>
          </a:p>
        </p:txBody>
      </p:sp>
      <p:sp>
        <p:nvSpPr>
          <p:cNvPr id="125" name="矩形 124">
            <a:extLst>
              <a:ext uri="{FF2B5EF4-FFF2-40B4-BE49-F238E27FC236}">
                <a16:creationId xmlns:a16="http://schemas.microsoft.com/office/drawing/2014/main" id="{DE5F9A7C-FAE0-9942-B15B-FB0575797EB0}"/>
              </a:ext>
            </a:extLst>
          </p:cNvPr>
          <p:cNvSpPr/>
          <p:nvPr/>
        </p:nvSpPr>
        <p:spPr>
          <a:xfrm>
            <a:off x="5735307" y="2021397"/>
            <a:ext cx="1412344" cy="2822299"/>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zh-CN" altLang="en-US" sz="1200" dirty="0">
                <a:solidFill>
                  <a:schemeClr val="accent2">
                    <a:lumMod val="50000"/>
                  </a:schemeClr>
                </a:solidFill>
                <a:latin typeface="微软雅黑" panose="020B0503020204020204" pitchFamily="34" charset="-122"/>
                <a:ea typeface="微软雅黑" panose="020B0503020204020204" pitchFamily="34" charset="-122"/>
              </a:rPr>
              <a:t>采购管理</a:t>
            </a:r>
          </a:p>
        </p:txBody>
      </p:sp>
      <p:sp>
        <p:nvSpPr>
          <p:cNvPr id="126" name="圆角矩形 125">
            <a:extLst>
              <a:ext uri="{FF2B5EF4-FFF2-40B4-BE49-F238E27FC236}">
                <a16:creationId xmlns:a16="http://schemas.microsoft.com/office/drawing/2014/main" id="{88F64CAD-3557-2E4F-9E2B-8EF46349FF6D}"/>
              </a:ext>
            </a:extLst>
          </p:cNvPr>
          <p:cNvSpPr/>
          <p:nvPr/>
        </p:nvSpPr>
        <p:spPr>
          <a:xfrm>
            <a:off x="5812767" y="2139553"/>
            <a:ext cx="1222052" cy="251427"/>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自动补货</a:t>
            </a:r>
          </a:p>
        </p:txBody>
      </p:sp>
      <p:sp>
        <p:nvSpPr>
          <p:cNvPr id="127" name="圆角矩形 126">
            <a:extLst>
              <a:ext uri="{FF2B5EF4-FFF2-40B4-BE49-F238E27FC236}">
                <a16:creationId xmlns:a16="http://schemas.microsoft.com/office/drawing/2014/main" id="{35900774-4C12-494E-8CAC-BE8F5247B41F}"/>
              </a:ext>
            </a:extLst>
          </p:cNvPr>
          <p:cNvSpPr/>
          <p:nvPr/>
        </p:nvSpPr>
        <p:spPr>
          <a:xfrm>
            <a:off x="5812767" y="2445797"/>
            <a:ext cx="1222052" cy="251427"/>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采购计划</a:t>
            </a:r>
          </a:p>
        </p:txBody>
      </p:sp>
      <p:sp>
        <p:nvSpPr>
          <p:cNvPr id="128" name="圆角矩形 127">
            <a:extLst>
              <a:ext uri="{FF2B5EF4-FFF2-40B4-BE49-F238E27FC236}">
                <a16:creationId xmlns:a16="http://schemas.microsoft.com/office/drawing/2014/main" id="{16E87BA6-47B3-B04A-BB67-EDE7FA5F0CBA}"/>
              </a:ext>
            </a:extLst>
          </p:cNvPr>
          <p:cNvSpPr/>
          <p:nvPr/>
        </p:nvSpPr>
        <p:spPr>
          <a:xfrm>
            <a:off x="5812766" y="2752043"/>
            <a:ext cx="1222052" cy="251427"/>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采购申请</a:t>
            </a:r>
          </a:p>
        </p:txBody>
      </p:sp>
      <p:sp>
        <p:nvSpPr>
          <p:cNvPr id="129" name="圆角矩形 128">
            <a:extLst>
              <a:ext uri="{FF2B5EF4-FFF2-40B4-BE49-F238E27FC236}">
                <a16:creationId xmlns:a16="http://schemas.microsoft.com/office/drawing/2014/main" id="{190E76FA-81F7-104E-B531-C2FC27823577}"/>
              </a:ext>
            </a:extLst>
          </p:cNvPr>
          <p:cNvSpPr/>
          <p:nvPr/>
        </p:nvSpPr>
        <p:spPr>
          <a:xfrm>
            <a:off x="5812765" y="3051524"/>
            <a:ext cx="1222052" cy="251427"/>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安全库存</a:t>
            </a:r>
          </a:p>
        </p:txBody>
      </p:sp>
      <p:sp>
        <p:nvSpPr>
          <p:cNvPr id="130" name="圆角矩形 129">
            <a:extLst>
              <a:ext uri="{FF2B5EF4-FFF2-40B4-BE49-F238E27FC236}">
                <a16:creationId xmlns:a16="http://schemas.microsoft.com/office/drawing/2014/main" id="{E1E40052-45AC-DA46-9C35-55B654E54024}"/>
              </a:ext>
            </a:extLst>
          </p:cNvPr>
          <p:cNvSpPr/>
          <p:nvPr/>
        </p:nvSpPr>
        <p:spPr>
          <a:xfrm>
            <a:off x="5812765" y="3351007"/>
            <a:ext cx="1222052" cy="251427"/>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采购订单</a:t>
            </a:r>
          </a:p>
        </p:txBody>
      </p:sp>
      <p:sp>
        <p:nvSpPr>
          <p:cNvPr id="131" name="圆角矩形 130">
            <a:extLst>
              <a:ext uri="{FF2B5EF4-FFF2-40B4-BE49-F238E27FC236}">
                <a16:creationId xmlns:a16="http://schemas.microsoft.com/office/drawing/2014/main" id="{A832893B-9347-744F-BD00-22BF1459A288}"/>
              </a:ext>
            </a:extLst>
          </p:cNvPr>
          <p:cNvSpPr/>
          <p:nvPr/>
        </p:nvSpPr>
        <p:spPr>
          <a:xfrm>
            <a:off x="5812765" y="3650489"/>
            <a:ext cx="1222052" cy="251427"/>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采购发票</a:t>
            </a:r>
          </a:p>
        </p:txBody>
      </p:sp>
      <p:sp>
        <p:nvSpPr>
          <p:cNvPr id="132" name="圆角矩形 131">
            <a:extLst>
              <a:ext uri="{FF2B5EF4-FFF2-40B4-BE49-F238E27FC236}">
                <a16:creationId xmlns:a16="http://schemas.microsoft.com/office/drawing/2014/main" id="{019D12EF-6F1D-4944-9F36-831F0CB22003}"/>
              </a:ext>
            </a:extLst>
          </p:cNvPr>
          <p:cNvSpPr/>
          <p:nvPr/>
        </p:nvSpPr>
        <p:spPr>
          <a:xfrm>
            <a:off x="5820201" y="3949972"/>
            <a:ext cx="1222052" cy="251427"/>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采购结算</a:t>
            </a:r>
          </a:p>
        </p:txBody>
      </p:sp>
      <p:sp>
        <p:nvSpPr>
          <p:cNvPr id="134" name="矩形 133">
            <a:extLst>
              <a:ext uri="{FF2B5EF4-FFF2-40B4-BE49-F238E27FC236}">
                <a16:creationId xmlns:a16="http://schemas.microsoft.com/office/drawing/2014/main" id="{4997FEFD-AA84-6C49-A655-88CFFF0E36BD}"/>
              </a:ext>
            </a:extLst>
          </p:cNvPr>
          <p:cNvSpPr/>
          <p:nvPr/>
        </p:nvSpPr>
        <p:spPr>
          <a:xfrm>
            <a:off x="7221725" y="2026811"/>
            <a:ext cx="1412344" cy="2822299"/>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zh-CN" altLang="en-US" sz="1200" dirty="0">
                <a:solidFill>
                  <a:schemeClr val="accent2">
                    <a:lumMod val="50000"/>
                  </a:schemeClr>
                </a:solidFill>
                <a:latin typeface="微软雅黑" panose="020B0503020204020204" pitchFamily="34" charset="-122"/>
                <a:ea typeface="微软雅黑" panose="020B0503020204020204" pitchFamily="34" charset="-122"/>
              </a:rPr>
              <a:t>库存管理</a:t>
            </a:r>
          </a:p>
        </p:txBody>
      </p:sp>
      <p:sp>
        <p:nvSpPr>
          <p:cNvPr id="135" name="圆角矩形 134">
            <a:extLst>
              <a:ext uri="{FF2B5EF4-FFF2-40B4-BE49-F238E27FC236}">
                <a16:creationId xmlns:a16="http://schemas.microsoft.com/office/drawing/2014/main" id="{E0E9678A-0451-BF4A-9D8E-4E124B29C6B0}"/>
              </a:ext>
            </a:extLst>
          </p:cNvPr>
          <p:cNvSpPr/>
          <p:nvPr/>
        </p:nvSpPr>
        <p:spPr>
          <a:xfrm>
            <a:off x="7299186" y="2144967"/>
            <a:ext cx="1222052" cy="251427"/>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采购入库</a:t>
            </a:r>
          </a:p>
        </p:txBody>
      </p:sp>
      <p:sp>
        <p:nvSpPr>
          <p:cNvPr id="136" name="圆角矩形 135">
            <a:extLst>
              <a:ext uri="{FF2B5EF4-FFF2-40B4-BE49-F238E27FC236}">
                <a16:creationId xmlns:a16="http://schemas.microsoft.com/office/drawing/2014/main" id="{E7628FA5-E47C-D244-A658-3BAE64B372E7}"/>
              </a:ext>
            </a:extLst>
          </p:cNvPr>
          <p:cNvSpPr/>
          <p:nvPr/>
        </p:nvSpPr>
        <p:spPr>
          <a:xfrm>
            <a:off x="7299186" y="2451211"/>
            <a:ext cx="1222052" cy="251427"/>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采购退货</a:t>
            </a:r>
          </a:p>
        </p:txBody>
      </p:sp>
      <p:sp>
        <p:nvSpPr>
          <p:cNvPr id="137" name="圆角矩形 136">
            <a:extLst>
              <a:ext uri="{FF2B5EF4-FFF2-40B4-BE49-F238E27FC236}">
                <a16:creationId xmlns:a16="http://schemas.microsoft.com/office/drawing/2014/main" id="{7CF6A241-6ABE-3F4D-914C-C2DD59FDAFD5}"/>
              </a:ext>
            </a:extLst>
          </p:cNvPr>
          <p:cNvSpPr/>
          <p:nvPr/>
        </p:nvSpPr>
        <p:spPr>
          <a:xfrm>
            <a:off x="7299185" y="2757456"/>
            <a:ext cx="1222052" cy="251427"/>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领用出库</a:t>
            </a:r>
          </a:p>
        </p:txBody>
      </p:sp>
      <p:sp>
        <p:nvSpPr>
          <p:cNvPr id="138" name="圆角矩形 137">
            <a:extLst>
              <a:ext uri="{FF2B5EF4-FFF2-40B4-BE49-F238E27FC236}">
                <a16:creationId xmlns:a16="http://schemas.microsoft.com/office/drawing/2014/main" id="{969B7B11-DF86-6C4D-A6C6-284C4FF2744C}"/>
              </a:ext>
            </a:extLst>
          </p:cNvPr>
          <p:cNvSpPr/>
          <p:nvPr/>
        </p:nvSpPr>
        <p:spPr>
          <a:xfrm>
            <a:off x="7299183" y="3056937"/>
            <a:ext cx="1222052" cy="251427"/>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科室退库</a:t>
            </a:r>
          </a:p>
        </p:txBody>
      </p:sp>
      <p:sp>
        <p:nvSpPr>
          <p:cNvPr id="139" name="圆角矩形 138">
            <a:extLst>
              <a:ext uri="{FF2B5EF4-FFF2-40B4-BE49-F238E27FC236}">
                <a16:creationId xmlns:a16="http://schemas.microsoft.com/office/drawing/2014/main" id="{56CA9AF7-9FAB-534F-8152-142686D13E6A}"/>
              </a:ext>
            </a:extLst>
          </p:cNvPr>
          <p:cNvSpPr/>
          <p:nvPr/>
        </p:nvSpPr>
        <p:spPr>
          <a:xfrm>
            <a:off x="7299183" y="3356420"/>
            <a:ext cx="1222052" cy="251427"/>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库存盘点</a:t>
            </a:r>
          </a:p>
        </p:txBody>
      </p:sp>
      <p:sp>
        <p:nvSpPr>
          <p:cNvPr id="140" name="圆角矩形 139">
            <a:extLst>
              <a:ext uri="{FF2B5EF4-FFF2-40B4-BE49-F238E27FC236}">
                <a16:creationId xmlns:a16="http://schemas.microsoft.com/office/drawing/2014/main" id="{A825677A-418B-F147-9321-EBF99A6B68F7}"/>
              </a:ext>
            </a:extLst>
          </p:cNvPr>
          <p:cNvSpPr/>
          <p:nvPr/>
        </p:nvSpPr>
        <p:spPr>
          <a:xfrm>
            <a:off x="7299183" y="3655903"/>
            <a:ext cx="1222052" cy="251427"/>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物品报废</a:t>
            </a:r>
          </a:p>
        </p:txBody>
      </p:sp>
      <p:sp>
        <p:nvSpPr>
          <p:cNvPr id="141" name="圆角矩形 140">
            <a:extLst>
              <a:ext uri="{FF2B5EF4-FFF2-40B4-BE49-F238E27FC236}">
                <a16:creationId xmlns:a16="http://schemas.microsoft.com/office/drawing/2014/main" id="{30887490-77A3-F345-B775-103AB1511E6C}"/>
              </a:ext>
            </a:extLst>
          </p:cNvPr>
          <p:cNvSpPr/>
          <p:nvPr/>
        </p:nvSpPr>
        <p:spPr>
          <a:xfrm>
            <a:off x="7306619" y="3955385"/>
            <a:ext cx="1222052" cy="251427"/>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二级库管理</a:t>
            </a:r>
          </a:p>
        </p:txBody>
      </p:sp>
      <p:sp>
        <p:nvSpPr>
          <p:cNvPr id="142" name="圆角矩形 141">
            <a:extLst>
              <a:ext uri="{FF2B5EF4-FFF2-40B4-BE49-F238E27FC236}">
                <a16:creationId xmlns:a16="http://schemas.microsoft.com/office/drawing/2014/main" id="{425A3397-EFB1-DF41-87EF-E533DFC41355}"/>
              </a:ext>
            </a:extLst>
          </p:cNvPr>
          <p:cNvSpPr/>
          <p:nvPr/>
        </p:nvSpPr>
        <p:spPr>
          <a:xfrm>
            <a:off x="7315087" y="4251513"/>
            <a:ext cx="1222052" cy="251427"/>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货架管理</a:t>
            </a:r>
          </a:p>
        </p:txBody>
      </p:sp>
      <p:sp>
        <p:nvSpPr>
          <p:cNvPr id="143" name="矩形 142">
            <a:extLst>
              <a:ext uri="{FF2B5EF4-FFF2-40B4-BE49-F238E27FC236}">
                <a16:creationId xmlns:a16="http://schemas.microsoft.com/office/drawing/2014/main" id="{286AB1B5-F1A5-2544-9CE8-69FF9DDA51AF}"/>
              </a:ext>
            </a:extLst>
          </p:cNvPr>
          <p:cNvSpPr/>
          <p:nvPr/>
        </p:nvSpPr>
        <p:spPr>
          <a:xfrm>
            <a:off x="8708144" y="2017307"/>
            <a:ext cx="1412344" cy="2822299"/>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zh-CN" altLang="en-US" sz="1200" dirty="0">
                <a:solidFill>
                  <a:schemeClr val="accent2">
                    <a:lumMod val="50000"/>
                  </a:schemeClr>
                </a:solidFill>
                <a:latin typeface="微软雅黑" panose="020B0503020204020204" pitchFamily="34" charset="-122"/>
                <a:ea typeface="微软雅黑" panose="020B0503020204020204" pitchFamily="34" charset="-122"/>
              </a:rPr>
              <a:t>高值耗材追溯</a:t>
            </a:r>
          </a:p>
        </p:txBody>
      </p:sp>
      <p:sp>
        <p:nvSpPr>
          <p:cNvPr id="144" name="圆角矩形 143">
            <a:extLst>
              <a:ext uri="{FF2B5EF4-FFF2-40B4-BE49-F238E27FC236}">
                <a16:creationId xmlns:a16="http://schemas.microsoft.com/office/drawing/2014/main" id="{B668E631-45C5-A741-B641-1682ED883AD1}"/>
              </a:ext>
            </a:extLst>
          </p:cNvPr>
          <p:cNvSpPr/>
          <p:nvPr/>
        </p:nvSpPr>
        <p:spPr>
          <a:xfrm>
            <a:off x="8785605" y="2135463"/>
            <a:ext cx="1222052" cy="251427"/>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条码管理</a:t>
            </a:r>
          </a:p>
        </p:txBody>
      </p:sp>
      <p:sp>
        <p:nvSpPr>
          <p:cNvPr id="145" name="圆角矩形 144">
            <a:extLst>
              <a:ext uri="{FF2B5EF4-FFF2-40B4-BE49-F238E27FC236}">
                <a16:creationId xmlns:a16="http://schemas.microsoft.com/office/drawing/2014/main" id="{D702C093-6B84-F84B-AB4B-7B78FC2915D5}"/>
              </a:ext>
            </a:extLst>
          </p:cNvPr>
          <p:cNvSpPr/>
          <p:nvPr/>
        </p:nvSpPr>
        <p:spPr>
          <a:xfrm>
            <a:off x="8785605" y="2441707"/>
            <a:ext cx="1222052" cy="251427"/>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计费出库</a:t>
            </a:r>
          </a:p>
        </p:txBody>
      </p:sp>
      <p:sp>
        <p:nvSpPr>
          <p:cNvPr id="146" name="圆角矩形 145">
            <a:extLst>
              <a:ext uri="{FF2B5EF4-FFF2-40B4-BE49-F238E27FC236}">
                <a16:creationId xmlns:a16="http://schemas.microsoft.com/office/drawing/2014/main" id="{92ADE94B-0360-754F-BCDB-B734D97AF444}"/>
              </a:ext>
            </a:extLst>
          </p:cNvPr>
          <p:cNvSpPr/>
          <p:nvPr/>
        </p:nvSpPr>
        <p:spPr>
          <a:xfrm>
            <a:off x="8785603" y="2747952"/>
            <a:ext cx="1222052" cy="251427"/>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消耗汇总</a:t>
            </a:r>
          </a:p>
        </p:txBody>
      </p:sp>
      <p:sp>
        <p:nvSpPr>
          <p:cNvPr id="147" name="圆角矩形 146">
            <a:extLst>
              <a:ext uri="{FF2B5EF4-FFF2-40B4-BE49-F238E27FC236}">
                <a16:creationId xmlns:a16="http://schemas.microsoft.com/office/drawing/2014/main" id="{BC4FB947-CDAD-E44B-B06C-4FA008D162A3}"/>
              </a:ext>
            </a:extLst>
          </p:cNvPr>
          <p:cNvSpPr/>
          <p:nvPr/>
        </p:nvSpPr>
        <p:spPr>
          <a:xfrm>
            <a:off x="8785602" y="3047433"/>
            <a:ext cx="1222052" cy="251427"/>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报表统计</a:t>
            </a:r>
          </a:p>
        </p:txBody>
      </p:sp>
      <p:sp>
        <p:nvSpPr>
          <p:cNvPr id="148" name="圆角矩形 147">
            <a:extLst>
              <a:ext uri="{FF2B5EF4-FFF2-40B4-BE49-F238E27FC236}">
                <a16:creationId xmlns:a16="http://schemas.microsoft.com/office/drawing/2014/main" id="{F50C53F4-1AC8-0245-8942-F65CBA04D9CD}"/>
              </a:ext>
            </a:extLst>
          </p:cNvPr>
          <p:cNvSpPr/>
          <p:nvPr/>
        </p:nvSpPr>
        <p:spPr>
          <a:xfrm>
            <a:off x="8785602" y="3346916"/>
            <a:ext cx="1222052" cy="251427"/>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扫码出库</a:t>
            </a:r>
          </a:p>
        </p:txBody>
      </p:sp>
      <p:sp>
        <p:nvSpPr>
          <p:cNvPr id="149" name="圆角矩形 148">
            <a:extLst>
              <a:ext uri="{FF2B5EF4-FFF2-40B4-BE49-F238E27FC236}">
                <a16:creationId xmlns:a16="http://schemas.microsoft.com/office/drawing/2014/main" id="{1C15D9B8-4A99-7949-A093-048AC15F6E1F}"/>
              </a:ext>
            </a:extLst>
          </p:cNvPr>
          <p:cNvSpPr/>
          <p:nvPr/>
        </p:nvSpPr>
        <p:spPr>
          <a:xfrm>
            <a:off x="8785602" y="3646399"/>
            <a:ext cx="1222052" cy="251427"/>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物资追溯</a:t>
            </a:r>
          </a:p>
        </p:txBody>
      </p:sp>
      <p:sp>
        <p:nvSpPr>
          <p:cNvPr id="152" name="矩形 151">
            <a:extLst>
              <a:ext uri="{FF2B5EF4-FFF2-40B4-BE49-F238E27FC236}">
                <a16:creationId xmlns:a16="http://schemas.microsoft.com/office/drawing/2014/main" id="{796F15EC-BF02-B14F-9F84-248CAB381D78}"/>
              </a:ext>
            </a:extLst>
          </p:cNvPr>
          <p:cNvSpPr/>
          <p:nvPr/>
        </p:nvSpPr>
        <p:spPr>
          <a:xfrm>
            <a:off x="10276174" y="2054361"/>
            <a:ext cx="406757" cy="2811228"/>
          </a:xfrm>
          <a:prstGeom prst="rect">
            <a:avLst/>
          </a:prstGeom>
          <a:solidFill>
            <a:schemeClr val="accent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333" dirty="0">
                <a:solidFill>
                  <a:schemeClr val="accent2">
                    <a:lumMod val="50000"/>
                  </a:schemeClr>
                </a:solidFill>
                <a:latin typeface="微软雅黑" panose="020B0503020204020204" pitchFamily="34" charset="-122"/>
                <a:ea typeface="微软雅黑" panose="020B0503020204020204" pitchFamily="34" charset="-122"/>
              </a:rPr>
              <a:t>库存成本模块</a:t>
            </a:r>
          </a:p>
        </p:txBody>
      </p:sp>
      <p:sp>
        <p:nvSpPr>
          <p:cNvPr id="153" name="矩形 152">
            <a:extLst>
              <a:ext uri="{FF2B5EF4-FFF2-40B4-BE49-F238E27FC236}">
                <a16:creationId xmlns:a16="http://schemas.microsoft.com/office/drawing/2014/main" id="{7A3D489A-E91D-5844-8B49-C87322A6EE98}"/>
              </a:ext>
            </a:extLst>
          </p:cNvPr>
          <p:cNvSpPr/>
          <p:nvPr/>
        </p:nvSpPr>
        <p:spPr>
          <a:xfrm>
            <a:off x="10787202" y="2054362"/>
            <a:ext cx="406757" cy="2811228"/>
          </a:xfrm>
          <a:prstGeom prst="rect">
            <a:avLst/>
          </a:prstGeom>
          <a:solidFill>
            <a:schemeClr val="accent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333" dirty="0">
                <a:solidFill>
                  <a:schemeClr val="accent2">
                    <a:lumMod val="50000"/>
                  </a:schemeClr>
                </a:solidFill>
                <a:latin typeface="微软雅黑" panose="020B0503020204020204" pitchFamily="34" charset="-122"/>
                <a:ea typeface="微软雅黑" panose="020B0503020204020204" pitchFamily="34" charset="-122"/>
              </a:rPr>
              <a:t>应付模块</a:t>
            </a:r>
          </a:p>
        </p:txBody>
      </p:sp>
      <p:sp>
        <p:nvSpPr>
          <p:cNvPr id="154" name="矩形 153">
            <a:extLst>
              <a:ext uri="{FF2B5EF4-FFF2-40B4-BE49-F238E27FC236}">
                <a16:creationId xmlns:a16="http://schemas.microsoft.com/office/drawing/2014/main" id="{CBF50001-A773-FC40-9B66-82D5C2240844}"/>
              </a:ext>
            </a:extLst>
          </p:cNvPr>
          <p:cNvSpPr/>
          <p:nvPr/>
        </p:nvSpPr>
        <p:spPr>
          <a:xfrm>
            <a:off x="11298230" y="2043829"/>
            <a:ext cx="406757" cy="2811228"/>
          </a:xfrm>
          <a:prstGeom prst="rect">
            <a:avLst/>
          </a:prstGeom>
          <a:solidFill>
            <a:schemeClr val="accent2">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333" dirty="0">
                <a:solidFill>
                  <a:schemeClr val="accent2">
                    <a:lumMod val="50000"/>
                  </a:schemeClr>
                </a:solidFill>
                <a:latin typeface="微软雅黑" panose="020B0503020204020204" pitchFamily="34" charset="-122"/>
                <a:ea typeface="微软雅黑" panose="020B0503020204020204" pitchFamily="34" charset="-122"/>
              </a:rPr>
              <a:t>总账模块</a:t>
            </a:r>
          </a:p>
        </p:txBody>
      </p:sp>
      <p:sp>
        <p:nvSpPr>
          <p:cNvPr id="155" name="矩形 154">
            <a:extLst>
              <a:ext uri="{FF2B5EF4-FFF2-40B4-BE49-F238E27FC236}">
                <a16:creationId xmlns:a16="http://schemas.microsoft.com/office/drawing/2014/main" id="{1A27B5A1-F27E-6D4C-804B-3CA7B5D450B5}"/>
              </a:ext>
            </a:extLst>
          </p:cNvPr>
          <p:cNvSpPr/>
          <p:nvPr/>
        </p:nvSpPr>
        <p:spPr>
          <a:xfrm>
            <a:off x="1479498" y="1168898"/>
            <a:ext cx="1897007" cy="475308"/>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临床业务系统</a:t>
            </a:r>
          </a:p>
        </p:txBody>
      </p:sp>
      <p:sp>
        <p:nvSpPr>
          <p:cNvPr id="156" name="矩形 155">
            <a:extLst>
              <a:ext uri="{FF2B5EF4-FFF2-40B4-BE49-F238E27FC236}">
                <a16:creationId xmlns:a16="http://schemas.microsoft.com/office/drawing/2014/main" id="{C892F5FB-B0E1-8A43-8D32-DC0F40FD54CE}"/>
              </a:ext>
            </a:extLst>
          </p:cNvPr>
          <p:cNvSpPr/>
          <p:nvPr/>
        </p:nvSpPr>
        <p:spPr>
          <a:xfrm>
            <a:off x="3555695" y="1163695"/>
            <a:ext cx="1897007" cy="475308"/>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200" dirty="0">
                <a:solidFill>
                  <a:schemeClr val="bg1"/>
                </a:solidFill>
                <a:latin typeface="微软雅黑" panose="020B0503020204020204" pitchFamily="34" charset="-122"/>
                <a:ea typeface="微软雅黑" panose="020B0503020204020204" pitchFamily="34" charset="-122"/>
              </a:rPr>
              <a:t>SPD</a:t>
            </a:r>
            <a:endParaRPr kumimoji="1"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57" name="矩形 156">
            <a:extLst>
              <a:ext uri="{FF2B5EF4-FFF2-40B4-BE49-F238E27FC236}">
                <a16:creationId xmlns:a16="http://schemas.microsoft.com/office/drawing/2014/main" id="{41537051-DC4C-A949-9896-043BA687B0E6}"/>
              </a:ext>
            </a:extLst>
          </p:cNvPr>
          <p:cNvSpPr/>
          <p:nvPr/>
        </p:nvSpPr>
        <p:spPr>
          <a:xfrm>
            <a:off x="5631893" y="1163694"/>
            <a:ext cx="1897007" cy="475308"/>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智能货柜</a:t>
            </a:r>
          </a:p>
        </p:txBody>
      </p:sp>
      <p:sp>
        <p:nvSpPr>
          <p:cNvPr id="158" name="矩形 157">
            <a:extLst>
              <a:ext uri="{FF2B5EF4-FFF2-40B4-BE49-F238E27FC236}">
                <a16:creationId xmlns:a16="http://schemas.microsoft.com/office/drawing/2014/main" id="{9E9C3BCC-3E8F-BF4D-ADE7-0646CBD75453}"/>
              </a:ext>
            </a:extLst>
          </p:cNvPr>
          <p:cNvSpPr/>
          <p:nvPr/>
        </p:nvSpPr>
        <p:spPr>
          <a:xfrm>
            <a:off x="7689333" y="1160327"/>
            <a:ext cx="1897007" cy="475308"/>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手术机器人</a:t>
            </a:r>
          </a:p>
        </p:txBody>
      </p:sp>
      <p:cxnSp>
        <p:nvCxnSpPr>
          <p:cNvPr id="161" name="直线箭头连接符 160">
            <a:extLst>
              <a:ext uri="{FF2B5EF4-FFF2-40B4-BE49-F238E27FC236}">
                <a16:creationId xmlns:a16="http://schemas.microsoft.com/office/drawing/2014/main" id="{57F28F6C-DCF7-1843-B2D9-DACB5933CB87}"/>
              </a:ext>
            </a:extLst>
          </p:cNvPr>
          <p:cNvCxnSpPr>
            <a:stCxn id="155" idx="2"/>
          </p:cNvCxnSpPr>
          <p:nvPr/>
        </p:nvCxnSpPr>
        <p:spPr>
          <a:xfrm flipH="1">
            <a:off x="2428001" y="1644206"/>
            <a:ext cx="1" cy="399623"/>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63" name="直线箭头连接符 162">
            <a:extLst>
              <a:ext uri="{FF2B5EF4-FFF2-40B4-BE49-F238E27FC236}">
                <a16:creationId xmlns:a16="http://schemas.microsoft.com/office/drawing/2014/main" id="{0A60F50D-285E-834E-AA1A-7BABF27CA10A}"/>
              </a:ext>
            </a:extLst>
          </p:cNvPr>
          <p:cNvCxnSpPr>
            <a:stCxn id="156" idx="2"/>
          </p:cNvCxnSpPr>
          <p:nvPr/>
        </p:nvCxnSpPr>
        <p:spPr>
          <a:xfrm flipH="1">
            <a:off x="4494819" y="1639003"/>
            <a:ext cx="9380" cy="369347"/>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65" name="直线箭头连接符 164">
            <a:extLst>
              <a:ext uri="{FF2B5EF4-FFF2-40B4-BE49-F238E27FC236}">
                <a16:creationId xmlns:a16="http://schemas.microsoft.com/office/drawing/2014/main" id="{C3EEC5AC-481A-A842-8116-97674DC01AC8}"/>
              </a:ext>
            </a:extLst>
          </p:cNvPr>
          <p:cNvCxnSpPr>
            <a:stCxn id="157" idx="2"/>
          </p:cNvCxnSpPr>
          <p:nvPr/>
        </p:nvCxnSpPr>
        <p:spPr>
          <a:xfrm flipH="1">
            <a:off x="6580396" y="1639002"/>
            <a:ext cx="1" cy="389092"/>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67" name="直线箭头连接符 166">
            <a:extLst>
              <a:ext uri="{FF2B5EF4-FFF2-40B4-BE49-F238E27FC236}">
                <a16:creationId xmlns:a16="http://schemas.microsoft.com/office/drawing/2014/main" id="{EE72D33C-49E3-6C4B-BFF2-458BF78FAED5}"/>
              </a:ext>
            </a:extLst>
          </p:cNvPr>
          <p:cNvCxnSpPr>
            <a:stCxn id="158" idx="2"/>
          </p:cNvCxnSpPr>
          <p:nvPr/>
        </p:nvCxnSpPr>
        <p:spPr>
          <a:xfrm flipH="1">
            <a:off x="8634070" y="1635635"/>
            <a:ext cx="3767" cy="448611"/>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169" name="下箭头 168">
            <a:extLst>
              <a:ext uri="{FF2B5EF4-FFF2-40B4-BE49-F238E27FC236}">
                <a16:creationId xmlns:a16="http://schemas.microsoft.com/office/drawing/2014/main" id="{1444BF3D-327C-3846-BC56-B449017D31C7}"/>
              </a:ext>
            </a:extLst>
          </p:cNvPr>
          <p:cNvSpPr/>
          <p:nvPr/>
        </p:nvSpPr>
        <p:spPr>
          <a:xfrm>
            <a:off x="2128366" y="4865589"/>
            <a:ext cx="435413" cy="389092"/>
          </a:xfrm>
          <a:prstGeom prst="downArrow">
            <a:avLst/>
          </a:prstGeom>
          <a:solidFill>
            <a:schemeClr val="accent6">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33" dirty="0">
              <a:solidFill>
                <a:schemeClr val="tx1"/>
              </a:solidFill>
              <a:latin typeface="微软雅黑" panose="020B0503020204020204" pitchFamily="34" charset="-122"/>
              <a:ea typeface="微软雅黑" panose="020B0503020204020204" pitchFamily="34" charset="-122"/>
            </a:endParaRPr>
          </a:p>
        </p:txBody>
      </p:sp>
      <p:sp>
        <p:nvSpPr>
          <p:cNvPr id="170" name="下箭头 169">
            <a:extLst>
              <a:ext uri="{FF2B5EF4-FFF2-40B4-BE49-F238E27FC236}">
                <a16:creationId xmlns:a16="http://schemas.microsoft.com/office/drawing/2014/main" id="{A09253AC-124A-9542-89DD-0007BB92EBAF}"/>
              </a:ext>
            </a:extLst>
          </p:cNvPr>
          <p:cNvSpPr/>
          <p:nvPr/>
        </p:nvSpPr>
        <p:spPr>
          <a:xfrm>
            <a:off x="4393546" y="4855003"/>
            <a:ext cx="435413" cy="389092"/>
          </a:xfrm>
          <a:prstGeom prst="downArrow">
            <a:avLst/>
          </a:prstGeom>
          <a:solidFill>
            <a:schemeClr val="accent6">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33" dirty="0">
              <a:solidFill>
                <a:schemeClr val="tx1"/>
              </a:solidFill>
              <a:latin typeface="微软雅黑" panose="020B0503020204020204" pitchFamily="34" charset="-122"/>
              <a:ea typeface="微软雅黑" panose="020B0503020204020204" pitchFamily="34" charset="-122"/>
            </a:endParaRPr>
          </a:p>
        </p:txBody>
      </p:sp>
      <p:sp>
        <p:nvSpPr>
          <p:cNvPr id="171" name="下箭头 170">
            <a:extLst>
              <a:ext uri="{FF2B5EF4-FFF2-40B4-BE49-F238E27FC236}">
                <a16:creationId xmlns:a16="http://schemas.microsoft.com/office/drawing/2014/main" id="{C9E524E3-1803-D943-B6D6-5362C6ABE309}"/>
              </a:ext>
            </a:extLst>
          </p:cNvPr>
          <p:cNvSpPr/>
          <p:nvPr/>
        </p:nvSpPr>
        <p:spPr>
          <a:xfrm>
            <a:off x="6935512" y="4865587"/>
            <a:ext cx="435413" cy="389092"/>
          </a:xfrm>
          <a:prstGeom prst="downArrow">
            <a:avLst/>
          </a:prstGeom>
          <a:solidFill>
            <a:schemeClr val="accent6">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33" dirty="0">
              <a:solidFill>
                <a:schemeClr val="tx1"/>
              </a:solidFill>
              <a:latin typeface="微软雅黑" panose="020B0503020204020204" pitchFamily="34" charset="-122"/>
              <a:ea typeface="微软雅黑" panose="020B0503020204020204" pitchFamily="34" charset="-122"/>
            </a:endParaRPr>
          </a:p>
        </p:txBody>
      </p:sp>
      <p:sp>
        <p:nvSpPr>
          <p:cNvPr id="172" name="下箭头 171">
            <a:extLst>
              <a:ext uri="{FF2B5EF4-FFF2-40B4-BE49-F238E27FC236}">
                <a16:creationId xmlns:a16="http://schemas.microsoft.com/office/drawing/2014/main" id="{25E7E8B0-2A1E-4949-8B36-300AE9DD370B}"/>
              </a:ext>
            </a:extLst>
          </p:cNvPr>
          <p:cNvSpPr/>
          <p:nvPr/>
        </p:nvSpPr>
        <p:spPr>
          <a:xfrm>
            <a:off x="9347635" y="4865586"/>
            <a:ext cx="435413" cy="389092"/>
          </a:xfrm>
          <a:prstGeom prst="downArrow">
            <a:avLst/>
          </a:prstGeom>
          <a:solidFill>
            <a:schemeClr val="accent6">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333" dirty="0">
              <a:solidFill>
                <a:schemeClr val="tx1"/>
              </a:solidFill>
              <a:latin typeface="微软雅黑" panose="020B0503020204020204" pitchFamily="34" charset="-122"/>
              <a:ea typeface="微软雅黑" panose="020B0503020204020204" pitchFamily="34" charset="-122"/>
            </a:endParaRPr>
          </a:p>
        </p:txBody>
      </p:sp>
      <p:cxnSp>
        <p:nvCxnSpPr>
          <p:cNvPr id="173" name="直线连接符 172">
            <a:extLst>
              <a:ext uri="{FF2B5EF4-FFF2-40B4-BE49-F238E27FC236}">
                <a16:creationId xmlns:a16="http://schemas.microsoft.com/office/drawing/2014/main" id="{267E6D24-191B-0040-B2F3-17B017E1526A}"/>
              </a:ext>
            </a:extLst>
          </p:cNvPr>
          <p:cNvCxnSpPr/>
          <p:nvPr/>
        </p:nvCxnSpPr>
        <p:spPr>
          <a:xfrm>
            <a:off x="1025679" y="830997"/>
            <a:ext cx="4078036" cy="0"/>
          </a:xfrm>
          <a:prstGeom prst="line">
            <a:avLst/>
          </a:prstGeom>
          <a:ln w="12700" cmpd="sng">
            <a:solidFill>
              <a:srgbClr val="CA282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8818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MH_Others_1"/>
          <p:cNvSpPr/>
          <p:nvPr>
            <p:custDataLst>
              <p:tags r:id="rId2"/>
            </p:custDataLst>
          </p:nvPr>
        </p:nvSpPr>
        <p:spPr>
          <a:xfrm>
            <a:off x="3638885" y="2432419"/>
            <a:ext cx="2044489" cy="204448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 name="MH_Others_2"/>
          <p:cNvSpPr/>
          <p:nvPr>
            <p:custDataLst>
              <p:tags r:id="rId3"/>
            </p:custDataLst>
          </p:nvPr>
        </p:nvSpPr>
        <p:spPr>
          <a:xfrm>
            <a:off x="2822727" y="1609004"/>
            <a:ext cx="3721899" cy="3721898"/>
          </a:xfrm>
          <a:prstGeom prst="ellipse">
            <a:avLst/>
          </a:prstGeom>
          <a:noFill/>
          <a:ln>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 name="MH_Others_3"/>
          <p:cNvSpPr/>
          <p:nvPr>
            <p:custDataLst>
              <p:tags r:id="rId4"/>
            </p:custDataLst>
          </p:nvPr>
        </p:nvSpPr>
        <p:spPr>
          <a:xfrm>
            <a:off x="3780459" y="2592230"/>
            <a:ext cx="1744466" cy="174446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lvl="0" algn="ctr"/>
            <a:r>
              <a:rPr lang="zh-CN" altLang="en-US" sz="4400">
                <a:solidFill>
                  <a:srgbClr val="FFFFFF"/>
                </a:solidFill>
                <a:latin typeface="微软雅黑" panose="020B0503020204020204" pitchFamily="34" charset="-122"/>
                <a:ea typeface="微软雅黑" panose="020B0503020204020204" pitchFamily="34" charset="-122"/>
              </a:rPr>
              <a:t>目录</a:t>
            </a:r>
            <a:endParaRPr lang="en-US" altLang="zh-CN" sz="4400">
              <a:solidFill>
                <a:srgbClr val="FFFFFF"/>
              </a:solidFill>
              <a:latin typeface="微软雅黑" panose="020B0503020204020204" pitchFamily="34" charset="-122"/>
              <a:ea typeface="微软雅黑" panose="020B0503020204020204" pitchFamily="34" charset="-122"/>
            </a:endParaRPr>
          </a:p>
          <a:p>
            <a:pPr lvl="0" algn="ctr"/>
            <a:r>
              <a:rPr lang="en-US" altLang="zh-CN" sz="1400">
                <a:solidFill>
                  <a:srgbClr val="FFFFFF"/>
                </a:solidFill>
                <a:latin typeface="微软雅黑" panose="020B0503020204020204" pitchFamily="34" charset="-122"/>
                <a:ea typeface="微软雅黑" panose="020B0503020204020204" pitchFamily="34" charset="-122"/>
              </a:rPr>
              <a:t>CONTENTS</a:t>
            </a:r>
            <a:endParaRPr lang="zh-CN" altLang="en-US" sz="1400" dirty="0">
              <a:solidFill>
                <a:srgbClr val="FFFFFF"/>
              </a:solidFill>
              <a:latin typeface="微软雅黑" panose="020B0503020204020204" pitchFamily="34" charset="-122"/>
              <a:ea typeface="微软雅黑" panose="020B0503020204020204" pitchFamily="34" charset="-122"/>
            </a:endParaRPr>
          </a:p>
        </p:txBody>
      </p:sp>
      <p:sp>
        <p:nvSpPr>
          <p:cNvPr id="7" name="MH_Entry_1">
            <a:hlinkClick r:id="rId14" action="ppaction://hlinksldjump"/>
          </p:cNvPr>
          <p:cNvSpPr>
            <a:spLocks noChangeArrowheads="1"/>
          </p:cNvSpPr>
          <p:nvPr>
            <p:custDataLst>
              <p:tags r:id="rId5"/>
            </p:custDataLst>
          </p:nvPr>
        </p:nvSpPr>
        <p:spPr bwMode="auto">
          <a:xfrm>
            <a:off x="6109878" y="1333500"/>
            <a:ext cx="3579320" cy="76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0"/>
              </a:spcBef>
              <a:buFont typeface="Arial" panose="020B0604020202020204" pitchFamily="34" charset="0"/>
              <a:buNone/>
            </a:pPr>
            <a:r>
              <a:rPr lang="en-US" altLang="zh-CN" sz="2400" dirty="0">
                <a:solidFill>
                  <a:schemeClr val="tx1">
                    <a:lumMod val="75000"/>
                    <a:lumOff val="25000"/>
                  </a:schemeClr>
                </a:solidFill>
                <a:latin typeface="+mn-lt"/>
                <a:ea typeface="+mn-ea"/>
              </a:rPr>
              <a:t>HRP</a:t>
            </a:r>
            <a:r>
              <a:rPr lang="zh-CN" altLang="en-US" sz="2400" dirty="0">
                <a:solidFill>
                  <a:schemeClr val="tx1">
                    <a:lumMod val="75000"/>
                    <a:lumOff val="25000"/>
                  </a:schemeClr>
                </a:solidFill>
                <a:latin typeface="+mn-lt"/>
                <a:ea typeface="+mn-ea"/>
              </a:rPr>
              <a:t>业务解决方案</a:t>
            </a:r>
          </a:p>
        </p:txBody>
      </p:sp>
      <p:sp>
        <p:nvSpPr>
          <p:cNvPr id="8" name="MH_Entry_2">
            <a:hlinkClick r:id="rId15" action="ppaction://hlinksldjump"/>
          </p:cNvPr>
          <p:cNvSpPr>
            <a:spLocks noChangeArrowheads="1"/>
          </p:cNvSpPr>
          <p:nvPr>
            <p:custDataLst>
              <p:tags r:id="rId6"/>
            </p:custDataLst>
          </p:nvPr>
        </p:nvSpPr>
        <p:spPr bwMode="auto">
          <a:xfrm>
            <a:off x="6925626" y="2413218"/>
            <a:ext cx="2903749" cy="76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0"/>
              </a:spcBef>
              <a:buFont typeface="Arial" panose="020B0604020202020204" pitchFamily="34" charset="0"/>
              <a:buNone/>
            </a:pPr>
            <a:r>
              <a:rPr lang="zh-CN" altLang="en-US" sz="2400" dirty="0">
                <a:solidFill>
                  <a:schemeClr val="tx1">
                    <a:lumMod val="75000"/>
                    <a:lumOff val="25000"/>
                  </a:schemeClr>
                </a:solidFill>
                <a:latin typeface="+mn-lt"/>
                <a:ea typeface="+mn-ea"/>
              </a:rPr>
              <a:t>医改新政策</a:t>
            </a:r>
          </a:p>
        </p:txBody>
      </p:sp>
      <p:sp>
        <p:nvSpPr>
          <p:cNvPr id="19" name="MH_Entry_3">
            <a:hlinkClick r:id="rId16" action="ppaction://hlinksldjump"/>
          </p:cNvPr>
          <p:cNvSpPr>
            <a:spLocks noChangeArrowheads="1"/>
          </p:cNvSpPr>
          <p:nvPr>
            <p:custDataLst>
              <p:tags r:id="rId7"/>
            </p:custDataLst>
          </p:nvPr>
        </p:nvSpPr>
        <p:spPr bwMode="auto">
          <a:xfrm>
            <a:off x="6949788" y="3696684"/>
            <a:ext cx="3013362" cy="76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0"/>
              </a:spcBef>
              <a:buFont typeface="Arial" panose="020B0604020202020204" pitchFamily="34" charset="0"/>
              <a:buNone/>
            </a:pPr>
            <a:r>
              <a:rPr lang="en-US" altLang="zh-CN" sz="2400" dirty="0">
                <a:solidFill>
                  <a:schemeClr val="tx1">
                    <a:lumMod val="75000"/>
                    <a:lumOff val="25000"/>
                  </a:schemeClr>
                </a:solidFill>
                <a:latin typeface="+mn-lt"/>
                <a:ea typeface="+mn-ea"/>
              </a:rPr>
              <a:t>HRP</a:t>
            </a:r>
            <a:r>
              <a:rPr lang="zh-CN" altLang="en-US" sz="2400" dirty="0">
                <a:solidFill>
                  <a:schemeClr val="tx1">
                    <a:lumMod val="75000"/>
                    <a:lumOff val="25000"/>
                  </a:schemeClr>
                </a:solidFill>
                <a:latin typeface="+mn-lt"/>
                <a:ea typeface="+mn-ea"/>
              </a:rPr>
              <a:t>在建项目</a:t>
            </a:r>
          </a:p>
        </p:txBody>
      </p:sp>
      <p:sp>
        <p:nvSpPr>
          <p:cNvPr id="12" name="MH_Entry_4">
            <a:hlinkClick r:id="" action="ppaction://noaction"/>
          </p:cNvPr>
          <p:cNvSpPr>
            <a:spLocks noChangeArrowheads="1"/>
          </p:cNvSpPr>
          <p:nvPr>
            <p:custDataLst>
              <p:tags r:id="rId8"/>
            </p:custDataLst>
          </p:nvPr>
        </p:nvSpPr>
        <p:spPr bwMode="auto">
          <a:xfrm>
            <a:off x="6142636" y="4770318"/>
            <a:ext cx="3686738" cy="76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0"/>
              </a:spcBef>
              <a:buFont typeface="Arial" panose="020B0604020202020204" pitchFamily="34" charset="0"/>
              <a:buNone/>
            </a:pPr>
            <a:r>
              <a:rPr lang="zh-CN" altLang="en-US" sz="2400" dirty="0">
                <a:solidFill>
                  <a:schemeClr val="tx1">
                    <a:lumMod val="75000"/>
                    <a:lumOff val="25000"/>
                  </a:schemeClr>
                </a:solidFill>
                <a:latin typeface="+mn-lt"/>
                <a:ea typeface="+mn-ea"/>
              </a:rPr>
              <a:t>沟通交流</a:t>
            </a:r>
          </a:p>
        </p:txBody>
      </p:sp>
      <p:sp>
        <p:nvSpPr>
          <p:cNvPr id="15" name="MH_Number_1">
            <a:hlinkClick r:id="rId14" action="ppaction://hlinksldjump"/>
          </p:cNvPr>
          <p:cNvSpPr/>
          <p:nvPr>
            <p:custDataLst>
              <p:tags r:id="rId9"/>
            </p:custDataLst>
          </p:nvPr>
        </p:nvSpPr>
        <p:spPr>
          <a:xfrm>
            <a:off x="5359667" y="1575324"/>
            <a:ext cx="551226" cy="5512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a:solidFill>
                  <a:srgbClr val="FFFFFF"/>
                </a:solidFill>
                <a:cs typeface="Arial Unicode MS" panose="020B0604020202020204" pitchFamily="34" charset="-122"/>
              </a:rPr>
              <a:t>1</a:t>
            </a:r>
            <a:endParaRPr lang="zh-CN" altLang="en-US" sz="2400" dirty="0">
              <a:solidFill>
                <a:srgbClr val="FFFFFF"/>
              </a:solidFill>
              <a:cs typeface="Arial Unicode MS" panose="020B0604020202020204" pitchFamily="34" charset="-122"/>
            </a:endParaRPr>
          </a:p>
        </p:txBody>
      </p:sp>
      <p:sp>
        <p:nvSpPr>
          <p:cNvPr id="17" name="MH_Number_2">
            <a:hlinkClick r:id="rId15" action="ppaction://hlinksldjump"/>
          </p:cNvPr>
          <p:cNvSpPr/>
          <p:nvPr>
            <p:custDataLst>
              <p:tags r:id="rId10"/>
            </p:custDataLst>
          </p:nvPr>
        </p:nvSpPr>
        <p:spPr>
          <a:xfrm>
            <a:off x="6186078" y="2526002"/>
            <a:ext cx="551226" cy="5512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a:solidFill>
                  <a:srgbClr val="FFFFFF"/>
                </a:solidFill>
                <a:cs typeface="Arial Unicode MS" panose="020B0604020202020204" pitchFamily="34" charset="-122"/>
              </a:rPr>
              <a:t>2</a:t>
            </a:r>
            <a:endParaRPr lang="zh-CN" altLang="en-US" sz="2400" dirty="0">
              <a:solidFill>
                <a:srgbClr val="FFFFFF"/>
              </a:solidFill>
              <a:cs typeface="Arial Unicode MS" panose="020B0604020202020204" pitchFamily="34" charset="-122"/>
            </a:endParaRPr>
          </a:p>
        </p:txBody>
      </p:sp>
      <p:sp>
        <p:nvSpPr>
          <p:cNvPr id="21" name="MH_Number_3">
            <a:hlinkClick r:id="rId16" action="ppaction://hlinksldjump"/>
          </p:cNvPr>
          <p:cNvSpPr/>
          <p:nvPr>
            <p:custDataLst>
              <p:tags r:id="rId11"/>
            </p:custDataLst>
          </p:nvPr>
        </p:nvSpPr>
        <p:spPr>
          <a:xfrm>
            <a:off x="6208062" y="3785470"/>
            <a:ext cx="551226" cy="5512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a:solidFill>
                  <a:srgbClr val="FFFFFF"/>
                </a:solidFill>
                <a:cs typeface="Arial Unicode MS" panose="020B0604020202020204" pitchFamily="34" charset="-122"/>
              </a:rPr>
              <a:t>3</a:t>
            </a:r>
            <a:endParaRPr lang="zh-CN" altLang="en-US" sz="2400" dirty="0">
              <a:solidFill>
                <a:srgbClr val="FFFFFF"/>
              </a:solidFill>
              <a:cs typeface="Arial Unicode MS" panose="020B0604020202020204" pitchFamily="34" charset="-122"/>
            </a:endParaRPr>
          </a:p>
        </p:txBody>
      </p:sp>
      <p:sp>
        <p:nvSpPr>
          <p:cNvPr id="23" name="MH_Number_4">
            <a:hlinkClick r:id="" action="ppaction://noaction"/>
          </p:cNvPr>
          <p:cNvSpPr/>
          <p:nvPr>
            <p:custDataLst>
              <p:tags r:id="rId12"/>
            </p:custDataLst>
          </p:nvPr>
        </p:nvSpPr>
        <p:spPr>
          <a:xfrm>
            <a:off x="5415332" y="4764410"/>
            <a:ext cx="551226" cy="5512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a:solidFill>
                  <a:srgbClr val="FFFFFF"/>
                </a:solidFill>
                <a:cs typeface="Arial Unicode MS" panose="020B0604020202020204" pitchFamily="34" charset="-122"/>
              </a:rPr>
              <a:t>4</a:t>
            </a:r>
            <a:endParaRPr lang="zh-CN" altLang="en-US" sz="2400" dirty="0">
              <a:solidFill>
                <a:srgbClr val="FFFFFF"/>
              </a:solidFill>
              <a:cs typeface="Arial Unicode MS" panose="020B0604020202020204" pitchFamily="34" charset="-122"/>
            </a:endParaRPr>
          </a:p>
        </p:txBody>
      </p:sp>
    </p:spTree>
    <p:custDataLst>
      <p:tags r:id="rId1"/>
    </p:custDataLst>
    <p:extLst>
      <p:ext uri="{BB962C8B-B14F-4D97-AF65-F5344CB8AC3E}">
        <p14:creationId xmlns:p14="http://schemas.microsoft.com/office/powerpoint/2010/main" val="3397626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05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E307510E-6E70-6A47-9490-6FB83FFE6DB3}"/>
              </a:ext>
            </a:extLst>
          </p:cNvPr>
          <p:cNvGrpSpPr>
            <a:grpSpLocks noChangeAspect="1"/>
          </p:cNvGrpSpPr>
          <p:nvPr>
            <p:custDataLst>
              <p:tags r:id="rId1"/>
            </p:custDataLst>
          </p:nvPr>
        </p:nvGrpSpPr>
        <p:grpSpPr>
          <a:xfrm>
            <a:off x="206576" y="1220755"/>
            <a:ext cx="12015889" cy="5155127"/>
            <a:chOff x="1523492" y="1705972"/>
            <a:chExt cx="8688609" cy="3727639"/>
          </a:xfrm>
        </p:grpSpPr>
        <p:sp>
          <p:nvSpPr>
            <p:cNvPr id="3" name="iśľïḓe">
              <a:extLst>
                <a:ext uri="{FF2B5EF4-FFF2-40B4-BE49-F238E27FC236}">
                  <a16:creationId xmlns:a16="http://schemas.microsoft.com/office/drawing/2014/main" id="{0901D1B6-538C-8343-8004-85E4B882A768}"/>
                </a:ext>
              </a:extLst>
            </p:cNvPr>
            <p:cNvSpPr/>
            <p:nvPr/>
          </p:nvSpPr>
          <p:spPr>
            <a:xfrm>
              <a:off x="4413806" y="2110475"/>
              <a:ext cx="2958832" cy="2817934"/>
            </a:xfrm>
            <a:prstGeom prst="pentagon">
              <a:avLst/>
            </a:prstGeom>
            <a:noFill/>
            <a:ln w="190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anchor="ctr">
              <a:normAutofit/>
            </a:bodyPr>
            <a:lstStyle/>
            <a:p>
              <a:pPr algn="ctr"/>
              <a:endParaRPr sz="1333">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íṥlíḍê">
              <a:extLst>
                <a:ext uri="{FF2B5EF4-FFF2-40B4-BE49-F238E27FC236}">
                  <a16:creationId xmlns:a16="http://schemas.microsoft.com/office/drawing/2014/main" id="{C3B2AEE4-EA97-8D4A-A4C4-0F35D3243DEE}"/>
                </a:ext>
              </a:extLst>
            </p:cNvPr>
            <p:cNvSpPr txBox="1"/>
            <p:nvPr/>
          </p:nvSpPr>
          <p:spPr bwMode="auto">
            <a:xfrm>
              <a:off x="4966085" y="3320602"/>
              <a:ext cx="1923604" cy="384721"/>
            </a:xfrm>
            <a:prstGeom prst="rect">
              <a:avLst/>
            </a:prstGeom>
            <a:noFill/>
            <a:scene3d>
              <a:camera prst="orthographicFront">
                <a:rot lat="0" lon="0" rev="0"/>
              </a:camera>
              <a:lightRig rig="threePt" dir="t"/>
            </a:scene3d>
            <a:sp3d prstMaterial="matte">
              <a:bevelT w="1270" h="1270"/>
            </a:sp3d>
          </p:spPr>
          <p:txBody>
            <a:bodyPr wrap="square" lIns="121920" tIns="60960" rIns="121920" bIns="60960" anchor="ctr">
              <a:normAutofit/>
              <a:sp3d/>
            </a:bodyPr>
            <a:lstStyle/>
            <a:p>
              <a:pPr algn="ctr">
                <a:defRPr/>
              </a:pPr>
              <a:r>
                <a:rPr lang="zh-CN" altLang="en-US" sz="2400" b="1" dirty="0">
                  <a:latin typeface="微软雅黑" panose="020B0503020204020204" pitchFamily="34" charset="-122"/>
                  <a:ea typeface="微软雅黑" panose="020B0503020204020204" pitchFamily="34" charset="-122"/>
                  <a:sym typeface="微软雅黑" panose="020B0503020204020204" pitchFamily="34" charset="-122"/>
                </a:rPr>
                <a:t>预算管理体系</a:t>
              </a:r>
            </a:p>
          </p:txBody>
        </p:sp>
        <p:grpSp>
          <p:nvGrpSpPr>
            <p:cNvPr id="5" name="îṡliďè">
              <a:extLst>
                <a:ext uri="{FF2B5EF4-FFF2-40B4-BE49-F238E27FC236}">
                  <a16:creationId xmlns:a16="http://schemas.microsoft.com/office/drawing/2014/main" id="{DE9C4CE1-A26E-6A4C-AAF5-2844241DDF0A}"/>
                </a:ext>
              </a:extLst>
            </p:cNvPr>
            <p:cNvGrpSpPr/>
            <p:nvPr/>
          </p:nvGrpSpPr>
          <p:grpSpPr>
            <a:xfrm>
              <a:off x="6917096" y="2737203"/>
              <a:ext cx="695966" cy="654267"/>
              <a:chOff x="8860178" y="707082"/>
              <a:chExt cx="537792" cy="505570"/>
            </a:xfrm>
          </p:grpSpPr>
          <p:sp>
            <p:nvSpPr>
              <p:cNvPr id="33" name="ïṡḻïde">
                <a:extLst>
                  <a:ext uri="{FF2B5EF4-FFF2-40B4-BE49-F238E27FC236}">
                    <a16:creationId xmlns:a16="http://schemas.microsoft.com/office/drawing/2014/main" id="{536ADC1F-5F9C-5341-A5C6-BEAB5745A964}"/>
                  </a:ext>
                </a:extLst>
              </p:cNvPr>
              <p:cNvSpPr/>
              <p:nvPr/>
            </p:nvSpPr>
            <p:spPr>
              <a:xfrm>
                <a:off x="8860178" y="707082"/>
                <a:ext cx="537792" cy="505570"/>
              </a:xfrm>
              <a:prstGeom prst="heptagon">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anchor="ctr">
                <a:normAutofit/>
              </a:bodyPr>
              <a:lstStyle/>
              <a:p>
                <a:pPr algn="ctr"/>
                <a:endParaRPr sz="1333">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ís1îḋè">
                <a:extLst>
                  <a:ext uri="{FF2B5EF4-FFF2-40B4-BE49-F238E27FC236}">
                    <a16:creationId xmlns:a16="http://schemas.microsoft.com/office/drawing/2014/main" id="{27F092E7-26C8-D342-85D1-97B361657F1F}"/>
                  </a:ext>
                </a:extLst>
              </p:cNvPr>
              <p:cNvSpPr/>
              <p:nvPr/>
            </p:nvSpPr>
            <p:spPr bwMode="auto">
              <a:xfrm>
                <a:off x="8981658" y="821489"/>
                <a:ext cx="294832" cy="294832"/>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wrap="square" lIns="121920" tIns="60960" rIns="121920" bIns="60960" anchor="ctr">
                <a:normAutofit/>
              </a:bodyPr>
              <a:lstStyle/>
              <a:p>
                <a:pPr algn="ctr"/>
                <a:endParaRPr sz="1333">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 name="î$lïďè">
              <a:extLst>
                <a:ext uri="{FF2B5EF4-FFF2-40B4-BE49-F238E27FC236}">
                  <a16:creationId xmlns:a16="http://schemas.microsoft.com/office/drawing/2014/main" id="{AD7B4229-476C-1941-B4A0-99A1FDB9DA44}"/>
                </a:ext>
              </a:extLst>
            </p:cNvPr>
            <p:cNvGrpSpPr/>
            <p:nvPr/>
          </p:nvGrpSpPr>
          <p:grpSpPr>
            <a:xfrm>
              <a:off x="5591941" y="1844822"/>
              <a:ext cx="613212" cy="576472"/>
              <a:chOff x="2459596" y="741001"/>
              <a:chExt cx="473846" cy="445456"/>
            </a:xfrm>
          </p:grpSpPr>
          <p:sp>
            <p:nvSpPr>
              <p:cNvPr id="31" name="iṧḷiḑê">
                <a:extLst>
                  <a:ext uri="{FF2B5EF4-FFF2-40B4-BE49-F238E27FC236}">
                    <a16:creationId xmlns:a16="http://schemas.microsoft.com/office/drawing/2014/main" id="{DEAFCFCB-4284-BA4F-994A-85526CB5021D}"/>
                  </a:ext>
                </a:extLst>
              </p:cNvPr>
              <p:cNvSpPr/>
              <p:nvPr/>
            </p:nvSpPr>
            <p:spPr>
              <a:xfrm>
                <a:off x="2459596" y="741001"/>
                <a:ext cx="473846" cy="445456"/>
              </a:xfrm>
              <a:prstGeom prst="heptagon">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anchor="ctr">
                <a:normAutofit/>
              </a:bodyPr>
              <a:lstStyle/>
              <a:p>
                <a:pPr algn="ctr"/>
                <a:endParaRPr sz="1333"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ïṩḷïďe">
                <a:extLst>
                  <a:ext uri="{FF2B5EF4-FFF2-40B4-BE49-F238E27FC236}">
                    <a16:creationId xmlns:a16="http://schemas.microsoft.com/office/drawing/2014/main" id="{4751CE3A-CE0D-5D41-9DF1-9891C6FA8FC4}"/>
                  </a:ext>
                </a:extLst>
              </p:cNvPr>
              <p:cNvSpPr/>
              <p:nvPr/>
            </p:nvSpPr>
            <p:spPr bwMode="auto">
              <a:xfrm>
                <a:off x="2558308" y="837471"/>
                <a:ext cx="276982" cy="276982"/>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wrap="square" lIns="121920" tIns="60960" rIns="121920" bIns="60960" anchor="ctr">
                <a:normAutofit/>
              </a:bodyPr>
              <a:lstStyle/>
              <a:p>
                <a:pPr algn="ctr"/>
                <a:endParaRPr sz="1333">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 name="ïṧ1îďe">
              <a:extLst>
                <a:ext uri="{FF2B5EF4-FFF2-40B4-BE49-F238E27FC236}">
                  <a16:creationId xmlns:a16="http://schemas.microsoft.com/office/drawing/2014/main" id="{5A468120-3BA7-B547-8C1D-4D06D5F12F64}"/>
                </a:ext>
              </a:extLst>
            </p:cNvPr>
            <p:cNvGrpSpPr/>
            <p:nvPr/>
          </p:nvGrpSpPr>
          <p:grpSpPr>
            <a:xfrm>
              <a:off x="4010078" y="2757265"/>
              <a:ext cx="699513" cy="657603"/>
              <a:chOff x="5636463" y="722584"/>
              <a:chExt cx="540533" cy="508148"/>
            </a:xfrm>
          </p:grpSpPr>
          <p:sp>
            <p:nvSpPr>
              <p:cNvPr id="29" name="iṧḷíḍè">
                <a:extLst>
                  <a:ext uri="{FF2B5EF4-FFF2-40B4-BE49-F238E27FC236}">
                    <a16:creationId xmlns:a16="http://schemas.microsoft.com/office/drawing/2014/main" id="{78F37411-135A-CD44-BBAA-824540E94B2C}"/>
                  </a:ext>
                </a:extLst>
              </p:cNvPr>
              <p:cNvSpPr/>
              <p:nvPr/>
            </p:nvSpPr>
            <p:spPr>
              <a:xfrm>
                <a:off x="5636463" y="722584"/>
                <a:ext cx="540533" cy="508148"/>
              </a:xfrm>
              <a:prstGeom prst="heptagon">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anchor="ctr">
                <a:normAutofit/>
              </a:bodyPr>
              <a:lstStyle/>
              <a:p>
                <a:pPr algn="ctr"/>
                <a:endParaRPr sz="1333">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ïṩḻiḓe">
                <a:extLst>
                  <a:ext uri="{FF2B5EF4-FFF2-40B4-BE49-F238E27FC236}">
                    <a16:creationId xmlns:a16="http://schemas.microsoft.com/office/drawing/2014/main" id="{87EB19F7-340B-274D-9F5A-D76B08BC0826}"/>
                  </a:ext>
                </a:extLst>
              </p:cNvPr>
              <p:cNvSpPr/>
              <p:nvPr/>
            </p:nvSpPr>
            <p:spPr bwMode="auto">
              <a:xfrm>
                <a:off x="5777235" y="851574"/>
                <a:ext cx="255674" cy="255673"/>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wrap="square" lIns="121920" tIns="60960" rIns="121920" bIns="60960" anchor="ctr">
                <a:normAutofit/>
              </a:bodyPr>
              <a:lstStyle/>
              <a:p>
                <a:pPr algn="ctr"/>
                <a:endParaRPr sz="1333"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 name="iŝḻïḋe">
              <a:extLst>
                <a:ext uri="{FF2B5EF4-FFF2-40B4-BE49-F238E27FC236}">
                  <a16:creationId xmlns:a16="http://schemas.microsoft.com/office/drawing/2014/main" id="{559E8599-A857-2744-9968-1B0608E5BF0A}"/>
                </a:ext>
              </a:extLst>
            </p:cNvPr>
            <p:cNvGrpSpPr/>
            <p:nvPr/>
          </p:nvGrpSpPr>
          <p:grpSpPr>
            <a:xfrm>
              <a:off x="6477254" y="4490731"/>
              <a:ext cx="695966" cy="654267"/>
              <a:chOff x="2437933" y="1551657"/>
              <a:chExt cx="537792" cy="505570"/>
            </a:xfrm>
          </p:grpSpPr>
          <p:sp>
            <p:nvSpPr>
              <p:cNvPr id="27" name="íṩḻîḋè">
                <a:extLst>
                  <a:ext uri="{FF2B5EF4-FFF2-40B4-BE49-F238E27FC236}">
                    <a16:creationId xmlns:a16="http://schemas.microsoft.com/office/drawing/2014/main" id="{585A59E8-893D-D643-852E-871911829A8C}"/>
                  </a:ext>
                </a:extLst>
              </p:cNvPr>
              <p:cNvSpPr/>
              <p:nvPr/>
            </p:nvSpPr>
            <p:spPr>
              <a:xfrm>
                <a:off x="2437933" y="1551657"/>
                <a:ext cx="537792" cy="505570"/>
              </a:xfrm>
              <a:prstGeom prst="heptagon">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anchor="ctr">
                <a:normAutofit/>
              </a:bodyPr>
              <a:lstStyle/>
              <a:p>
                <a:pPr algn="ctr"/>
                <a:endParaRPr sz="1333"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iṩ1iḓê">
                <a:extLst>
                  <a:ext uri="{FF2B5EF4-FFF2-40B4-BE49-F238E27FC236}">
                    <a16:creationId xmlns:a16="http://schemas.microsoft.com/office/drawing/2014/main" id="{DAF889D3-DDE0-1041-9302-CE809475B915}"/>
                  </a:ext>
                </a:extLst>
              </p:cNvPr>
              <p:cNvSpPr/>
              <p:nvPr/>
            </p:nvSpPr>
            <p:spPr bwMode="auto">
              <a:xfrm>
                <a:off x="2542096" y="1646326"/>
                <a:ext cx="332347" cy="332347"/>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bg1"/>
              </a:solidFill>
              <a:ln>
                <a:noFill/>
              </a:ln>
            </p:spPr>
            <p:txBody>
              <a:bodyPr wrap="square" lIns="121920" tIns="60960" rIns="121920" bIns="60960" anchor="ctr">
                <a:normAutofit/>
              </a:bodyPr>
              <a:lstStyle/>
              <a:p>
                <a:pPr algn="ctr"/>
                <a:endParaRPr sz="1333"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 name="íṧ1ïḑé">
              <a:extLst>
                <a:ext uri="{FF2B5EF4-FFF2-40B4-BE49-F238E27FC236}">
                  <a16:creationId xmlns:a16="http://schemas.microsoft.com/office/drawing/2014/main" id="{AA9DAD68-328E-3145-BCF6-586E1336EC2C}"/>
                </a:ext>
              </a:extLst>
            </p:cNvPr>
            <p:cNvGrpSpPr/>
            <p:nvPr/>
          </p:nvGrpSpPr>
          <p:grpSpPr>
            <a:xfrm>
              <a:off x="4641093" y="4503583"/>
              <a:ext cx="698676" cy="656815"/>
              <a:chOff x="5653796" y="1536261"/>
              <a:chExt cx="539886" cy="507539"/>
            </a:xfrm>
          </p:grpSpPr>
          <p:sp>
            <p:nvSpPr>
              <p:cNvPr id="25" name="ísḻíḍê">
                <a:extLst>
                  <a:ext uri="{FF2B5EF4-FFF2-40B4-BE49-F238E27FC236}">
                    <a16:creationId xmlns:a16="http://schemas.microsoft.com/office/drawing/2014/main" id="{51B2BBFB-C923-0442-A2AC-2242AD1566B7}"/>
                  </a:ext>
                </a:extLst>
              </p:cNvPr>
              <p:cNvSpPr/>
              <p:nvPr/>
            </p:nvSpPr>
            <p:spPr>
              <a:xfrm>
                <a:off x="5653796" y="1536261"/>
                <a:ext cx="539886" cy="507539"/>
              </a:xfrm>
              <a:prstGeom prst="heptagon">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anchor="ctr">
                <a:normAutofit/>
              </a:bodyPr>
              <a:lstStyle/>
              <a:p>
                <a:pPr algn="ctr"/>
                <a:endParaRPr sz="1333">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iSľîḓe">
                <a:extLst>
                  <a:ext uri="{FF2B5EF4-FFF2-40B4-BE49-F238E27FC236}">
                    <a16:creationId xmlns:a16="http://schemas.microsoft.com/office/drawing/2014/main" id="{65331304-717E-2D4B-B6DB-1D530DCF0309}"/>
                  </a:ext>
                </a:extLst>
              </p:cNvPr>
              <p:cNvSpPr/>
              <p:nvPr/>
            </p:nvSpPr>
            <p:spPr bwMode="auto">
              <a:xfrm>
                <a:off x="5779766" y="1640597"/>
                <a:ext cx="287945" cy="287945"/>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bg1"/>
              </a:solidFill>
              <a:ln>
                <a:noFill/>
              </a:ln>
            </p:spPr>
            <p:txBody>
              <a:bodyPr wrap="square" lIns="121920" tIns="60960" rIns="121920" bIns="60960" anchor="ctr">
                <a:normAutofit/>
              </a:bodyPr>
              <a:lstStyle/>
              <a:p>
                <a:pPr algn="ctr"/>
                <a:endParaRPr sz="1333"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 name="îśḻíḑè">
              <a:extLst>
                <a:ext uri="{FF2B5EF4-FFF2-40B4-BE49-F238E27FC236}">
                  <a16:creationId xmlns:a16="http://schemas.microsoft.com/office/drawing/2014/main" id="{E296AC7E-2AE5-974F-BA85-DDC199DCAD89}"/>
                </a:ext>
              </a:extLst>
            </p:cNvPr>
            <p:cNvGrpSpPr/>
            <p:nvPr/>
          </p:nvGrpSpPr>
          <p:grpSpPr>
            <a:xfrm>
              <a:off x="1523492" y="2664465"/>
              <a:ext cx="2407124" cy="1046076"/>
              <a:chOff x="1523492" y="2664465"/>
              <a:chExt cx="2407124" cy="1046076"/>
            </a:xfrm>
          </p:grpSpPr>
          <p:sp>
            <p:nvSpPr>
              <p:cNvPr id="23" name="íṧļïḓé">
                <a:extLst>
                  <a:ext uri="{FF2B5EF4-FFF2-40B4-BE49-F238E27FC236}">
                    <a16:creationId xmlns:a16="http://schemas.microsoft.com/office/drawing/2014/main" id="{D01F27F8-B576-EF48-B94F-D9F23A2CDAEA}"/>
                  </a:ext>
                </a:extLst>
              </p:cNvPr>
              <p:cNvSpPr txBox="1"/>
              <p:nvPr/>
            </p:nvSpPr>
            <p:spPr bwMode="auto">
              <a:xfrm>
                <a:off x="1523492" y="2664465"/>
                <a:ext cx="2327662" cy="282331"/>
              </a:xfrm>
              <a:prstGeom prst="rect">
                <a:avLst/>
              </a:prstGeom>
              <a:noFill/>
              <a:ln w="9525">
                <a:noFill/>
                <a:miter lim="800000"/>
                <a:headEnd/>
                <a:tailEnd/>
              </a:ln>
            </p:spPr>
            <p:txBody>
              <a:bodyPr wrap="square" lIns="121920" tIns="60960" rIns="121920" bIns="60960" anchor="ctr" anchorCtr="0">
                <a:normAutofit/>
                <a:scene3d>
                  <a:camera prst="orthographicFront"/>
                  <a:lightRig rig="threePt" dir="t"/>
                </a:scene3d>
                <a:sp3d>
                  <a:bevelT w="0" h="0"/>
                </a:sp3d>
              </a:bodyPr>
              <a:lstStyle/>
              <a:p>
                <a:pPr marL="0" lvl="1" algn="r"/>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预算绩效考核 </a:t>
                </a:r>
              </a:p>
            </p:txBody>
          </p:sp>
          <p:sp>
            <p:nvSpPr>
              <p:cNvPr id="24" name="ísḻîďe">
                <a:extLst>
                  <a:ext uri="{FF2B5EF4-FFF2-40B4-BE49-F238E27FC236}">
                    <a16:creationId xmlns:a16="http://schemas.microsoft.com/office/drawing/2014/main" id="{E21F7DC5-3446-2E4D-ABD8-CDF41D992B85}"/>
                  </a:ext>
                </a:extLst>
              </p:cNvPr>
              <p:cNvSpPr txBox="1"/>
              <p:nvPr/>
            </p:nvSpPr>
            <p:spPr bwMode="auto">
              <a:xfrm>
                <a:off x="1602954" y="3057739"/>
                <a:ext cx="2327662" cy="652802"/>
              </a:xfrm>
              <a:prstGeom prst="rect">
                <a:avLst/>
              </a:prstGeom>
              <a:noFill/>
              <a:ln w="9525">
                <a:noFill/>
                <a:miter lim="800000"/>
                <a:headEnd/>
                <a:tailEnd/>
              </a:ln>
            </p:spPr>
            <p:txBody>
              <a:bodyPr wrap="square" lIns="121920" tIns="60960" rIns="121920" bIns="60960" anchor="ctr" anchorCtr="0">
                <a:noAutofit/>
                <a:scene3d>
                  <a:camera prst="orthographicFront"/>
                  <a:lightRig rig="threePt" dir="t"/>
                </a:scene3d>
                <a:sp3d>
                  <a:bevelT w="0" h="0"/>
                </a:sp3d>
              </a:bodyPr>
              <a:lstStyle/>
              <a:p>
                <a:pPr>
                  <a:lnSpc>
                    <a:spcPct val="150000"/>
                  </a:lnSpc>
                </a:pPr>
                <a:r>
                  <a:rPr lang="zh-CN" altLang="en-US" sz="1333" dirty="0">
                    <a:latin typeface="微软雅黑" panose="020B0503020204020204" pitchFamily="34" charset="-122"/>
                    <a:ea typeface="微软雅黑" panose="020B0503020204020204" pitchFamily="34" charset="-122"/>
                    <a:sym typeface="微软雅黑" panose="020B0503020204020204" pitchFamily="34" charset="-122"/>
                  </a:rPr>
                  <a:t>根据各项预算指标和医院预算考核制度，对预算执行结果进行考核评估</a:t>
                </a:r>
              </a:p>
              <a:p>
                <a:pPr>
                  <a:lnSpc>
                    <a:spcPct val="150000"/>
                  </a:lnSpc>
                </a:pPr>
                <a:r>
                  <a:rPr lang="en-US" altLang="zh-CN" sz="1333" dirty="0">
                    <a:latin typeface="微软雅黑" panose="020B0503020204020204" pitchFamily="34" charset="-122"/>
                    <a:ea typeface="微软雅黑" panose="020B0503020204020204" pitchFamily="34" charset="-122"/>
                    <a:sym typeface="微软雅黑" panose="020B0503020204020204" pitchFamily="34" charset="-122"/>
                  </a:rPr>
                  <a:t>.</a:t>
                </a:r>
              </a:p>
            </p:txBody>
          </p:sp>
        </p:grpSp>
        <p:grpSp>
          <p:nvGrpSpPr>
            <p:cNvPr id="11" name="iŝ1ïdè">
              <a:extLst>
                <a:ext uri="{FF2B5EF4-FFF2-40B4-BE49-F238E27FC236}">
                  <a16:creationId xmlns:a16="http://schemas.microsoft.com/office/drawing/2014/main" id="{8A17A088-CFBC-D147-BBB7-6CA77208B8E7}"/>
                </a:ext>
              </a:extLst>
            </p:cNvPr>
            <p:cNvGrpSpPr/>
            <p:nvPr/>
          </p:nvGrpSpPr>
          <p:grpSpPr>
            <a:xfrm>
              <a:off x="2313431" y="4298193"/>
              <a:ext cx="2327662" cy="924040"/>
              <a:chOff x="1523492" y="2590146"/>
              <a:chExt cx="2327662" cy="924040"/>
            </a:xfrm>
          </p:grpSpPr>
          <p:sp>
            <p:nvSpPr>
              <p:cNvPr id="21" name="ïṡlíḓè">
                <a:extLst>
                  <a:ext uri="{FF2B5EF4-FFF2-40B4-BE49-F238E27FC236}">
                    <a16:creationId xmlns:a16="http://schemas.microsoft.com/office/drawing/2014/main" id="{AB717FBB-E9AA-AC4A-8D7D-88AFA6A84168}"/>
                  </a:ext>
                </a:extLst>
              </p:cNvPr>
              <p:cNvSpPr txBox="1"/>
              <p:nvPr/>
            </p:nvSpPr>
            <p:spPr bwMode="auto">
              <a:xfrm>
                <a:off x="1523492" y="2590146"/>
                <a:ext cx="2327662" cy="289763"/>
              </a:xfrm>
              <a:prstGeom prst="rect">
                <a:avLst/>
              </a:prstGeom>
              <a:noFill/>
              <a:ln w="9525">
                <a:noFill/>
                <a:miter lim="800000"/>
                <a:headEnd/>
                <a:tailEnd/>
              </a:ln>
            </p:spPr>
            <p:txBody>
              <a:bodyPr wrap="square" lIns="121920" tIns="60960" rIns="121920" bIns="60960" anchor="ctr" anchorCtr="0">
                <a:normAutofit/>
                <a:scene3d>
                  <a:camera prst="orthographicFront"/>
                  <a:lightRig rig="threePt" dir="t"/>
                </a:scene3d>
                <a:sp3d>
                  <a:bevelT w="0" h="0"/>
                </a:sp3d>
              </a:bodyPr>
              <a:lstStyle/>
              <a:p>
                <a:pPr marL="0" lvl="1" algn="r"/>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预算调整</a:t>
                </a:r>
              </a:p>
            </p:txBody>
          </p:sp>
          <p:sp>
            <p:nvSpPr>
              <p:cNvPr id="22" name="iş1ïďè">
                <a:extLst>
                  <a:ext uri="{FF2B5EF4-FFF2-40B4-BE49-F238E27FC236}">
                    <a16:creationId xmlns:a16="http://schemas.microsoft.com/office/drawing/2014/main" id="{3D11E24D-1CFC-1642-9A3F-2AD993ECEEFD}"/>
                  </a:ext>
                </a:extLst>
              </p:cNvPr>
              <p:cNvSpPr txBox="1"/>
              <p:nvPr/>
            </p:nvSpPr>
            <p:spPr bwMode="auto">
              <a:xfrm>
                <a:off x="1523492" y="3052521"/>
                <a:ext cx="2327662" cy="461665"/>
              </a:xfrm>
              <a:prstGeom prst="rect">
                <a:avLst/>
              </a:prstGeom>
              <a:noFill/>
              <a:ln w="9525">
                <a:noFill/>
                <a:miter lim="800000"/>
                <a:headEnd/>
                <a:tailEnd/>
              </a:ln>
            </p:spPr>
            <p:txBody>
              <a:bodyPr wrap="square" lIns="121920" tIns="60960" rIns="121920" bIns="60960" anchor="ctr" anchorCtr="0">
                <a:noAutofit/>
                <a:scene3d>
                  <a:camera prst="orthographicFront"/>
                  <a:lightRig rig="threePt" dir="t"/>
                </a:scene3d>
                <a:sp3d>
                  <a:bevelT w="0" h="0"/>
                </a:sp3d>
              </a:bodyPr>
              <a:lstStyle/>
              <a:p>
                <a:pPr>
                  <a:lnSpc>
                    <a:spcPct val="150000"/>
                  </a:lnSpc>
                </a:pPr>
                <a:r>
                  <a:rPr lang="zh-CN" altLang="en-US" sz="1333" dirty="0">
                    <a:latin typeface="微软雅黑" panose="020B0503020204020204" pitchFamily="34" charset="-122"/>
                    <a:ea typeface="微软雅黑" panose="020B0503020204020204" pitchFamily="34" charset="-122"/>
                    <a:sym typeface="微软雅黑" panose="020B0503020204020204" pitchFamily="34" charset="-122"/>
                  </a:rPr>
                  <a:t>根据医院内外部环境变化和经营情况，调整预算目标</a:t>
                </a:r>
              </a:p>
              <a:p>
                <a:pPr algn="r">
                  <a:lnSpc>
                    <a:spcPct val="150000"/>
                  </a:lnSpc>
                </a:pPr>
                <a:endParaRPr lang="en-US" altLang="zh-CN" sz="1333"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2" name="ïşḷïdê">
              <a:extLst>
                <a:ext uri="{FF2B5EF4-FFF2-40B4-BE49-F238E27FC236}">
                  <a16:creationId xmlns:a16="http://schemas.microsoft.com/office/drawing/2014/main" id="{3A47AFA5-B4B5-594C-A5F3-3BA5CFC64023}"/>
                </a:ext>
              </a:extLst>
            </p:cNvPr>
            <p:cNvGrpSpPr/>
            <p:nvPr/>
          </p:nvGrpSpPr>
          <p:grpSpPr>
            <a:xfrm>
              <a:off x="7473756" y="2980801"/>
              <a:ext cx="2738345" cy="1232704"/>
              <a:chOff x="1319543" y="2980801"/>
              <a:chExt cx="2542424" cy="1232704"/>
            </a:xfrm>
          </p:grpSpPr>
          <p:sp>
            <p:nvSpPr>
              <p:cNvPr id="19" name="íṩḻïďê">
                <a:extLst>
                  <a:ext uri="{FF2B5EF4-FFF2-40B4-BE49-F238E27FC236}">
                    <a16:creationId xmlns:a16="http://schemas.microsoft.com/office/drawing/2014/main" id="{A5796903-C65E-1642-8242-6F5080ADAA5A}"/>
                  </a:ext>
                </a:extLst>
              </p:cNvPr>
              <p:cNvSpPr txBox="1"/>
              <p:nvPr/>
            </p:nvSpPr>
            <p:spPr bwMode="auto">
              <a:xfrm>
                <a:off x="1534305" y="2980801"/>
                <a:ext cx="2327662" cy="346577"/>
              </a:xfrm>
              <a:prstGeom prst="rect">
                <a:avLst/>
              </a:prstGeom>
              <a:noFill/>
              <a:ln w="9525">
                <a:noFill/>
                <a:miter lim="800000"/>
                <a:headEnd/>
                <a:tailEnd/>
              </a:ln>
            </p:spPr>
            <p:txBody>
              <a:bodyPr wrap="square" lIns="121920" tIns="60960" rIns="121920" bIns="60960" anchor="ctr" anchorCtr="0">
                <a:normAutofit/>
                <a:scene3d>
                  <a:camera prst="orthographicFront"/>
                  <a:lightRig rig="threePt" dir="t"/>
                </a:scene3d>
                <a:sp3d>
                  <a:bevelT w="0" h="0"/>
                </a:sp3d>
              </a:bodyPr>
              <a:lstStyle/>
              <a:p>
                <a:pPr marL="0" lvl="1"/>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预算控制 </a:t>
                </a:r>
              </a:p>
            </p:txBody>
          </p:sp>
          <p:sp>
            <p:nvSpPr>
              <p:cNvPr id="20" name="îṣḷîḋè">
                <a:extLst>
                  <a:ext uri="{FF2B5EF4-FFF2-40B4-BE49-F238E27FC236}">
                    <a16:creationId xmlns:a16="http://schemas.microsoft.com/office/drawing/2014/main" id="{F1415E9D-4D2A-894A-857D-2ED9DBDB15EF}"/>
                  </a:ext>
                </a:extLst>
              </p:cNvPr>
              <p:cNvSpPr txBox="1"/>
              <p:nvPr/>
            </p:nvSpPr>
            <p:spPr bwMode="auto">
              <a:xfrm>
                <a:off x="1319543" y="3384140"/>
                <a:ext cx="2447451" cy="829365"/>
              </a:xfrm>
              <a:prstGeom prst="rect">
                <a:avLst/>
              </a:prstGeom>
              <a:noFill/>
              <a:ln w="9525">
                <a:noFill/>
                <a:miter lim="800000"/>
                <a:headEnd/>
                <a:tailEnd/>
              </a:ln>
            </p:spPr>
            <p:txBody>
              <a:bodyPr wrap="square" lIns="121920" tIns="60960" rIns="121920" bIns="60960" anchor="ctr" anchorCtr="0">
                <a:noAutofit/>
                <a:scene3d>
                  <a:camera prst="orthographicFront"/>
                  <a:lightRig rig="threePt" dir="t"/>
                </a:scene3d>
                <a:sp3d>
                  <a:bevelT w="0" h="0"/>
                </a:sp3d>
              </a:bodyPr>
              <a:lstStyle/>
              <a:p>
                <a:pPr>
                  <a:lnSpc>
                    <a:spcPct val="150000"/>
                  </a:lnSpc>
                </a:pPr>
                <a:r>
                  <a:rPr lang="zh-CN" altLang="en-US" sz="1333" dirty="0">
                    <a:latin typeface="微软雅黑" panose="020B0503020204020204" pitchFamily="34" charset="-122"/>
                    <a:ea typeface="微软雅黑" panose="020B0503020204020204" pitchFamily="34" charset="-122"/>
                    <a:sym typeface="微软雅黑" panose="020B0503020204020204" pitchFamily="34" charset="-122"/>
                  </a:rPr>
                  <a:t>以预算为基础，开展实际经营活动，辅以控制流程，对预算执行过程进行监督</a:t>
                </a:r>
              </a:p>
              <a:p>
                <a:pPr>
                  <a:lnSpc>
                    <a:spcPct val="150000"/>
                  </a:lnSpc>
                </a:pPr>
                <a:endParaRPr lang="en-US" altLang="zh-CN" sz="1333"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3" name="îṩľîdé">
              <a:extLst>
                <a:ext uri="{FF2B5EF4-FFF2-40B4-BE49-F238E27FC236}">
                  <a16:creationId xmlns:a16="http://schemas.microsoft.com/office/drawing/2014/main" id="{FB612EC2-9833-854B-88F8-62BFAD265319}"/>
                </a:ext>
              </a:extLst>
            </p:cNvPr>
            <p:cNvGrpSpPr/>
            <p:nvPr/>
          </p:nvGrpSpPr>
          <p:grpSpPr>
            <a:xfrm>
              <a:off x="7214606" y="4307725"/>
              <a:ext cx="2589806" cy="1125886"/>
              <a:chOff x="1446642" y="2599678"/>
              <a:chExt cx="2404512" cy="1125886"/>
            </a:xfrm>
          </p:grpSpPr>
          <p:sp>
            <p:nvSpPr>
              <p:cNvPr id="17" name="îśḷíḓé">
                <a:extLst>
                  <a:ext uri="{FF2B5EF4-FFF2-40B4-BE49-F238E27FC236}">
                    <a16:creationId xmlns:a16="http://schemas.microsoft.com/office/drawing/2014/main" id="{242056B0-3672-D942-BAFD-E60415628833}"/>
                  </a:ext>
                </a:extLst>
              </p:cNvPr>
              <p:cNvSpPr txBox="1"/>
              <p:nvPr/>
            </p:nvSpPr>
            <p:spPr bwMode="auto">
              <a:xfrm>
                <a:off x="1446642" y="2599678"/>
                <a:ext cx="2327662" cy="280231"/>
              </a:xfrm>
              <a:prstGeom prst="rect">
                <a:avLst/>
              </a:prstGeom>
              <a:noFill/>
              <a:ln w="9525">
                <a:noFill/>
                <a:miter lim="800000"/>
                <a:headEnd/>
                <a:tailEnd/>
              </a:ln>
            </p:spPr>
            <p:txBody>
              <a:bodyPr wrap="square" lIns="121920" tIns="60960" rIns="121920" bIns="60960" anchor="ctr" anchorCtr="0">
                <a:normAutofit/>
                <a:scene3d>
                  <a:camera prst="orthographicFront"/>
                  <a:lightRig rig="threePt" dir="t"/>
                </a:scene3d>
                <a:sp3d>
                  <a:bevelT w="0" h="0"/>
                </a:sp3d>
              </a:bodyPr>
              <a:lstStyle/>
              <a:p>
                <a:pPr marL="0" lvl="1"/>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预算分析 </a:t>
                </a:r>
              </a:p>
            </p:txBody>
          </p:sp>
          <p:sp>
            <p:nvSpPr>
              <p:cNvPr id="18" name="ïšlîḑe">
                <a:extLst>
                  <a:ext uri="{FF2B5EF4-FFF2-40B4-BE49-F238E27FC236}">
                    <a16:creationId xmlns:a16="http://schemas.microsoft.com/office/drawing/2014/main" id="{5930CB72-E8EA-984E-8886-2C39B183139F}"/>
                  </a:ext>
                </a:extLst>
              </p:cNvPr>
              <p:cNvSpPr txBox="1"/>
              <p:nvPr/>
            </p:nvSpPr>
            <p:spPr bwMode="auto">
              <a:xfrm>
                <a:off x="1523492" y="3052521"/>
                <a:ext cx="2327662" cy="673043"/>
              </a:xfrm>
              <a:prstGeom prst="rect">
                <a:avLst/>
              </a:prstGeom>
              <a:noFill/>
              <a:ln w="9525">
                <a:noFill/>
                <a:miter lim="800000"/>
                <a:headEnd/>
                <a:tailEnd/>
              </a:ln>
            </p:spPr>
            <p:txBody>
              <a:bodyPr wrap="square" lIns="121920" tIns="60960" rIns="121920" bIns="60960" anchor="ctr" anchorCtr="0">
                <a:noAutofit/>
                <a:scene3d>
                  <a:camera prst="orthographicFront"/>
                  <a:lightRig rig="threePt" dir="t"/>
                </a:scene3d>
                <a:sp3d>
                  <a:bevelT w="0" h="0"/>
                </a:sp3d>
              </a:bodyPr>
              <a:lstStyle/>
              <a:p>
                <a:pPr>
                  <a:lnSpc>
                    <a:spcPct val="150000"/>
                  </a:lnSpc>
                </a:pPr>
                <a:r>
                  <a:rPr lang="zh-CN" altLang="en-US" sz="1333" dirty="0">
                    <a:latin typeface="微软雅黑" panose="020B0503020204020204" pitchFamily="34" charset="-122"/>
                    <a:ea typeface="微软雅黑" panose="020B0503020204020204" pitchFamily="34" charset="-122"/>
                    <a:sym typeface="微软雅黑" panose="020B0503020204020204" pitchFamily="34" charset="-122"/>
                  </a:rPr>
                  <a:t>将实际发生情况与预算指标进行差异分析，并形成全科室级全院预算执行分析报告</a:t>
                </a:r>
              </a:p>
              <a:p>
                <a:pPr>
                  <a:lnSpc>
                    <a:spcPct val="150000"/>
                  </a:lnSpc>
                </a:pPr>
                <a:endParaRPr lang="en-US" altLang="zh-CN" sz="1333"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4" name="íṧ1iḓe">
              <a:extLst>
                <a:ext uri="{FF2B5EF4-FFF2-40B4-BE49-F238E27FC236}">
                  <a16:creationId xmlns:a16="http://schemas.microsoft.com/office/drawing/2014/main" id="{310F7037-500C-B344-BF95-E5BFA702F879}"/>
                </a:ext>
              </a:extLst>
            </p:cNvPr>
            <p:cNvGrpSpPr/>
            <p:nvPr/>
          </p:nvGrpSpPr>
          <p:grpSpPr>
            <a:xfrm>
              <a:off x="6372223" y="1705972"/>
              <a:ext cx="2875251" cy="1051294"/>
              <a:chOff x="1512586" y="2664465"/>
              <a:chExt cx="2655503" cy="1051294"/>
            </a:xfrm>
          </p:grpSpPr>
          <p:sp>
            <p:nvSpPr>
              <p:cNvPr id="15" name="îŝlïḑê">
                <a:extLst>
                  <a:ext uri="{FF2B5EF4-FFF2-40B4-BE49-F238E27FC236}">
                    <a16:creationId xmlns:a16="http://schemas.microsoft.com/office/drawing/2014/main" id="{BE65828B-00DF-9246-B35F-38CBC657883E}"/>
                  </a:ext>
                </a:extLst>
              </p:cNvPr>
              <p:cNvSpPr txBox="1"/>
              <p:nvPr/>
            </p:nvSpPr>
            <p:spPr bwMode="auto">
              <a:xfrm>
                <a:off x="1512586" y="2664465"/>
                <a:ext cx="2327662" cy="322418"/>
              </a:xfrm>
              <a:prstGeom prst="rect">
                <a:avLst/>
              </a:prstGeom>
              <a:noFill/>
              <a:ln w="9525">
                <a:noFill/>
                <a:miter lim="800000"/>
                <a:headEnd/>
                <a:tailEnd/>
              </a:ln>
            </p:spPr>
            <p:txBody>
              <a:bodyPr wrap="square" lIns="121920" tIns="60960" rIns="121920" bIns="60960" anchor="ctr" anchorCtr="0">
                <a:normAutofit/>
                <a:scene3d>
                  <a:camera prst="orthographicFront"/>
                  <a:lightRig rig="threePt" dir="t"/>
                </a:scene3d>
                <a:sp3d>
                  <a:bevelT w="0" h="0"/>
                </a:sp3d>
              </a:bodyPr>
              <a:lstStyle/>
              <a:p>
                <a:pPr marL="0" lvl="1"/>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预算编制 </a:t>
                </a:r>
              </a:p>
            </p:txBody>
          </p:sp>
          <p:sp>
            <p:nvSpPr>
              <p:cNvPr id="16" name="iṩḻíḍè">
                <a:extLst>
                  <a:ext uri="{FF2B5EF4-FFF2-40B4-BE49-F238E27FC236}">
                    <a16:creationId xmlns:a16="http://schemas.microsoft.com/office/drawing/2014/main" id="{2A96D61D-22E2-C140-BD31-04A89BFD3787}"/>
                  </a:ext>
                </a:extLst>
              </p:cNvPr>
              <p:cNvSpPr txBox="1"/>
              <p:nvPr/>
            </p:nvSpPr>
            <p:spPr bwMode="auto">
              <a:xfrm>
                <a:off x="1523491" y="3052521"/>
                <a:ext cx="2644598" cy="663238"/>
              </a:xfrm>
              <a:prstGeom prst="rect">
                <a:avLst/>
              </a:prstGeom>
              <a:noFill/>
              <a:ln w="9525">
                <a:noFill/>
                <a:miter lim="800000"/>
                <a:headEnd/>
                <a:tailEnd/>
              </a:ln>
            </p:spPr>
            <p:txBody>
              <a:bodyPr wrap="square" lIns="121920" tIns="60960" rIns="121920" bIns="60960" anchor="ctr" anchorCtr="0">
                <a:noAutofit/>
                <a:scene3d>
                  <a:camera prst="orthographicFront"/>
                  <a:lightRig rig="threePt" dir="t"/>
                </a:scene3d>
                <a:sp3d>
                  <a:bevelT w="0" h="0"/>
                </a:sp3d>
              </a:bodyPr>
              <a:lstStyle/>
              <a:p>
                <a:pPr>
                  <a:lnSpc>
                    <a:spcPct val="150000"/>
                  </a:lnSpc>
                </a:pPr>
                <a:r>
                  <a:rPr lang="zh-CN" altLang="en-US" sz="1333" dirty="0">
                    <a:latin typeface="微软雅黑" panose="020B0503020204020204" pitchFamily="34" charset="-122"/>
                    <a:ea typeface="微软雅黑" panose="020B0503020204020204" pitchFamily="34" charset="-122"/>
                    <a:sym typeface="微软雅黑" panose="020B0503020204020204" pitchFamily="34" charset="-122"/>
                  </a:rPr>
                  <a:t>建立基于业务特点的预算编制体系，由各业务科室参与编制预算，逐层汇总形成医院整体预算</a:t>
                </a:r>
              </a:p>
              <a:p>
                <a:pPr>
                  <a:lnSpc>
                    <a:spcPct val="150000"/>
                  </a:lnSpc>
                </a:pPr>
                <a:r>
                  <a:rPr lang="en-US" altLang="zh-CN" sz="1333" dirty="0">
                    <a:latin typeface="微软雅黑" panose="020B0503020204020204" pitchFamily="34" charset="-122"/>
                    <a:ea typeface="微软雅黑" panose="020B0503020204020204" pitchFamily="34" charset="-122"/>
                    <a:sym typeface="微软雅黑" panose="020B0503020204020204" pitchFamily="34" charset="-122"/>
                  </a:rPr>
                  <a:t>.</a:t>
                </a:r>
              </a:p>
            </p:txBody>
          </p:sp>
        </p:grpSp>
      </p:grpSp>
      <p:cxnSp>
        <p:nvCxnSpPr>
          <p:cNvPr id="35" name="直线连接符 34">
            <a:extLst>
              <a:ext uri="{FF2B5EF4-FFF2-40B4-BE49-F238E27FC236}">
                <a16:creationId xmlns:a16="http://schemas.microsoft.com/office/drawing/2014/main" id="{F23577BC-ABF1-E044-AE73-DF1513B66F41}"/>
              </a:ext>
            </a:extLst>
          </p:cNvPr>
          <p:cNvCxnSpPr/>
          <p:nvPr/>
        </p:nvCxnSpPr>
        <p:spPr>
          <a:xfrm>
            <a:off x="1025679" y="830997"/>
            <a:ext cx="4078036" cy="0"/>
          </a:xfrm>
          <a:prstGeom prst="line">
            <a:avLst/>
          </a:prstGeom>
          <a:ln w="12700" cmpd="sng">
            <a:solidFill>
              <a:srgbClr val="CA2820"/>
            </a:solidFill>
          </a:ln>
          <a:effectLst/>
        </p:spPr>
        <p:style>
          <a:lnRef idx="2">
            <a:schemeClr val="accent1"/>
          </a:lnRef>
          <a:fillRef idx="0">
            <a:schemeClr val="accent1"/>
          </a:fillRef>
          <a:effectRef idx="1">
            <a:schemeClr val="accent1"/>
          </a:effectRef>
          <a:fontRef idx="minor">
            <a:schemeClr val="tx1"/>
          </a:fontRef>
        </p:style>
      </p:cxnSp>
      <p:sp>
        <p:nvSpPr>
          <p:cNvPr id="36" name="文本框 35">
            <a:extLst>
              <a:ext uri="{FF2B5EF4-FFF2-40B4-BE49-F238E27FC236}">
                <a16:creationId xmlns:a16="http://schemas.microsoft.com/office/drawing/2014/main" id="{5F56F130-9A0A-F949-9E96-DC6B564B0FDA}"/>
              </a:ext>
            </a:extLst>
          </p:cNvPr>
          <p:cNvSpPr txBox="1"/>
          <p:nvPr/>
        </p:nvSpPr>
        <p:spPr>
          <a:xfrm>
            <a:off x="815414" y="260649"/>
            <a:ext cx="12327588" cy="584775"/>
          </a:xfrm>
          <a:prstGeom prst="rect">
            <a:avLst/>
          </a:prstGeom>
          <a:noFill/>
        </p:spPr>
        <p:txBody>
          <a:bodyPr wrap="square" rtlCol="0">
            <a:spAutoFit/>
          </a:bodyPr>
          <a:lstStyle/>
          <a:p>
            <a:pPr lvl="0">
              <a:defRPr/>
            </a:pPr>
            <a:r>
              <a:rPr lang="zh-CN" altLang="en-US" sz="3200" b="1" dirty="0">
                <a:latin typeface="微软雅黑" panose="020B0503020204020204" pitchFamily="34" charset="-122"/>
                <a:ea typeface="微软雅黑" panose="020B0503020204020204" pitchFamily="34" charset="-122"/>
              </a:rPr>
              <a:t>预算管理</a:t>
            </a:r>
          </a:p>
        </p:txBody>
      </p:sp>
    </p:spTree>
    <p:extLst>
      <p:ext uri="{BB962C8B-B14F-4D97-AF65-F5344CB8AC3E}">
        <p14:creationId xmlns:p14="http://schemas.microsoft.com/office/powerpoint/2010/main" val="2499739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3"/>
          <p:cNvCxnSpPr/>
          <p:nvPr/>
        </p:nvCxnSpPr>
        <p:spPr>
          <a:xfrm>
            <a:off x="1025679" y="830997"/>
            <a:ext cx="4078036" cy="0"/>
          </a:xfrm>
          <a:prstGeom prst="line">
            <a:avLst/>
          </a:prstGeom>
          <a:ln w="12700" cmpd="sng">
            <a:solidFill>
              <a:srgbClr val="CA2820"/>
            </a:solidFill>
          </a:ln>
          <a:effectLst/>
        </p:spPr>
        <p:style>
          <a:lnRef idx="2">
            <a:schemeClr val="accent1"/>
          </a:lnRef>
          <a:fillRef idx="0">
            <a:schemeClr val="accent1"/>
          </a:fillRef>
          <a:effectRef idx="1">
            <a:schemeClr val="accent1"/>
          </a:effectRef>
          <a:fontRef idx="minor">
            <a:schemeClr val="tx1"/>
          </a:fontRef>
        </p:style>
      </p:cxnSp>
      <p:sp>
        <p:nvSpPr>
          <p:cNvPr id="121" name="文本框 120">
            <a:extLst>
              <a:ext uri="{FF2B5EF4-FFF2-40B4-BE49-F238E27FC236}">
                <a16:creationId xmlns:a16="http://schemas.microsoft.com/office/drawing/2014/main" id="{D08A4F60-FB75-4856-9E3F-DBD053A6AC15}"/>
              </a:ext>
            </a:extLst>
          </p:cNvPr>
          <p:cNvSpPr txBox="1"/>
          <p:nvPr/>
        </p:nvSpPr>
        <p:spPr>
          <a:xfrm>
            <a:off x="815414" y="260649"/>
            <a:ext cx="12327588" cy="584775"/>
          </a:xfrm>
          <a:prstGeom prst="rect">
            <a:avLst/>
          </a:prstGeom>
          <a:noFill/>
        </p:spPr>
        <p:txBody>
          <a:bodyPr wrap="square" rtlCol="0">
            <a:spAutoFit/>
          </a:bodyPr>
          <a:lstStyle/>
          <a:p>
            <a:pPr lvl="0">
              <a:defRPr/>
            </a:pPr>
            <a:r>
              <a:rPr lang="zh-CN" altLang="en-US" sz="3200" b="1" dirty="0">
                <a:latin typeface="微软雅黑" panose="020B0503020204020204" pitchFamily="34" charset="-122"/>
                <a:ea typeface="微软雅黑" panose="020B0503020204020204" pitchFamily="34" charset="-122"/>
              </a:rPr>
              <a:t>科研项目管理</a:t>
            </a:r>
          </a:p>
        </p:txBody>
      </p:sp>
      <p:grpSp>
        <p:nvGrpSpPr>
          <p:cNvPr id="5" name="组合 4"/>
          <p:cNvGrpSpPr/>
          <p:nvPr/>
        </p:nvGrpSpPr>
        <p:grpSpPr>
          <a:xfrm>
            <a:off x="775732" y="1224953"/>
            <a:ext cx="10696563" cy="4746944"/>
            <a:chOff x="84469" y="997508"/>
            <a:chExt cx="11876111" cy="5492211"/>
          </a:xfrm>
        </p:grpSpPr>
        <p:sp>
          <p:nvSpPr>
            <p:cNvPr id="6" name="矩形 5"/>
            <p:cNvSpPr/>
            <p:nvPr/>
          </p:nvSpPr>
          <p:spPr bwMode="auto">
            <a:xfrm>
              <a:off x="551384" y="4309035"/>
              <a:ext cx="11233248" cy="355217"/>
            </a:xfrm>
            <a:prstGeom prst="rect">
              <a:avLst/>
            </a:prstGeom>
            <a:solidFill>
              <a:srgbClr val="FFFFFF">
                <a:lumMod val="85000"/>
              </a:srgbClr>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defRPr/>
              </a:pPr>
              <a:r>
                <a:rPr kumimoji="1" lang="zh-CN" altLang="en-US" sz="1049" kern="0" dirty="0">
                  <a:solidFill>
                    <a:srgbClr val="000000"/>
                  </a:solidFill>
                  <a:latin typeface="微软雅黑" panose="020B0503020204020204" pitchFamily="34" charset="-122"/>
                  <a:ea typeface="微软雅黑" panose="020B0503020204020204" pitchFamily="34" charset="-122"/>
                </a:rPr>
                <a:t>实现科研项目从立项至结项的全流程管理；包括：论文、专利、著作、经费、成果、新技术、学术活动、设备、课件、科研绩效、综合统计等</a:t>
              </a:r>
            </a:p>
          </p:txBody>
        </p:sp>
        <p:sp>
          <p:nvSpPr>
            <p:cNvPr id="7" name="矩形 6"/>
            <p:cNvSpPr/>
            <p:nvPr/>
          </p:nvSpPr>
          <p:spPr bwMode="auto">
            <a:xfrm>
              <a:off x="551384" y="4726142"/>
              <a:ext cx="11233248" cy="359042"/>
            </a:xfrm>
            <a:prstGeom prst="rect">
              <a:avLst/>
            </a:prstGeom>
            <a:solidFill>
              <a:srgbClr val="FFFFFF">
                <a:lumMod val="85000"/>
              </a:srgbClr>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defRPr/>
              </a:pPr>
              <a:r>
                <a:rPr kumimoji="1" lang="zh-CN" altLang="en-US" sz="1049" kern="0" dirty="0">
                  <a:solidFill>
                    <a:srgbClr val="000000"/>
                  </a:solidFill>
                  <a:latin typeface="微软雅黑" panose="020B0503020204020204" pitchFamily="34" charset="-122"/>
                  <a:ea typeface="微软雅黑" panose="020B0503020204020204" pitchFamily="34" charset="-122"/>
                </a:rPr>
                <a:t>实现教学人员档案、教学管理、教学计划、绩效考核、信息发布等内容在内的教学管理</a:t>
              </a:r>
            </a:p>
          </p:txBody>
        </p:sp>
        <p:grpSp>
          <p:nvGrpSpPr>
            <p:cNvPr id="8" name="组合 7"/>
            <p:cNvGrpSpPr/>
            <p:nvPr/>
          </p:nvGrpSpPr>
          <p:grpSpPr>
            <a:xfrm>
              <a:off x="1751012" y="997508"/>
              <a:ext cx="8424936" cy="3105104"/>
              <a:chOff x="1285852" y="857232"/>
              <a:chExt cx="6048672" cy="5768490"/>
            </a:xfrm>
          </p:grpSpPr>
          <p:graphicFrame>
            <p:nvGraphicFramePr>
              <p:cNvPr id="31" name="图示 30"/>
              <p:cNvGraphicFramePr/>
              <p:nvPr/>
            </p:nvGraphicFramePr>
            <p:xfrm>
              <a:off x="1285852" y="857232"/>
              <a:ext cx="6048672" cy="57684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圆柱形 31"/>
              <p:cNvSpPr/>
              <p:nvPr/>
            </p:nvSpPr>
            <p:spPr bwMode="auto">
              <a:xfrm>
                <a:off x="3754848" y="2984255"/>
                <a:ext cx="1083919" cy="1346252"/>
              </a:xfrm>
              <a:prstGeom prst="can">
                <a:avLst>
                  <a:gd name="adj" fmla="val 19473"/>
                </a:avLst>
              </a:prstGeom>
              <a:solidFill>
                <a:srgbClr val="FFC000"/>
              </a:solidFill>
              <a:ln w="6350">
                <a:solidFill>
                  <a:srgbClr val="A32020"/>
                </a:solidFill>
                <a:prstDash val="solid"/>
              </a:ln>
            </p:spPr>
            <p:txBody>
              <a:bodyPr anchor="ctr"/>
              <a:lstStyle/>
              <a:p>
                <a:pPr marL="230149" indent="-230149" algn="ctr" defTabSz="1018652" eaLnBrk="0" hangingPunct="0">
                  <a:defRPr/>
                </a:pPr>
                <a:r>
                  <a:rPr lang="zh-CN" altLang="en-US" sz="1100" kern="0" dirty="0">
                    <a:solidFill>
                      <a:srgbClr val="000000"/>
                    </a:solidFill>
                    <a:latin typeface="微软雅黑" pitchFamily="34" charset="-122"/>
                    <a:ea typeface="微软雅黑" panose="020B0503020204020204" pitchFamily="34" charset="-122"/>
                    <a:cs typeface="Arial" pitchFamily="34" charset="0"/>
                  </a:rPr>
                  <a:t>科教研</a:t>
                </a:r>
                <a:endParaRPr lang="en-US" altLang="zh-CN" sz="1100" kern="0" dirty="0">
                  <a:solidFill>
                    <a:srgbClr val="000000"/>
                  </a:solidFill>
                  <a:latin typeface="微软雅黑" pitchFamily="34" charset="-122"/>
                  <a:ea typeface="微软雅黑" panose="020B0503020204020204" pitchFamily="34" charset="-122"/>
                  <a:cs typeface="Arial" pitchFamily="34" charset="0"/>
                </a:endParaRPr>
              </a:p>
              <a:p>
                <a:pPr marL="230149" indent="-230149" algn="ctr" defTabSz="1018652" eaLnBrk="0" hangingPunct="0">
                  <a:defRPr/>
                </a:pPr>
                <a:r>
                  <a:rPr lang="zh-CN" altLang="en-US" sz="1100" kern="0" dirty="0">
                    <a:solidFill>
                      <a:srgbClr val="000000"/>
                    </a:solidFill>
                    <a:latin typeface="微软雅黑" pitchFamily="34" charset="-122"/>
                    <a:ea typeface="微软雅黑" panose="020B0503020204020204" pitchFamily="34" charset="-122"/>
                    <a:cs typeface="Arial" pitchFamily="34" charset="0"/>
                  </a:rPr>
                  <a:t>闭环管理</a:t>
                </a:r>
                <a:endParaRPr lang="en-US" altLang="zh-CN" sz="1100" kern="0" dirty="0">
                  <a:solidFill>
                    <a:srgbClr val="000000"/>
                  </a:solidFill>
                  <a:latin typeface="微软雅黑" pitchFamily="34" charset="-122"/>
                  <a:ea typeface="微软雅黑" panose="020B0503020204020204" pitchFamily="34" charset="-122"/>
                  <a:cs typeface="Arial" pitchFamily="34" charset="0"/>
                </a:endParaRPr>
              </a:p>
            </p:txBody>
          </p:sp>
        </p:grpSp>
        <p:grpSp>
          <p:nvGrpSpPr>
            <p:cNvPr id="9" name="组合 8"/>
            <p:cNvGrpSpPr/>
            <p:nvPr/>
          </p:nvGrpSpPr>
          <p:grpSpPr>
            <a:xfrm>
              <a:off x="7546628" y="1131641"/>
              <a:ext cx="4382020" cy="1215080"/>
              <a:chOff x="7546628" y="917776"/>
              <a:chExt cx="4382020" cy="1215080"/>
            </a:xfrm>
          </p:grpSpPr>
          <p:sp>
            <p:nvSpPr>
              <p:cNvPr id="28" name="AutoShape 527"/>
              <p:cNvSpPr>
                <a:spLocks noChangeArrowheads="1"/>
              </p:cNvSpPr>
              <p:nvPr/>
            </p:nvSpPr>
            <p:spPr bwMode="auto">
              <a:xfrm>
                <a:off x="7546628" y="917776"/>
                <a:ext cx="1645716" cy="1215080"/>
              </a:xfrm>
              <a:prstGeom prst="roundRect">
                <a:avLst>
                  <a:gd name="adj" fmla="val 15806"/>
                </a:avLst>
              </a:prstGeom>
              <a:solidFill>
                <a:srgbClr val="4BB0D0"/>
              </a:solidFill>
              <a:ln>
                <a:noFill/>
              </a:ln>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latinLnBrk="1">
                  <a:spcBef>
                    <a:spcPct val="0"/>
                  </a:spcBef>
                  <a:buFontTx/>
                  <a:buNone/>
                  <a:defRPr/>
                </a:pPr>
                <a:r>
                  <a:rPr lang="zh-CN" altLang="en-US" sz="1049" b="1" kern="0" dirty="0">
                    <a:solidFill>
                      <a:prstClr val="white"/>
                    </a:solidFill>
                    <a:latin typeface="微软雅黑" panose="020B0503020204020204" pitchFamily="34" charset="-122"/>
                  </a:rPr>
                  <a:t>基建保障、活动、会议、</a:t>
                </a:r>
                <a:endParaRPr lang="en-US" altLang="zh-CN" sz="1049" b="1" kern="0" dirty="0">
                  <a:solidFill>
                    <a:prstClr val="white"/>
                  </a:solidFill>
                  <a:latin typeface="微软雅黑" panose="020B0503020204020204" pitchFamily="34" charset="-122"/>
                </a:endParaRPr>
              </a:p>
              <a:p>
                <a:pPr algn="ctr" latinLnBrk="1">
                  <a:spcBef>
                    <a:spcPct val="0"/>
                  </a:spcBef>
                  <a:buFontTx/>
                  <a:buNone/>
                  <a:defRPr/>
                </a:pPr>
                <a:r>
                  <a:rPr lang="zh-CN" altLang="en-US" sz="1049" b="1" kern="0" dirty="0">
                    <a:solidFill>
                      <a:prstClr val="white"/>
                    </a:solidFill>
                    <a:latin typeface="微软雅黑" panose="020B0503020204020204" pitchFamily="34" charset="-122"/>
                  </a:rPr>
                  <a:t>科技委</a:t>
                </a:r>
                <a:r>
                  <a:rPr lang="en-US" altLang="zh-CN" sz="1049" b="1" kern="0" dirty="0">
                    <a:solidFill>
                      <a:prstClr val="white"/>
                    </a:solidFill>
                    <a:latin typeface="微软雅黑" panose="020B0503020204020204" pitchFamily="34" charset="-122"/>
                  </a:rPr>
                  <a:t>/</a:t>
                </a:r>
                <a:r>
                  <a:rPr lang="zh-CN" altLang="en-US" sz="1049" b="1" kern="0" dirty="0">
                    <a:solidFill>
                      <a:prstClr val="white"/>
                    </a:solidFill>
                    <a:latin typeface="微软雅黑" panose="020B0503020204020204" pitchFamily="34" charset="-122"/>
                  </a:rPr>
                  <a:t>学协会、成果</a:t>
                </a:r>
                <a:endParaRPr lang="en-US" altLang="zh-CN" sz="1049" b="1" kern="0" dirty="0">
                  <a:solidFill>
                    <a:prstClr val="white"/>
                  </a:solidFill>
                  <a:latin typeface="微软雅黑" panose="020B0503020204020204" pitchFamily="34" charset="-122"/>
                </a:endParaRPr>
              </a:p>
            </p:txBody>
          </p:sp>
          <p:sp>
            <p:nvSpPr>
              <p:cNvPr id="29" name="矩形 28"/>
              <p:cNvSpPr/>
              <p:nvPr/>
            </p:nvSpPr>
            <p:spPr bwMode="auto">
              <a:xfrm>
                <a:off x="9552384" y="917777"/>
                <a:ext cx="2160240" cy="1154189"/>
              </a:xfrm>
              <a:prstGeom prst="rect">
                <a:avLst/>
              </a:prstGeom>
              <a:solidFill>
                <a:srgbClr val="FFC00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pPr>
                <a:r>
                  <a:rPr kumimoji="1" lang="zh-CN" altLang="en-US" sz="1049" kern="0" dirty="0">
                    <a:solidFill>
                      <a:srgbClr val="000000"/>
                    </a:solidFill>
                    <a:latin typeface="微软雅黑" panose="020B0503020204020204" pitchFamily="34" charset="-122"/>
                    <a:ea typeface="微软雅黑" panose="020B0503020204020204" pitchFamily="34" charset="-122"/>
                  </a:rPr>
                  <a:t>执行进度可视化</a:t>
                </a:r>
                <a:endParaRPr kumimoji="1" lang="en-US" altLang="zh-CN" sz="1049" kern="0" dirty="0">
                  <a:solidFill>
                    <a:srgbClr val="000000"/>
                  </a:solidFill>
                  <a:latin typeface="微软雅黑" panose="020B0503020204020204" pitchFamily="34" charset="-122"/>
                  <a:ea typeface="微软雅黑" panose="020B0503020204020204" pitchFamily="34" charset="-122"/>
                </a:endParaRPr>
              </a:p>
              <a:p>
                <a:pPr algn="ctr" defTabSz="1018652" latinLnBrk="1">
                  <a:lnSpc>
                    <a:spcPct val="90000"/>
                  </a:lnSpc>
                  <a:spcBef>
                    <a:spcPct val="20000"/>
                  </a:spcBef>
                  <a:buClr>
                    <a:srgbClr val="0053A6"/>
                  </a:buClr>
                </a:pPr>
                <a:r>
                  <a:rPr kumimoji="1" lang="zh-CN" altLang="en-US" sz="1049" kern="0" dirty="0">
                    <a:solidFill>
                      <a:srgbClr val="000000"/>
                    </a:solidFill>
                    <a:latin typeface="微软雅黑" panose="020B0503020204020204" pitchFamily="34" charset="-122"/>
                    <a:ea typeface="微软雅黑" panose="020B0503020204020204" pitchFamily="34" charset="-122"/>
                  </a:rPr>
                  <a:t>参与机构可视化</a:t>
                </a:r>
                <a:endParaRPr kumimoji="1" lang="en-US" altLang="zh-CN" sz="1049" kern="0" dirty="0">
                  <a:solidFill>
                    <a:srgbClr val="000000"/>
                  </a:solidFill>
                  <a:latin typeface="微软雅黑" panose="020B0503020204020204" pitchFamily="34" charset="-122"/>
                  <a:ea typeface="微软雅黑" panose="020B0503020204020204" pitchFamily="34" charset="-122"/>
                </a:endParaRPr>
              </a:p>
              <a:p>
                <a:pPr algn="ctr" defTabSz="1018652" latinLnBrk="1">
                  <a:lnSpc>
                    <a:spcPct val="90000"/>
                  </a:lnSpc>
                  <a:spcBef>
                    <a:spcPct val="20000"/>
                  </a:spcBef>
                  <a:buClr>
                    <a:srgbClr val="0053A6"/>
                  </a:buClr>
                </a:pPr>
                <a:r>
                  <a:rPr kumimoji="1" lang="zh-CN" altLang="en-US" sz="1049" kern="0" dirty="0">
                    <a:solidFill>
                      <a:srgbClr val="000000"/>
                    </a:solidFill>
                    <a:latin typeface="微软雅黑" panose="020B0503020204020204" pitchFamily="34" charset="-122"/>
                    <a:ea typeface="微软雅黑" panose="020B0503020204020204" pitchFamily="34" charset="-122"/>
                  </a:rPr>
                  <a:t>物资保障可视化</a:t>
                </a:r>
                <a:endParaRPr kumimoji="1" lang="en-US" altLang="zh-CN" sz="1049" kern="0" dirty="0">
                  <a:solidFill>
                    <a:srgbClr val="000000"/>
                  </a:solidFill>
                  <a:latin typeface="微软雅黑" panose="020B0503020204020204" pitchFamily="34" charset="-122"/>
                  <a:ea typeface="微软雅黑" panose="020B0503020204020204" pitchFamily="34" charset="-122"/>
                </a:endParaRPr>
              </a:p>
              <a:p>
                <a:pPr algn="ctr" defTabSz="1018652" latinLnBrk="1">
                  <a:lnSpc>
                    <a:spcPct val="90000"/>
                  </a:lnSpc>
                  <a:spcBef>
                    <a:spcPct val="20000"/>
                  </a:spcBef>
                  <a:buClr>
                    <a:srgbClr val="0053A6"/>
                  </a:buClr>
                </a:pPr>
                <a:r>
                  <a:rPr kumimoji="1" lang="zh-CN" altLang="en-US" sz="1049" kern="0" dirty="0">
                    <a:solidFill>
                      <a:srgbClr val="000000"/>
                    </a:solidFill>
                    <a:latin typeface="微软雅黑" panose="020B0503020204020204" pitchFamily="34" charset="-122"/>
                    <a:ea typeface="微软雅黑" panose="020B0503020204020204" pitchFamily="34" charset="-122"/>
                  </a:rPr>
                  <a:t>过程记录可视化</a:t>
                </a:r>
              </a:p>
            </p:txBody>
          </p:sp>
          <p:sp>
            <p:nvSpPr>
              <p:cNvPr id="30" name="圆角矩形 29"/>
              <p:cNvSpPr/>
              <p:nvPr/>
            </p:nvSpPr>
            <p:spPr bwMode="auto">
              <a:xfrm>
                <a:off x="9336360" y="917776"/>
                <a:ext cx="2592288" cy="1215080"/>
              </a:xfrm>
              <a:prstGeom prst="roundRect">
                <a:avLst/>
              </a:prstGeom>
              <a:noFill/>
              <a:ln w="19050">
                <a:solidFill>
                  <a:srgbClr val="FFC000"/>
                </a:solidFill>
                <a:prstDash val="sysDot"/>
                <a:miter lim="800000"/>
                <a:headEnd/>
                <a:tailEnd/>
              </a:ln>
              <a:effectLst>
                <a:reflection stA="45000" endPos="0" dist="50800" dir="5400000" sy="-100000" algn="bl" rotWithShape="0"/>
              </a:effectLst>
            </p:spPr>
            <p:txBody>
              <a:bodyPr lIns="89967" tIns="46783" rIns="89967" bIns="46783" rtlCol="0" anchor="t" anchorCtr="0"/>
              <a:lstStyle/>
              <a:p>
                <a:pPr algn="ctr" defTabSz="1018652" latinLnBrk="1">
                  <a:lnSpc>
                    <a:spcPct val="90000"/>
                  </a:lnSpc>
                  <a:spcBef>
                    <a:spcPct val="20000"/>
                  </a:spcBef>
                  <a:buClr>
                    <a:srgbClr val="0053A6"/>
                  </a:buClr>
                </a:pPr>
                <a:endParaRPr kumimoji="1" lang="en-US" altLang="zh-CN" sz="1049" kern="0" dirty="0">
                  <a:solidFill>
                    <a:srgbClr val="000000"/>
                  </a:solidFill>
                  <a:latin typeface="微软雅黑" panose="020B0503020204020204" pitchFamily="34" charset="-122"/>
                  <a:ea typeface="微软雅黑" panose="020B0503020204020204" pitchFamily="34" charset="-122"/>
                </a:endParaRPr>
              </a:p>
              <a:p>
                <a:pPr algn="ctr" defTabSz="1018652" latinLnBrk="1">
                  <a:lnSpc>
                    <a:spcPct val="90000"/>
                  </a:lnSpc>
                  <a:spcBef>
                    <a:spcPct val="20000"/>
                  </a:spcBef>
                  <a:buClr>
                    <a:srgbClr val="0053A6"/>
                  </a:buClr>
                </a:pPr>
                <a:endParaRPr kumimoji="1" lang="zh-CN" altLang="en-US" sz="1049" kern="0" dirty="0">
                  <a:solidFill>
                    <a:srgbClr val="000000"/>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7578560" y="2720582"/>
              <a:ext cx="4382020" cy="1215080"/>
              <a:chOff x="7578560" y="2494957"/>
              <a:chExt cx="4382020" cy="1215080"/>
            </a:xfrm>
          </p:grpSpPr>
          <p:sp>
            <p:nvSpPr>
              <p:cNvPr id="25" name="AutoShape 527"/>
              <p:cNvSpPr>
                <a:spLocks noChangeArrowheads="1"/>
              </p:cNvSpPr>
              <p:nvPr/>
            </p:nvSpPr>
            <p:spPr bwMode="auto">
              <a:xfrm>
                <a:off x="7578560" y="2494957"/>
                <a:ext cx="1645716" cy="1215080"/>
              </a:xfrm>
              <a:prstGeom prst="roundRect">
                <a:avLst>
                  <a:gd name="adj" fmla="val 15806"/>
                </a:avLst>
              </a:prstGeom>
              <a:solidFill>
                <a:srgbClr val="4BB0D0"/>
              </a:solidFill>
              <a:ln>
                <a:noFill/>
              </a:ln>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latinLnBrk="1">
                  <a:spcBef>
                    <a:spcPct val="0"/>
                  </a:spcBef>
                  <a:buFontTx/>
                  <a:buNone/>
                  <a:defRPr/>
                </a:pPr>
                <a:r>
                  <a:rPr lang="zh-CN" altLang="en-US" sz="1049" b="1" kern="0" dirty="0">
                    <a:solidFill>
                      <a:prstClr val="white"/>
                    </a:solidFill>
                    <a:latin typeface="微软雅黑" panose="020B0503020204020204" pitchFamily="34" charset="-122"/>
                  </a:rPr>
                  <a:t>固定报表统计</a:t>
                </a:r>
                <a:endParaRPr lang="en-US" altLang="zh-CN" sz="1049" b="1" kern="0" dirty="0">
                  <a:solidFill>
                    <a:prstClr val="white"/>
                  </a:solidFill>
                  <a:latin typeface="微软雅黑" panose="020B0503020204020204" pitchFamily="34" charset="-122"/>
                </a:endParaRPr>
              </a:p>
              <a:p>
                <a:pPr algn="ctr" latinLnBrk="1">
                  <a:spcBef>
                    <a:spcPct val="0"/>
                  </a:spcBef>
                  <a:buFontTx/>
                  <a:buNone/>
                  <a:defRPr/>
                </a:pPr>
                <a:r>
                  <a:rPr lang="zh-CN" altLang="en-US" sz="1049" b="1" kern="0" dirty="0">
                    <a:solidFill>
                      <a:prstClr val="white"/>
                    </a:solidFill>
                    <a:latin typeface="微软雅黑" panose="020B0503020204020204" pitchFamily="34" charset="-122"/>
                  </a:rPr>
                  <a:t>进度跟踪监控</a:t>
                </a:r>
              </a:p>
            </p:txBody>
          </p:sp>
          <p:sp>
            <p:nvSpPr>
              <p:cNvPr id="26" name="矩形 25"/>
              <p:cNvSpPr/>
              <p:nvPr/>
            </p:nvSpPr>
            <p:spPr bwMode="auto">
              <a:xfrm>
                <a:off x="9584316" y="2548352"/>
                <a:ext cx="2160240" cy="1100795"/>
              </a:xfrm>
              <a:prstGeom prst="rect">
                <a:avLst/>
              </a:prstGeom>
              <a:solidFill>
                <a:srgbClr val="FFC00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pPr>
                <a:r>
                  <a:rPr kumimoji="1" lang="zh-CN" altLang="en-US" sz="1049" kern="0" dirty="0">
                    <a:solidFill>
                      <a:srgbClr val="000000"/>
                    </a:solidFill>
                    <a:latin typeface="微软雅黑" panose="020B0503020204020204" pitchFamily="34" charset="-122"/>
                    <a:ea typeface="微软雅黑" panose="020B0503020204020204" pitchFamily="34" charset="-122"/>
                  </a:rPr>
                  <a:t>定式报表统计快捷</a:t>
                </a:r>
                <a:endParaRPr kumimoji="1" lang="en-US" altLang="zh-CN" sz="1049" kern="0" dirty="0">
                  <a:solidFill>
                    <a:srgbClr val="000000"/>
                  </a:solidFill>
                  <a:latin typeface="微软雅黑" panose="020B0503020204020204" pitchFamily="34" charset="-122"/>
                  <a:ea typeface="微软雅黑" panose="020B0503020204020204" pitchFamily="34" charset="-122"/>
                </a:endParaRPr>
              </a:p>
              <a:p>
                <a:pPr algn="ctr" defTabSz="1018652" latinLnBrk="1">
                  <a:lnSpc>
                    <a:spcPct val="90000"/>
                  </a:lnSpc>
                  <a:spcBef>
                    <a:spcPct val="20000"/>
                  </a:spcBef>
                  <a:buClr>
                    <a:srgbClr val="0053A6"/>
                  </a:buClr>
                </a:pPr>
                <a:r>
                  <a:rPr kumimoji="1" lang="zh-CN" altLang="en-US" sz="1049" kern="0" dirty="0">
                    <a:solidFill>
                      <a:srgbClr val="000000"/>
                    </a:solidFill>
                    <a:latin typeface="微软雅黑" panose="020B0503020204020204" pitchFamily="34" charset="-122"/>
                    <a:ea typeface="微软雅黑" panose="020B0503020204020204" pitchFamily="34" charset="-122"/>
                  </a:rPr>
                  <a:t>项目进度监控及时</a:t>
                </a:r>
                <a:endParaRPr kumimoji="1" lang="en-US" altLang="zh-CN" sz="1049" kern="0" dirty="0">
                  <a:solidFill>
                    <a:srgbClr val="000000"/>
                  </a:solidFill>
                  <a:latin typeface="微软雅黑" panose="020B0503020204020204" pitchFamily="34" charset="-122"/>
                  <a:ea typeface="微软雅黑" panose="020B0503020204020204" pitchFamily="34" charset="-122"/>
                </a:endParaRPr>
              </a:p>
              <a:p>
                <a:pPr algn="ctr" defTabSz="1018652" latinLnBrk="1">
                  <a:lnSpc>
                    <a:spcPct val="90000"/>
                  </a:lnSpc>
                  <a:spcBef>
                    <a:spcPct val="20000"/>
                  </a:spcBef>
                  <a:buClr>
                    <a:srgbClr val="0053A6"/>
                  </a:buClr>
                </a:pPr>
                <a:r>
                  <a:rPr kumimoji="1" lang="zh-CN" altLang="en-US" sz="1049" kern="0" dirty="0">
                    <a:solidFill>
                      <a:srgbClr val="000000"/>
                    </a:solidFill>
                    <a:latin typeface="微软雅黑" panose="020B0503020204020204" pitchFamily="34" charset="-122"/>
                    <a:ea typeface="微软雅黑" panose="020B0503020204020204" pitchFamily="34" charset="-122"/>
                  </a:rPr>
                  <a:t>费用花销核算清楚</a:t>
                </a:r>
              </a:p>
            </p:txBody>
          </p:sp>
          <p:sp>
            <p:nvSpPr>
              <p:cNvPr id="27" name="圆角矩形 26"/>
              <p:cNvSpPr/>
              <p:nvPr/>
            </p:nvSpPr>
            <p:spPr bwMode="auto">
              <a:xfrm>
                <a:off x="9368292" y="2494957"/>
                <a:ext cx="2592288" cy="1215080"/>
              </a:xfrm>
              <a:prstGeom prst="roundRect">
                <a:avLst/>
              </a:prstGeom>
              <a:noFill/>
              <a:ln w="19050">
                <a:solidFill>
                  <a:srgbClr val="FFC000"/>
                </a:solidFill>
                <a:prstDash val="sysDot"/>
                <a:miter lim="800000"/>
                <a:headEnd/>
                <a:tailEnd/>
              </a:ln>
              <a:effectLst>
                <a:reflection stA="45000" endPos="0" dist="50800" dir="5400000" sy="-100000" algn="bl" rotWithShape="0"/>
              </a:effectLst>
            </p:spPr>
            <p:txBody>
              <a:bodyPr lIns="89967" tIns="46783" rIns="89967" bIns="46783" rtlCol="0" anchor="t" anchorCtr="0"/>
              <a:lstStyle/>
              <a:p>
                <a:pPr algn="ctr" defTabSz="1018652" latinLnBrk="1">
                  <a:lnSpc>
                    <a:spcPct val="90000"/>
                  </a:lnSpc>
                  <a:spcBef>
                    <a:spcPct val="20000"/>
                  </a:spcBef>
                  <a:buClr>
                    <a:srgbClr val="0053A6"/>
                  </a:buClr>
                </a:pPr>
                <a:r>
                  <a:rPr kumimoji="1" lang="zh-CN" altLang="en-US" sz="1049" kern="0" dirty="0">
                    <a:solidFill>
                      <a:srgbClr val="000000"/>
                    </a:solidFill>
                    <a:latin typeface="微软雅黑" panose="020B0503020204020204" pitchFamily="34" charset="-122"/>
                    <a:ea typeface="微软雅黑" panose="020B0503020204020204" pitchFamily="34" charset="-122"/>
                  </a:rPr>
                  <a:t>整体监控有效</a:t>
                </a:r>
              </a:p>
            </p:txBody>
          </p:sp>
        </p:grpSp>
        <p:grpSp>
          <p:nvGrpSpPr>
            <p:cNvPr id="11" name="组合 10"/>
            <p:cNvGrpSpPr/>
            <p:nvPr/>
          </p:nvGrpSpPr>
          <p:grpSpPr>
            <a:xfrm>
              <a:off x="84469" y="1131641"/>
              <a:ext cx="4351091" cy="1215080"/>
              <a:chOff x="84469" y="906016"/>
              <a:chExt cx="4351091" cy="1215080"/>
            </a:xfrm>
          </p:grpSpPr>
          <p:sp>
            <p:nvSpPr>
              <p:cNvPr id="21" name="AutoShape 527"/>
              <p:cNvSpPr>
                <a:spLocks noChangeArrowheads="1"/>
              </p:cNvSpPr>
              <p:nvPr/>
            </p:nvSpPr>
            <p:spPr bwMode="auto">
              <a:xfrm>
                <a:off x="2789844" y="906016"/>
                <a:ext cx="1645716" cy="1215080"/>
              </a:xfrm>
              <a:prstGeom prst="roundRect">
                <a:avLst>
                  <a:gd name="adj" fmla="val 15806"/>
                </a:avLst>
              </a:prstGeom>
              <a:solidFill>
                <a:srgbClr val="4BB0D0"/>
              </a:solidFill>
              <a:ln>
                <a:noFill/>
              </a:ln>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latinLnBrk="1">
                  <a:spcBef>
                    <a:spcPct val="0"/>
                  </a:spcBef>
                  <a:buFontTx/>
                  <a:buNone/>
                  <a:defRPr/>
                </a:pPr>
                <a:r>
                  <a:rPr lang="zh-CN" altLang="en-US" sz="1049" b="1" kern="0" dirty="0">
                    <a:solidFill>
                      <a:prstClr val="white"/>
                    </a:solidFill>
                    <a:latin typeface="微软雅黑" panose="020B0503020204020204" pitchFamily="34" charset="-122"/>
                  </a:rPr>
                  <a:t>计划、立项、归档</a:t>
                </a:r>
                <a:endParaRPr lang="en-US" altLang="zh-CN" sz="1049" b="1" kern="0" dirty="0">
                  <a:solidFill>
                    <a:prstClr val="white"/>
                  </a:solidFill>
                  <a:latin typeface="微软雅黑" panose="020B0503020204020204" pitchFamily="34" charset="-122"/>
                </a:endParaRPr>
              </a:p>
              <a:p>
                <a:pPr algn="ctr" latinLnBrk="1">
                  <a:spcBef>
                    <a:spcPct val="0"/>
                  </a:spcBef>
                  <a:buFontTx/>
                  <a:buNone/>
                  <a:defRPr/>
                </a:pPr>
                <a:r>
                  <a:rPr lang="zh-CN" altLang="en-US" sz="1049" b="1" kern="0" dirty="0">
                    <a:solidFill>
                      <a:prstClr val="white"/>
                    </a:solidFill>
                    <a:latin typeface="微软雅黑" panose="020B0503020204020204" pitchFamily="34" charset="-122"/>
                  </a:rPr>
                  <a:t>合同、经费、申报</a:t>
                </a:r>
              </a:p>
            </p:txBody>
          </p:sp>
          <p:grpSp>
            <p:nvGrpSpPr>
              <p:cNvPr id="22" name="组合 21"/>
              <p:cNvGrpSpPr/>
              <p:nvPr/>
            </p:nvGrpSpPr>
            <p:grpSpPr>
              <a:xfrm>
                <a:off x="84469" y="906016"/>
                <a:ext cx="2592288" cy="1215080"/>
                <a:chOff x="191344" y="977266"/>
                <a:chExt cx="2592288" cy="1215080"/>
              </a:xfrm>
            </p:grpSpPr>
            <p:sp>
              <p:nvSpPr>
                <p:cNvPr id="23" name="矩形 22"/>
                <p:cNvSpPr/>
                <p:nvPr/>
              </p:nvSpPr>
              <p:spPr bwMode="auto">
                <a:xfrm>
                  <a:off x="407368" y="989429"/>
                  <a:ext cx="2160240" cy="1142027"/>
                </a:xfrm>
                <a:prstGeom prst="rect">
                  <a:avLst/>
                </a:prstGeom>
                <a:solidFill>
                  <a:srgbClr val="FFC00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pPr>
                  <a:r>
                    <a:rPr kumimoji="1" lang="zh-CN" altLang="en-US" sz="1049" kern="0" dirty="0">
                      <a:solidFill>
                        <a:srgbClr val="000000"/>
                      </a:solidFill>
                      <a:latin typeface="微软雅黑" panose="020B0503020204020204" pitchFamily="34" charset="-122"/>
                      <a:ea typeface="微软雅黑" panose="020B0503020204020204" pitchFamily="34" charset="-122"/>
                    </a:rPr>
                    <a:t>从计划到立项</a:t>
                  </a:r>
                  <a:endParaRPr kumimoji="1" lang="en-US" altLang="zh-CN" sz="1049" kern="0" dirty="0">
                    <a:solidFill>
                      <a:srgbClr val="000000"/>
                    </a:solidFill>
                    <a:latin typeface="微软雅黑" panose="020B0503020204020204" pitchFamily="34" charset="-122"/>
                    <a:ea typeface="微软雅黑" panose="020B0503020204020204" pitchFamily="34" charset="-122"/>
                  </a:endParaRPr>
                </a:p>
                <a:p>
                  <a:pPr algn="ctr" defTabSz="1018652" latinLnBrk="1">
                    <a:lnSpc>
                      <a:spcPct val="90000"/>
                    </a:lnSpc>
                    <a:spcBef>
                      <a:spcPct val="20000"/>
                    </a:spcBef>
                    <a:buClr>
                      <a:srgbClr val="0053A6"/>
                    </a:buClr>
                  </a:pPr>
                  <a:r>
                    <a:rPr kumimoji="1" lang="zh-CN" altLang="en-US" sz="1049" kern="0" dirty="0">
                      <a:solidFill>
                        <a:srgbClr val="000000"/>
                      </a:solidFill>
                      <a:latin typeface="微软雅黑" panose="020B0503020204020204" pitchFamily="34" charset="-122"/>
                      <a:ea typeface="微软雅黑" panose="020B0503020204020204" pitchFamily="34" charset="-122"/>
                    </a:rPr>
                    <a:t>从合同到申报</a:t>
                  </a:r>
                  <a:endParaRPr kumimoji="1" lang="en-US" altLang="zh-CN" sz="1049" kern="0" dirty="0">
                    <a:solidFill>
                      <a:srgbClr val="000000"/>
                    </a:solidFill>
                    <a:latin typeface="微软雅黑" panose="020B0503020204020204" pitchFamily="34" charset="-122"/>
                    <a:ea typeface="微软雅黑" panose="020B0503020204020204" pitchFamily="34" charset="-122"/>
                  </a:endParaRPr>
                </a:p>
                <a:p>
                  <a:pPr algn="ctr" defTabSz="1018652" latinLnBrk="1">
                    <a:lnSpc>
                      <a:spcPct val="90000"/>
                    </a:lnSpc>
                    <a:spcBef>
                      <a:spcPct val="20000"/>
                    </a:spcBef>
                    <a:buClr>
                      <a:srgbClr val="0053A6"/>
                    </a:buClr>
                  </a:pPr>
                  <a:r>
                    <a:rPr kumimoji="1" lang="zh-CN" altLang="en-US" sz="1049" kern="0" dirty="0">
                      <a:solidFill>
                        <a:srgbClr val="000000"/>
                      </a:solidFill>
                      <a:latin typeface="微软雅黑" panose="020B0503020204020204" pitchFamily="34" charset="-122"/>
                      <a:ea typeface="微软雅黑" panose="020B0503020204020204" pitchFamily="34" charset="-122"/>
                    </a:rPr>
                    <a:t>从审批到预算</a:t>
                  </a:r>
                </a:p>
              </p:txBody>
            </p:sp>
            <p:sp>
              <p:nvSpPr>
                <p:cNvPr id="24" name="圆角矩形 23"/>
                <p:cNvSpPr/>
                <p:nvPr/>
              </p:nvSpPr>
              <p:spPr bwMode="auto">
                <a:xfrm>
                  <a:off x="191344" y="977266"/>
                  <a:ext cx="2592288" cy="1215080"/>
                </a:xfrm>
                <a:prstGeom prst="roundRect">
                  <a:avLst/>
                </a:prstGeom>
                <a:noFill/>
                <a:ln w="19050">
                  <a:solidFill>
                    <a:srgbClr val="FFC000"/>
                  </a:solidFill>
                  <a:prstDash val="sysDot"/>
                  <a:miter lim="800000"/>
                  <a:headEnd/>
                  <a:tailEnd/>
                </a:ln>
                <a:effectLst>
                  <a:reflection stA="45000" endPos="0" dist="50800" dir="5400000" sy="-100000" algn="bl" rotWithShape="0"/>
                </a:effectLst>
              </p:spPr>
              <p:txBody>
                <a:bodyPr lIns="89967" tIns="46783" rIns="89967" bIns="46783" rtlCol="0" anchor="t" anchorCtr="0"/>
                <a:lstStyle/>
                <a:p>
                  <a:pPr algn="ctr" defTabSz="1018652" latinLnBrk="1">
                    <a:lnSpc>
                      <a:spcPct val="90000"/>
                    </a:lnSpc>
                    <a:spcBef>
                      <a:spcPct val="20000"/>
                    </a:spcBef>
                    <a:buClr>
                      <a:srgbClr val="0053A6"/>
                    </a:buClr>
                  </a:pPr>
                  <a:r>
                    <a:rPr kumimoji="1" lang="zh-CN" altLang="en-US" sz="1049" kern="0" dirty="0">
                      <a:solidFill>
                        <a:srgbClr val="000000"/>
                      </a:solidFill>
                      <a:latin typeface="微软雅黑" panose="020B0503020204020204" pitchFamily="34" charset="-122"/>
                      <a:ea typeface="微软雅黑" panose="020B0503020204020204" pitchFamily="34" charset="-122"/>
                    </a:rPr>
                    <a:t>科教研项目管理</a:t>
                  </a:r>
                </a:p>
              </p:txBody>
            </p:sp>
          </p:grpSp>
        </p:grpSp>
        <p:grpSp>
          <p:nvGrpSpPr>
            <p:cNvPr id="12" name="组合 11"/>
            <p:cNvGrpSpPr/>
            <p:nvPr/>
          </p:nvGrpSpPr>
          <p:grpSpPr>
            <a:xfrm>
              <a:off x="84469" y="2553146"/>
              <a:ext cx="4351091" cy="1382517"/>
              <a:chOff x="84469" y="2471941"/>
              <a:chExt cx="4351091" cy="1382517"/>
            </a:xfrm>
          </p:grpSpPr>
          <p:sp>
            <p:nvSpPr>
              <p:cNvPr id="17" name="AutoShape 527"/>
              <p:cNvSpPr>
                <a:spLocks noChangeArrowheads="1"/>
              </p:cNvSpPr>
              <p:nvPr/>
            </p:nvSpPr>
            <p:spPr bwMode="auto">
              <a:xfrm>
                <a:off x="2789844" y="2639377"/>
                <a:ext cx="1645716" cy="1215080"/>
              </a:xfrm>
              <a:prstGeom prst="roundRect">
                <a:avLst>
                  <a:gd name="adj" fmla="val 15806"/>
                </a:avLst>
              </a:prstGeom>
              <a:solidFill>
                <a:srgbClr val="4BB0D0"/>
              </a:solidFill>
              <a:ln>
                <a:noFill/>
              </a:ln>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latinLnBrk="1">
                  <a:spcBef>
                    <a:spcPct val="0"/>
                  </a:spcBef>
                  <a:buFontTx/>
                  <a:buNone/>
                  <a:defRPr/>
                </a:pPr>
                <a:r>
                  <a:rPr lang="zh-CN" altLang="en-US" sz="1049" b="1" kern="0" dirty="0">
                    <a:solidFill>
                      <a:prstClr val="white"/>
                    </a:solidFill>
                    <a:latin typeface="微软雅黑" panose="020B0503020204020204" pitchFamily="34" charset="-122"/>
                  </a:rPr>
                  <a:t>项目绩效评估</a:t>
                </a:r>
                <a:endParaRPr lang="en-US" altLang="zh-CN" sz="1049" b="1" kern="0" dirty="0">
                  <a:solidFill>
                    <a:prstClr val="white"/>
                  </a:solidFill>
                  <a:latin typeface="微软雅黑" panose="020B0503020204020204" pitchFamily="34" charset="-122"/>
                </a:endParaRPr>
              </a:p>
              <a:p>
                <a:pPr algn="ctr" latinLnBrk="1">
                  <a:spcBef>
                    <a:spcPct val="0"/>
                  </a:spcBef>
                  <a:buFontTx/>
                  <a:buNone/>
                  <a:defRPr/>
                </a:pPr>
                <a:r>
                  <a:rPr lang="zh-CN" altLang="en-US" sz="1049" b="1" kern="0" dirty="0">
                    <a:solidFill>
                      <a:prstClr val="white"/>
                    </a:solidFill>
                    <a:latin typeface="微软雅黑" panose="020B0503020204020204" pitchFamily="34" charset="-122"/>
                  </a:rPr>
                  <a:t>成果转化统计</a:t>
                </a:r>
                <a:endParaRPr lang="en-US" altLang="zh-CN" sz="1049" b="1" kern="0" dirty="0">
                  <a:solidFill>
                    <a:prstClr val="white"/>
                  </a:solidFill>
                  <a:latin typeface="微软雅黑" panose="020B0503020204020204" pitchFamily="34" charset="-122"/>
                </a:endParaRPr>
              </a:p>
              <a:p>
                <a:pPr algn="ctr" latinLnBrk="1">
                  <a:spcBef>
                    <a:spcPct val="0"/>
                  </a:spcBef>
                  <a:buFontTx/>
                  <a:buNone/>
                  <a:defRPr/>
                </a:pPr>
                <a:r>
                  <a:rPr lang="zh-CN" altLang="en-US" sz="1049" b="1" kern="0" dirty="0">
                    <a:solidFill>
                      <a:prstClr val="white"/>
                    </a:solidFill>
                    <a:latin typeface="微软雅黑" panose="020B0503020204020204" pitchFamily="34" charset="-122"/>
                  </a:rPr>
                  <a:t>人员绩效考评</a:t>
                </a:r>
              </a:p>
            </p:txBody>
          </p:sp>
          <p:grpSp>
            <p:nvGrpSpPr>
              <p:cNvPr id="18" name="组合 17"/>
              <p:cNvGrpSpPr/>
              <p:nvPr/>
            </p:nvGrpSpPr>
            <p:grpSpPr>
              <a:xfrm>
                <a:off x="84469" y="2471941"/>
                <a:ext cx="2592288" cy="1382517"/>
                <a:chOff x="21182" y="2471941"/>
                <a:chExt cx="2592288" cy="1382517"/>
              </a:xfrm>
            </p:grpSpPr>
            <p:sp>
              <p:nvSpPr>
                <p:cNvPr id="19" name="矩形 18"/>
                <p:cNvSpPr/>
                <p:nvPr/>
              </p:nvSpPr>
              <p:spPr bwMode="auto">
                <a:xfrm>
                  <a:off x="119118" y="2578001"/>
                  <a:ext cx="2338990" cy="1215567"/>
                </a:xfrm>
                <a:prstGeom prst="rect">
                  <a:avLst/>
                </a:prstGeom>
                <a:solidFill>
                  <a:srgbClr val="FFC00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pPr>
                  <a:r>
                    <a:rPr kumimoji="1" lang="zh-CN" altLang="en-US" sz="1049" kern="0" dirty="0">
                      <a:solidFill>
                        <a:srgbClr val="000000"/>
                      </a:solidFill>
                      <a:latin typeface="微软雅黑" panose="020B0503020204020204" pitchFamily="34" charset="-122"/>
                      <a:ea typeface="微软雅黑" panose="020B0503020204020204" pitchFamily="34" charset="-122"/>
                    </a:rPr>
                    <a:t>实现科研项目绩效评估</a:t>
                  </a:r>
                  <a:endParaRPr kumimoji="1" lang="en-US" altLang="zh-CN" sz="1049" kern="0" dirty="0">
                    <a:solidFill>
                      <a:srgbClr val="000000"/>
                    </a:solidFill>
                    <a:latin typeface="微软雅黑" panose="020B0503020204020204" pitchFamily="34" charset="-122"/>
                    <a:ea typeface="微软雅黑" panose="020B0503020204020204" pitchFamily="34" charset="-122"/>
                  </a:endParaRPr>
                </a:p>
                <a:p>
                  <a:pPr algn="ctr" defTabSz="1018652" latinLnBrk="1">
                    <a:lnSpc>
                      <a:spcPct val="90000"/>
                    </a:lnSpc>
                    <a:spcBef>
                      <a:spcPct val="20000"/>
                    </a:spcBef>
                    <a:buClr>
                      <a:srgbClr val="0053A6"/>
                    </a:buClr>
                  </a:pPr>
                  <a:r>
                    <a:rPr kumimoji="1" lang="zh-CN" altLang="en-US" sz="1049" kern="0" dirty="0">
                      <a:solidFill>
                        <a:srgbClr val="000000"/>
                      </a:solidFill>
                      <a:latin typeface="微软雅黑" panose="020B0503020204020204" pitchFamily="34" charset="-122"/>
                      <a:ea typeface="微软雅黑" panose="020B0503020204020204" pitchFamily="34" charset="-122"/>
                    </a:rPr>
                    <a:t>实现人员可以绩效量化</a:t>
                  </a:r>
                  <a:endParaRPr kumimoji="1" lang="en-US" altLang="zh-CN" sz="1049" kern="0" dirty="0">
                    <a:solidFill>
                      <a:srgbClr val="000000"/>
                    </a:solidFill>
                    <a:latin typeface="微软雅黑" panose="020B0503020204020204" pitchFamily="34" charset="-122"/>
                    <a:ea typeface="微软雅黑" panose="020B0503020204020204" pitchFamily="34" charset="-122"/>
                  </a:endParaRPr>
                </a:p>
                <a:p>
                  <a:pPr algn="ctr" defTabSz="1018652" latinLnBrk="1">
                    <a:lnSpc>
                      <a:spcPct val="90000"/>
                    </a:lnSpc>
                    <a:spcBef>
                      <a:spcPct val="20000"/>
                    </a:spcBef>
                    <a:buClr>
                      <a:srgbClr val="0053A6"/>
                    </a:buClr>
                  </a:pPr>
                  <a:r>
                    <a:rPr kumimoji="1" lang="zh-CN" altLang="en-US" sz="1049" kern="0" dirty="0">
                      <a:solidFill>
                        <a:srgbClr val="000000"/>
                      </a:solidFill>
                      <a:latin typeface="微软雅黑" panose="020B0503020204020204" pitchFamily="34" charset="-122"/>
                      <a:ea typeface="微软雅黑" panose="020B0503020204020204" pitchFamily="34" charset="-122"/>
                    </a:rPr>
                    <a:t>与绩效考核及职务考评联动</a:t>
                  </a:r>
                </a:p>
              </p:txBody>
            </p:sp>
            <p:sp>
              <p:nvSpPr>
                <p:cNvPr id="20" name="圆角矩形 19"/>
                <p:cNvSpPr/>
                <p:nvPr/>
              </p:nvSpPr>
              <p:spPr bwMode="auto">
                <a:xfrm>
                  <a:off x="21182" y="2471941"/>
                  <a:ext cx="2592288" cy="1382517"/>
                </a:xfrm>
                <a:prstGeom prst="roundRect">
                  <a:avLst/>
                </a:prstGeom>
                <a:noFill/>
                <a:ln w="19050">
                  <a:solidFill>
                    <a:srgbClr val="FFC000"/>
                  </a:solidFill>
                  <a:prstDash val="sysDot"/>
                  <a:miter lim="800000"/>
                  <a:headEnd/>
                  <a:tailEnd/>
                </a:ln>
                <a:effectLst>
                  <a:reflection stA="45000" endPos="0" dist="50800" dir="5400000" sy="-100000" algn="bl" rotWithShape="0"/>
                </a:effectLst>
              </p:spPr>
              <p:txBody>
                <a:bodyPr lIns="89967" tIns="46783" rIns="89967" bIns="46783" rtlCol="0" anchor="t" anchorCtr="0"/>
                <a:lstStyle/>
                <a:p>
                  <a:pPr algn="ctr" defTabSz="1018652" latinLnBrk="1">
                    <a:lnSpc>
                      <a:spcPct val="90000"/>
                    </a:lnSpc>
                    <a:spcBef>
                      <a:spcPct val="20000"/>
                    </a:spcBef>
                    <a:buClr>
                      <a:srgbClr val="0053A6"/>
                    </a:buClr>
                  </a:pPr>
                  <a:r>
                    <a:rPr kumimoji="1" lang="zh-CN" altLang="en-US" sz="1049" kern="0" dirty="0">
                      <a:solidFill>
                        <a:srgbClr val="000000"/>
                      </a:solidFill>
                      <a:latin typeface="微软雅黑" panose="020B0503020204020204" pitchFamily="34" charset="-122"/>
                      <a:ea typeface="微软雅黑" panose="020B0503020204020204" pitchFamily="34" charset="-122"/>
                    </a:rPr>
                    <a:t>实现绩效评估</a:t>
                  </a:r>
                </a:p>
              </p:txBody>
            </p:sp>
          </p:grpSp>
        </p:grpSp>
        <p:sp>
          <p:nvSpPr>
            <p:cNvPr id="13" name="矩形 12"/>
            <p:cNvSpPr/>
            <p:nvPr/>
          </p:nvSpPr>
          <p:spPr bwMode="gray">
            <a:xfrm>
              <a:off x="551384" y="5157950"/>
              <a:ext cx="11161240" cy="346075"/>
            </a:xfrm>
            <a:prstGeom prst="rect">
              <a:avLst/>
            </a:prstGeom>
            <a:solidFill>
              <a:srgbClr val="4BB0D0"/>
            </a:solidFill>
            <a:ln w="12700" algn="ctr">
              <a:solidFill>
                <a:srgbClr val="FFFFFF">
                  <a:lumMod val="85000"/>
                </a:srgbClr>
              </a:solidFill>
              <a:miter lim="800000"/>
              <a:headEnd/>
              <a:tailEnd/>
            </a:ln>
            <a:effectLst>
              <a:outerShdw blurRad="127000" dist="38100" dir="2700000" algn="tl" rotWithShape="0">
                <a:prstClr val="black">
                  <a:alpha val="40000"/>
                </a:prstClr>
              </a:outerShdw>
            </a:effectLst>
          </p:spPr>
          <p:txBody>
            <a:bodyPr lIns="35273" tIns="35273" rIns="35273" bIns="35273" anchor="ctr"/>
            <a:lstStyle/>
            <a:p>
              <a:pPr marL="174581" indent="-174581" algn="ctr">
                <a:lnSpc>
                  <a:spcPct val="95000"/>
                </a:lnSpc>
                <a:spcAft>
                  <a:spcPct val="40000"/>
                </a:spcAft>
                <a:buClr>
                  <a:srgbClr val="AEAEAE"/>
                </a:buClr>
                <a:defRPr/>
              </a:pPr>
              <a:r>
                <a:rPr lang="zh-CN" altLang="en-US" sz="1400" b="1" kern="0" dirty="0">
                  <a:solidFill>
                    <a:srgbClr val="FFFFFF"/>
                  </a:solidFill>
                  <a:latin typeface="微软雅黑" panose="020B0503020204020204" pitchFamily="34" charset="-122"/>
                  <a:ea typeface="微软雅黑" panose="020B0503020204020204" pitchFamily="34" charset="-122"/>
                  <a:cs typeface="Times New Roman" pitchFamily="18" charset="0"/>
                </a:rPr>
                <a:t>关键收益</a:t>
              </a:r>
            </a:p>
          </p:txBody>
        </p:sp>
        <p:sp>
          <p:nvSpPr>
            <p:cNvPr id="14" name="Rectangle 5" descr="© INSCALE GmbH, 26.05.2010&#10;http://www.presentationload.com/"/>
            <p:cNvSpPr>
              <a:spLocks noChangeArrowheads="1"/>
            </p:cNvSpPr>
            <p:nvPr/>
          </p:nvSpPr>
          <p:spPr bwMode="gray">
            <a:xfrm>
              <a:off x="551384" y="5512440"/>
              <a:ext cx="3528244" cy="977279"/>
            </a:xfrm>
            <a:prstGeom prst="rect">
              <a:avLst/>
            </a:prstGeom>
            <a:gradFill rotWithShape="1">
              <a:gsLst>
                <a:gs pos="0">
                  <a:srgbClr val="FFFFFF"/>
                </a:gs>
                <a:gs pos="100000">
                  <a:srgbClr val="EAEAEA"/>
                </a:gs>
              </a:gsLst>
              <a:lin ang="5400000" scaled="1"/>
            </a:gradFill>
            <a:ln w="12700" algn="ctr">
              <a:solidFill>
                <a:srgbClr val="DDDDDD"/>
              </a:solidFill>
              <a:miter lim="800000"/>
              <a:headEnd/>
              <a:tailEnd/>
            </a:ln>
            <a:effectLst>
              <a:outerShdw blurRad="127000" dist="38100" dir="2700000" algn="tl" rotWithShape="0">
                <a:prstClr val="black">
                  <a:alpha val="40000"/>
                </a:prstClr>
              </a:outerShdw>
            </a:effectLst>
          </p:spPr>
          <p:txBody>
            <a:bodyPr lIns="35273" tIns="35273" rIns="35273" bIns="35273" anchor="ctr" anchorCtr="0"/>
            <a:lstStyle/>
            <a:p>
              <a:pPr marL="174581" indent="-174581" eaLnBrk="0" fontAlgn="base" hangingPunct="0">
                <a:lnSpc>
                  <a:spcPct val="95000"/>
                </a:lnSpc>
                <a:spcBef>
                  <a:spcPct val="0"/>
                </a:spcBef>
                <a:spcAft>
                  <a:spcPct val="40000"/>
                </a:spcAft>
                <a:buClr>
                  <a:srgbClr val="000000">
                    <a:lumMod val="95000"/>
                    <a:lumOff val="5000"/>
                  </a:srgbClr>
                </a:buClr>
                <a:buFont typeface="Wingdings" pitchFamily="2" charset="2"/>
                <a:buChar char="§"/>
                <a:defRPr/>
              </a:pPr>
              <a:r>
                <a:rPr lang="zh-CN" altLang="en-US" sz="1200" b="1" dirty="0">
                  <a:solidFill>
                    <a:srgbClr val="FF0000"/>
                  </a:solidFill>
                  <a:latin typeface="微软雅黑" pitchFamily="34" charset="-122"/>
                  <a:ea typeface="微软雅黑" panose="020B0503020204020204" pitchFamily="34" charset="-122"/>
                  <a:cs typeface="Times New Roman" pitchFamily="18" charset="0"/>
                </a:rPr>
                <a:t>突出科教研计划管理；</a:t>
              </a:r>
              <a:endParaRPr lang="en-US" altLang="zh-CN" sz="1200" b="1" dirty="0">
                <a:solidFill>
                  <a:srgbClr val="FF0000"/>
                </a:solidFill>
                <a:latin typeface="微软雅黑" pitchFamily="34" charset="-122"/>
                <a:ea typeface="微软雅黑" panose="020B0503020204020204" pitchFamily="34" charset="-122"/>
                <a:cs typeface="Times New Roman" pitchFamily="18" charset="0"/>
              </a:endParaRPr>
            </a:p>
            <a:p>
              <a:pPr marL="174581" indent="-174581" eaLnBrk="0" fontAlgn="base" hangingPunct="0">
                <a:lnSpc>
                  <a:spcPct val="95000"/>
                </a:lnSpc>
                <a:spcBef>
                  <a:spcPct val="0"/>
                </a:spcBef>
                <a:spcAft>
                  <a:spcPct val="40000"/>
                </a:spcAft>
                <a:buClr>
                  <a:srgbClr val="000000">
                    <a:lumMod val="95000"/>
                    <a:lumOff val="5000"/>
                  </a:srgbClr>
                </a:buClr>
                <a:buFont typeface="Wingdings" pitchFamily="2" charset="2"/>
                <a:buChar char="§"/>
                <a:defRPr/>
              </a:pPr>
              <a:r>
                <a:rPr lang="zh-CN" altLang="en-US" sz="1200" b="1" dirty="0">
                  <a:solidFill>
                    <a:srgbClr val="FF0000"/>
                  </a:solidFill>
                  <a:latin typeface="微软雅黑" pitchFamily="34" charset="-122"/>
                  <a:ea typeface="微软雅黑" panose="020B0503020204020204" pitchFamily="34" charset="-122"/>
                  <a:cs typeface="Times New Roman" pitchFamily="18" charset="0"/>
                </a:rPr>
                <a:t>实现科教研全过程管理。</a:t>
              </a:r>
            </a:p>
          </p:txBody>
        </p:sp>
        <p:sp>
          <p:nvSpPr>
            <p:cNvPr id="15" name="Rectangle 5" descr="© INSCALE GmbH, 26.05.2010&#10;http://www.presentationload.com/"/>
            <p:cNvSpPr>
              <a:spLocks noChangeArrowheads="1"/>
            </p:cNvSpPr>
            <p:nvPr/>
          </p:nvSpPr>
          <p:spPr bwMode="gray">
            <a:xfrm>
              <a:off x="4223792" y="5512440"/>
              <a:ext cx="3528392" cy="977279"/>
            </a:xfrm>
            <a:prstGeom prst="rect">
              <a:avLst/>
            </a:prstGeom>
            <a:gradFill rotWithShape="1">
              <a:gsLst>
                <a:gs pos="0">
                  <a:srgbClr val="FFFFFF"/>
                </a:gs>
                <a:gs pos="100000">
                  <a:srgbClr val="EAEAEA"/>
                </a:gs>
              </a:gsLst>
              <a:lin ang="5400000" scaled="1"/>
            </a:gradFill>
            <a:ln w="12700" algn="ctr">
              <a:solidFill>
                <a:srgbClr val="DDDDDD"/>
              </a:solidFill>
              <a:miter lim="800000"/>
              <a:headEnd/>
              <a:tailEnd/>
            </a:ln>
            <a:effectLst>
              <a:outerShdw blurRad="127000" dist="38100" dir="2700000" algn="tl" rotWithShape="0">
                <a:prstClr val="black">
                  <a:alpha val="40000"/>
                </a:prstClr>
              </a:outerShdw>
            </a:effectLst>
          </p:spPr>
          <p:txBody>
            <a:bodyPr lIns="35273" tIns="35273" rIns="35273" bIns="35273" anchor="ctr" anchorCtr="0"/>
            <a:lstStyle/>
            <a:p>
              <a:pPr marL="174581" indent="-174581" eaLnBrk="0" fontAlgn="base" hangingPunct="0">
                <a:lnSpc>
                  <a:spcPct val="95000"/>
                </a:lnSpc>
                <a:spcBef>
                  <a:spcPct val="0"/>
                </a:spcBef>
                <a:spcAft>
                  <a:spcPct val="40000"/>
                </a:spcAft>
                <a:buClr>
                  <a:srgbClr val="000000">
                    <a:lumMod val="95000"/>
                    <a:lumOff val="5000"/>
                  </a:srgbClr>
                </a:buClr>
                <a:buFont typeface="Wingdings" pitchFamily="2" charset="2"/>
                <a:buChar char="§"/>
                <a:defRPr/>
              </a:pPr>
              <a:r>
                <a:rPr lang="zh-CN" altLang="en-US" sz="1200" b="1" dirty="0">
                  <a:solidFill>
                    <a:srgbClr val="FF0000"/>
                  </a:solidFill>
                  <a:latin typeface="微软雅黑" pitchFamily="34" charset="-122"/>
                  <a:ea typeface="微软雅黑" panose="020B0503020204020204" pitchFamily="34" charset="-122"/>
                  <a:cs typeface="Times New Roman" pitchFamily="18" charset="0"/>
                </a:rPr>
                <a:t>实现科教研费用控制；</a:t>
              </a:r>
              <a:endParaRPr lang="en-US" altLang="zh-CN" sz="1200" b="1" dirty="0">
                <a:solidFill>
                  <a:srgbClr val="FF0000"/>
                </a:solidFill>
                <a:latin typeface="微软雅黑" pitchFamily="34" charset="-122"/>
                <a:ea typeface="微软雅黑" panose="020B0503020204020204" pitchFamily="34" charset="-122"/>
                <a:cs typeface="Times New Roman" pitchFamily="18" charset="0"/>
              </a:endParaRPr>
            </a:p>
            <a:p>
              <a:pPr marL="174581" indent="-174581" eaLnBrk="0" fontAlgn="base" hangingPunct="0">
                <a:lnSpc>
                  <a:spcPct val="95000"/>
                </a:lnSpc>
                <a:spcBef>
                  <a:spcPct val="0"/>
                </a:spcBef>
                <a:spcAft>
                  <a:spcPct val="40000"/>
                </a:spcAft>
                <a:buClr>
                  <a:srgbClr val="000000">
                    <a:lumMod val="95000"/>
                    <a:lumOff val="5000"/>
                  </a:srgbClr>
                </a:buClr>
                <a:buFont typeface="Wingdings" pitchFamily="2" charset="2"/>
                <a:buChar char="§"/>
                <a:defRPr/>
              </a:pPr>
              <a:r>
                <a:rPr lang="zh-CN" altLang="en-US" sz="1200" b="1" dirty="0">
                  <a:solidFill>
                    <a:srgbClr val="FF0000"/>
                  </a:solidFill>
                  <a:latin typeface="微软雅黑" pitchFamily="34" charset="-122"/>
                  <a:ea typeface="微软雅黑" panose="020B0503020204020204" pitchFamily="34" charset="-122"/>
                  <a:cs typeface="Times New Roman" pitchFamily="18" charset="0"/>
                </a:rPr>
                <a:t>实现科教研成果管理。</a:t>
              </a:r>
            </a:p>
          </p:txBody>
        </p:sp>
        <p:sp>
          <p:nvSpPr>
            <p:cNvPr id="16" name="Rectangle 5" descr="© INSCALE GmbH, 26.05.2010&#10;http://www.presentationload.com/"/>
            <p:cNvSpPr>
              <a:spLocks noChangeArrowheads="1"/>
            </p:cNvSpPr>
            <p:nvPr/>
          </p:nvSpPr>
          <p:spPr bwMode="gray">
            <a:xfrm>
              <a:off x="7891418" y="5512440"/>
              <a:ext cx="3821206" cy="977279"/>
            </a:xfrm>
            <a:prstGeom prst="rect">
              <a:avLst/>
            </a:prstGeom>
            <a:gradFill rotWithShape="1">
              <a:gsLst>
                <a:gs pos="0">
                  <a:srgbClr val="FFFFFF"/>
                </a:gs>
                <a:gs pos="100000">
                  <a:srgbClr val="EAEAEA"/>
                </a:gs>
              </a:gsLst>
              <a:lin ang="5400000" scaled="1"/>
            </a:gradFill>
            <a:ln w="12700" algn="ctr">
              <a:solidFill>
                <a:srgbClr val="DDDDDD"/>
              </a:solidFill>
              <a:miter lim="800000"/>
              <a:headEnd/>
              <a:tailEnd/>
            </a:ln>
            <a:effectLst>
              <a:outerShdw blurRad="127000" dist="38100" dir="2700000" algn="tl" rotWithShape="0">
                <a:prstClr val="black">
                  <a:alpha val="40000"/>
                </a:prstClr>
              </a:outerShdw>
            </a:effectLst>
          </p:spPr>
          <p:txBody>
            <a:bodyPr lIns="35273" tIns="35273" rIns="35273" bIns="35273" anchor="ctr" anchorCtr="0"/>
            <a:lstStyle/>
            <a:p>
              <a:pPr marL="174581" indent="-174581" eaLnBrk="0" fontAlgn="base" hangingPunct="0">
                <a:lnSpc>
                  <a:spcPct val="95000"/>
                </a:lnSpc>
                <a:spcBef>
                  <a:spcPct val="0"/>
                </a:spcBef>
                <a:spcAft>
                  <a:spcPct val="40000"/>
                </a:spcAft>
                <a:buClr>
                  <a:srgbClr val="000000">
                    <a:lumMod val="95000"/>
                    <a:lumOff val="5000"/>
                  </a:srgbClr>
                </a:buClr>
                <a:buFont typeface="Wingdings" pitchFamily="2" charset="2"/>
                <a:buChar char="§"/>
                <a:defRPr/>
              </a:pPr>
              <a:r>
                <a:rPr lang="zh-CN" altLang="en-US" sz="1200" b="1" dirty="0">
                  <a:solidFill>
                    <a:srgbClr val="FF0000"/>
                  </a:solidFill>
                  <a:latin typeface="微软雅黑" pitchFamily="34" charset="-122"/>
                  <a:ea typeface="微软雅黑" panose="020B0503020204020204" pitchFamily="34" charset="-122"/>
                  <a:cs typeface="Times New Roman" pitchFamily="18" charset="0"/>
                </a:rPr>
                <a:t>实现科教研绩效评估</a:t>
              </a:r>
              <a:endParaRPr lang="en-US" altLang="zh-CN" sz="1200" b="1" dirty="0">
                <a:solidFill>
                  <a:srgbClr val="FF0000"/>
                </a:solidFill>
                <a:latin typeface="微软雅黑" pitchFamily="34" charset="-122"/>
                <a:ea typeface="微软雅黑" panose="020B0503020204020204" pitchFamily="34" charset="-122"/>
                <a:cs typeface="Times New Roman" pitchFamily="18" charset="0"/>
              </a:endParaRPr>
            </a:p>
            <a:p>
              <a:pPr marL="174581" indent="-174581" eaLnBrk="0" fontAlgn="base" hangingPunct="0">
                <a:lnSpc>
                  <a:spcPct val="95000"/>
                </a:lnSpc>
                <a:spcBef>
                  <a:spcPct val="0"/>
                </a:spcBef>
                <a:spcAft>
                  <a:spcPct val="40000"/>
                </a:spcAft>
                <a:buClr>
                  <a:srgbClr val="000000">
                    <a:lumMod val="95000"/>
                    <a:lumOff val="5000"/>
                  </a:srgbClr>
                </a:buClr>
                <a:buFont typeface="Wingdings" pitchFamily="2" charset="2"/>
                <a:buChar char="§"/>
                <a:defRPr/>
              </a:pPr>
              <a:r>
                <a:rPr lang="zh-CN" altLang="en-US" sz="1200" b="1" dirty="0">
                  <a:solidFill>
                    <a:srgbClr val="FF0000"/>
                  </a:solidFill>
                  <a:latin typeface="微软雅黑" pitchFamily="34" charset="-122"/>
                  <a:ea typeface="微软雅黑" panose="020B0503020204020204" pitchFamily="34" charset="-122"/>
                  <a:cs typeface="Times New Roman" pitchFamily="18" charset="0"/>
                </a:rPr>
                <a:t>实现与人员考核晋升关联。</a:t>
              </a:r>
            </a:p>
          </p:txBody>
        </p:sp>
      </p:grpSp>
    </p:spTree>
    <p:extLst>
      <p:ext uri="{BB962C8B-B14F-4D97-AF65-F5344CB8AC3E}">
        <p14:creationId xmlns:p14="http://schemas.microsoft.com/office/powerpoint/2010/main" val="1815749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3"/>
          <p:cNvCxnSpPr/>
          <p:nvPr/>
        </p:nvCxnSpPr>
        <p:spPr>
          <a:xfrm>
            <a:off x="1025679" y="830997"/>
            <a:ext cx="4078036" cy="0"/>
          </a:xfrm>
          <a:prstGeom prst="line">
            <a:avLst/>
          </a:prstGeom>
          <a:ln w="12700" cmpd="sng">
            <a:solidFill>
              <a:srgbClr val="CA2820"/>
            </a:solidFill>
          </a:ln>
          <a:effectLst/>
        </p:spPr>
        <p:style>
          <a:lnRef idx="2">
            <a:schemeClr val="accent1"/>
          </a:lnRef>
          <a:fillRef idx="0">
            <a:schemeClr val="accent1"/>
          </a:fillRef>
          <a:effectRef idx="1">
            <a:schemeClr val="accent1"/>
          </a:effectRef>
          <a:fontRef idx="minor">
            <a:schemeClr val="tx1"/>
          </a:fontRef>
        </p:style>
      </p:cxnSp>
      <p:sp>
        <p:nvSpPr>
          <p:cNvPr id="121" name="文本框 120">
            <a:extLst>
              <a:ext uri="{FF2B5EF4-FFF2-40B4-BE49-F238E27FC236}">
                <a16:creationId xmlns:a16="http://schemas.microsoft.com/office/drawing/2014/main" id="{D08A4F60-FB75-4856-9E3F-DBD053A6AC15}"/>
              </a:ext>
            </a:extLst>
          </p:cNvPr>
          <p:cNvSpPr txBox="1"/>
          <p:nvPr/>
        </p:nvSpPr>
        <p:spPr>
          <a:xfrm>
            <a:off x="815414" y="260649"/>
            <a:ext cx="12327588" cy="584775"/>
          </a:xfrm>
          <a:prstGeom prst="rect">
            <a:avLst/>
          </a:prstGeom>
          <a:noFill/>
        </p:spPr>
        <p:txBody>
          <a:bodyPr wrap="square" rtlCol="0">
            <a:spAutoFit/>
          </a:bodyPr>
          <a:lstStyle/>
          <a:p>
            <a:pPr lvl="0">
              <a:defRPr/>
            </a:pPr>
            <a:r>
              <a:rPr lang="zh-CN" altLang="en-US" sz="3200" b="1" dirty="0">
                <a:latin typeface="微软雅黑" panose="020B0503020204020204" pitchFamily="34" charset="-122"/>
                <a:ea typeface="微软雅黑" panose="020B0503020204020204" pitchFamily="34" charset="-122"/>
              </a:rPr>
              <a:t>费用报销管理</a:t>
            </a:r>
          </a:p>
        </p:txBody>
      </p:sp>
      <p:grpSp>
        <p:nvGrpSpPr>
          <p:cNvPr id="5" name="组合 4"/>
          <p:cNvGrpSpPr/>
          <p:nvPr/>
        </p:nvGrpSpPr>
        <p:grpSpPr>
          <a:xfrm>
            <a:off x="527381" y="1124745"/>
            <a:ext cx="11271464" cy="5205308"/>
            <a:chOff x="471711" y="1361828"/>
            <a:chExt cx="11233248" cy="5322870"/>
          </a:xfrm>
        </p:grpSpPr>
        <p:sp>
          <p:nvSpPr>
            <p:cNvPr id="6" name="圆角矩形 5"/>
            <p:cNvSpPr/>
            <p:nvPr/>
          </p:nvSpPr>
          <p:spPr bwMode="auto">
            <a:xfrm>
              <a:off x="3063999" y="1376028"/>
              <a:ext cx="6121837" cy="2434074"/>
            </a:xfrm>
            <a:prstGeom prst="roundRect">
              <a:avLst/>
            </a:prstGeom>
            <a:solidFill>
              <a:srgbClr val="D9D9D9"/>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pPr>
              <a:endParaRPr kumimoji="1" lang="zh-CN" altLang="en-US" sz="1400" kern="0" dirty="0">
                <a:solidFill>
                  <a:srgbClr val="FFFFFF"/>
                </a:solidFill>
                <a:latin typeface="微软雅黑" panose="020B0503020204020204" pitchFamily="34" charset="-122"/>
                <a:ea typeface="微软雅黑" panose="020B0503020204020204" pitchFamily="34" charset="-122"/>
              </a:endParaRPr>
            </a:p>
          </p:txBody>
        </p:sp>
        <p:sp>
          <p:nvSpPr>
            <p:cNvPr id="7" name="圆角矩形 6"/>
            <p:cNvSpPr/>
            <p:nvPr/>
          </p:nvSpPr>
          <p:spPr bwMode="auto">
            <a:xfrm>
              <a:off x="471711" y="1361829"/>
              <a:ext cx="1871052" cy="1728192"/>
            </a:xfrm>
            <a:prstGeom prst="roundRect">
              <a:avLst/>
            </a:prstGeom>
            <a:solidFill>
              <a:srgbClr val="FFFFFF">
                <a:lumMod val="85000"/>
              </a:srgbClr>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defRPr/>
              </a:pPr>
              <a:endParaRPr kumimoji="1" lang="en-US" altLang="zh-CN" sz="1400" kern="0" dirty="0">
                <a:solidFill>
                  <a:srgbClr val="FFFFFF"/>
                </a:solidFill>
                <a:latin typeface="微软雅黑" panose="020B0503020204020204" pitchFamily="34" charset="-122"/>
                <a:ea typeface="微软雅黑" panose="020B0503020204020204" pitchFamily="34" charset="-122"/>
              </a:endParaRPr>
            </a:p>
          </p:txBody>
        </p:sp>
        <p:sp>
          <p:nvSpPr>
            <p:cNvPr id="8" name="圆角矩形 7"/>
            <p:cNvSpPr/>
            <p:nvPr/>
          </p:nvSpPr>
          <p:spPr bwMode="auto">
            <a:xfrm>
              <a:off x="767901" y="1793877"/>
              <a:ext cx="1296144" cy="484930"/>
            </a:xfrm>
            <a:prstGeom prst="roundRect">
              <a:avLst/>
            </a:prstGeom>
            <a:solidFill>
              <a:srgbClr val="4BB0D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pPr>
              <a:r>
                <a:rPr kumimoji="1" lang="zh-CN" altLang="en-US" sz="1400" b="1" kern="0" dirty="0">
                  <a:solidFill>
                    <a:srgbClr val="FFFFFF"/>
                  </a:solidFill>
                  <a:latin typeface="微软雅黑" panose="020B0503020204020204" pitchFamily="34" charset="-122"/>
                  <a:ea typeface="微软雅黑" panose="020B0503020204020204" pitchFamily="34" charset="-122"/>
                </a:rPr>
                <a:t>科室预算</a:t>
              </a:r>
              <a:endParaRPr kumimoji="1" lang="en-US" altLang="zh-CN" sz="1400" b="1" kern="0" dirty="0">
                <a:solidFill>
                  <a:srgbClr val="FFFFFF"/>
                </a:solidFill>
                <a:latin typeface="微软雅黑" panose="020B0503020204020204" pitchFamily="34" charset="-122"/>
                <a:ea typeface="微软雅黑" panose="020B0503020204020204" pitchFamily="34" charset="-122"/>
              </a:endParaRPr>
            </a:p>
          </p:txBody>
        </p:sp>
        <p:sp>
          <p:nvSpPr>
            <p:cNvPr id="9" name="圆角矩形 8"/>
            <p:cNvSpPr/>
            <p:nvPr/>
          </p:nvSpPr>
          <p:spPr bwMode="auto">
            <a:xfrm>
              <a:off x="3208015" y="1721869"/>
              <a:ext cx="1314772" cy="484930"/>
            </a:xfrm>
            <a:prstGeom prst="roundRect">
              <a:avLst/>
            </a:prstGeom>
            <a:solidFill>
              <a:srgbClr val="4BB0D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pPr>
              <a:r>
                <a:rPr kumimoji="1" lang="zh-CN" altLang="en-US" sz="1400" b="1" kern="0" dirty="0">
                  <a:solidFill>
                    <a:srgbClr val="FFFFFF"/>
                  </a:solidFill>
                  <a:latin typeface="微软雅黑" panose="020B0503020204020204" pitchFamily="34" charset="-122"/>
                  <a:ea typeface="微软雅黑" panose="020B0503020204020204" pitchFamily="34" charset="-122"/>
                </a:rPr>
                <a:t>动支申请</a:t>
              </a:r>
              <a:endParaRPr kumimoji="1" lang="en-US" altLang="zh-CN" sz="1400" b="1" kern="0" dirty="0">
                <a:solidFill>
                  <a:srgbClr val="FFFFFF"/>
                </a:solidFill>
                <a:latin typeface="微软雅黑" panose="020B0503020204020204" pitchFamily="34" charset="-122"/>
                <a:ea typeface="微软雅黑" panose="020B0503020204020204" pitchFamily="34" charset="-122"/>
              </a:endParaRPr>
            </a:p>
          </p:txBody>
        </p:sp>
        <p:sp>
          <p:nvSpPr>
            <p:cNvPr id="10" name="燕尾形 9"/>
            <p:cNvSpPr/>
            <p:nvPr/>
          </p:nvSpPr>
          <p:spPr bwMode="auto">
            <a:xfrm>
              <a:off x="9256687" y="2369941"/>
              <a:ext cx="576064" cy="576064"/>
            </a:xfrm>
            <a:prstGeom prst="chevron">
              <a:avLst/>
            </a:prstGeom>
            <a:solidFill>
              <a:srgbClr val="FFFFFF">
                <a:lumMod val="85000"/>
              </a:srgbClr>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defRPr/>
              </a:pPr>
              <a:endParaRPr kumimoji="1" lang="zh-CN" altLang="en-US" sz="1400" kern="0" dirty="0">
                <a:solidFill>
                  <a:srgbClr val="FFFFFF"/>
                </a:solidFill>
                <a:latin typeface="微软雅黑" panose="020B0503020204020204" pitchFamily="34" charset="-122"/>
                <a:ea typeface="微软雅黑" panose="020B0503020204020204" pitchFamily="34" charset="-122"/>
              </a:endParaRPr>
            </a:p>
          </p:txBody>
        </p:sp>
        <p:sp>
          <p:nvSpPr>
            <p:cNvPr id="11" name="圆角矩形 10"/>
            <p:cNvSpPr/>
            <p:nvPr/>
          </p:nvSpPr>
          <p:spPr bwMode="auto">
            <a:xfrm>
              <a:off x="9976767" y="1361828"/>
              <a:ext cx="1728192" cy="2448273"/>
            </a:xfrm>
            <a:prstGeom prst="roundRect">
              <a:avLst/>
            </a:prstGeom>
            <a:solidFill>
              <a:srgbClr val="4BB0D0"/>
            </a:solidFill>
            <a:ln w="19050">
              <a:solidFill>
                <a:srgbClr val="FFFFFF"/>
              </a:solid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defRPr/>
              </a:pPr>
              <a:r>
                <a:rPr kumimoji="1" lang="zh-CN" altLang="en-US" sz="1400" b="1" kern="0" dirty="0">
                  <a:solidFill>
                    <a:srgbClr val="FFFFFF"/>
                  </a:solidFill>
                  <a:latin typeface="微软雅黑" panose="020B0503020204020204" pitchFamily="34" charset="-122"/>
                  <a:ea typeface="微软雅黑" panose="020B0503020204020204" pitchFamily="34" charset="-122"/>
                </a:rPr>
                <a:t>费用核算</a:t>
              </a:r>
              <a:endParaRPr kumimoji="1" lang="en-US" altLang="zh-CN" sz="1400" b="1" kern="0" dirty="0">
                <a:solidFill>
                  <a:srgbClr val="FFFFFF"/>
                </a:solidFill>
                <a:latin typeface="微软雅黑" panose="020B0503020204020204" pitchFamily="34" charset="-122"/>
                <a:ea typeface="微软雅黑" panose="020B0503020204020204" pitchFamily="34" charset="-122"/>
              </a:endParaRPr>
            </a:p>
            <a:p>
              <a:pPr algn="ctr" defTabSz="1018652" latinLnBrk="1">
                <a:lnSpc>
                  <a:spcPct val="90000"/>
                </a:lnSpc>
                <a:spcBef>
                  <a:spcPct val="20000"/>
                </a:spcBef>
                <a:buClr>
                  <a:srgbClr val="0053A6"/>
                </a:buClr>
                <a:defRPr/>
              </a:pPr>
              <a:r>
                <a:rPr kumimoji="1" lang="zh-CN" altLang="en-US" sz="1400" b="1" kern="0" dirty="0">
                  <a:solidFill>
                    <a:srgbClr val="FFFFFF"/>
                  </a:solidFill>
                  <a:latin typeface="微软雅黑" panose="020B0503020204020204" pitchFamily="34" charset="-122"/>
                  <a:ea typeface="微软雅黑" panose="020B0503020204020204" pitchFamily="34" charset="-122"/>
                </a:rPr>
                <a:t>支付核算</a:t>
              </a:r>
              <a:endParaRPr kumimoji="1" lang="en-US" altLang="zh-CN" sz="1400" b="1" kern="0" dirty="0">
                <a:solidFill>
                  <a:srgbClr val="FFFFFF"/>
                </a:solidFill>
                <a:latin typeface="微软雅黑" panose="020B0503020204020204" pitchFamily="34" charset="-122"/>
                <a:ea typeface="微软雅黑" panose="020B0503020204020204" pitchFamily="34" charset="-122"/>
              </a:endParaRPr>
            </a:p>
          </p:txBody>
        </p:sp>
        <p:sp>
          <p:nvSpPr>
            <p:cNvPr id="12" name="矩形 11"/>
            <p:cNvSpPr/>
            <p:nvPr/>
          </p:nvSpPr>
          <p:spPr bwMode="gray">
            <a:xfrm>
              <a:off x="543719" y="5106245"/>
              <a:ext cx="11161240" cy="346075"/>
            </a:xfrm>
            <a:prstGeom prst="rect">
              <a:avLst/>
            </a:prstGeom>
            <a:solidFill>
              <a:srgbClr val="4BB0D0"/>
            </a:solidFill>
            <a:ln w="12700" algn="ctr">
              <a:solidFill>
                <a:srgbClr val="FFFFFF">
                  <a:lumMod val="85000"/>
                </a:srgbClr>
              </a:solidFill>
              <a:miter lim="800000"/>
              <a:headEnd/>
              <a:tailEnd/>
            </a:ln>
            <a:effectLst>
              <a:outerShdw blurRad="127000" dist="38100" dir="2700000" algn="tl" rotWithShape="0">
                <a:prstClr val="black">
                  <a:alpha val="40000"/>
                </a:prstClr>
              </a:outerShdw>
            </a:effectLst>
          </p:spPr>
          <p:txBody>
            <a:bodyPr lIns="35273" tIns="35273" rIns="35273" bIns="35273" anchor="ctr"/>
            <a:lstStyle/>
            <a:p>
              <a:pPr marL="174581" indent="-174581" algn="ctr">
                <a:lnSpc>
                  <a:spcPct val="95000"/>
                </a:lnSpc>
                <a:spcAft>
                  <a:spcPct val="40000"/>
                </a:spcAft>
                <a:buClr>
                  <a:srgbClr val="AEAEAE"/>
                </a:buClr>
                <a:defRPr/>
              </a:pPr>
              <a:r>
                <a:rPr lang="zh-CN" altLang="en-US" b="1" kern="0" dirty="0">
                  <a:solidFill>
                    <a:srgbClr val="FFFFFF"/>
                  </a:solidFill>
                  <a:latin typeface="微软雅黑" panose="020B0503020204020204" pitchFamily="34" charset="-122"/>
                  <a:ea typeface="微软雅黑" panose="020B0503020204020204" pitchFamily="34" charset="-122"/>
                  <a:cs typeface="Times New Roman" pitchFamily="18" charset="0"/>
                </a:rPr>
                <a:t>关键收益</a:t>
              </a:r>
            </a:p>
          </p:txBody>
        </p:sp>
        <p:sp>
          <p:nvSpPr>
            <p:cNvPr id="13" name="Rectangle 5" descr="© INSCALE GmbH, 26.05.2010&#10;http://www.presentationload.com/"/>
            <p:cNvSpPr>
              <a:spLocks noChangeArrowheads="1"/>
            </p:cNvSpPr>
            <p:nvPr/>
          </p:nvSpPr>
          <p:spPr bwMode="gray">
            <a:xfrm>
              <a:off x="543719" y="5460735"/>
              <a:ext cx="3528244" cy="1223963"/>
            </a:xfrm>
            <a:prstGeom prst="rect">
              <a:avLst/>
            </a:prstGeom>
            <a:gradFill rotWithShape="1">
              <a:gsLst>
                <a:gs pos="0">
                  <a:srgbClr val="FFFFFF"/>
                </a:gs>
                <a:gs pos="100000">
                  <a:srgbClr val="EAEAEA"/>
                </a:gs>
              </a:gsLst>
              <a:lin ang="5400000" scaled="1"/>
            </a:gradFill>
            <a:ln w="12700" algn="ctr">
              <a:solidFill>
                <a:srgbClr val="DDDDDD"/>
              </a:solidFill>
              <a:miter lim="800000"/>
              <a:headEnd/>
              <a:tailEnd/>
            </a:ln>
            <a:effectLst>
              <a:outerShdw blurRad="127000" dist="38100" dir="2700000" algn="tl" rotWithShape="0">
                <a:prstClr val="black">
                  <a:alpha val="40000"/>
                </a:prstClr>
              </a:outerShdw>
            </a:effectLst>
          </p:spPr>
          <p:txBody>
            <a:bodyPr lIns="35273" tIns="35273" rIns="35273" bIns="35273"/>
            <a:lstStyle/>
            <a:p>
              <a:pPr marL="174581" indent="-174581" eaLnBrk="0" fontAlgn="base" hangingPunct="0">
                <a:lnSpc>
                  <a:spcPct val="95000"/>
                </a:lnSpc>
                <a:spcBef>
                  <a:spcPct val="0"/>
                </a:spcBef>
                <a:spcAft>
                  <a:spcPct val="40000"/>
                </a:spcAft>
                <a:buClr>
                  <a:srgbClr val="000000">
                    <a:lumMod val="95000"/>
                    <a:lumOff val="5000"/>
                  </a:srgbClr>
                </a:buClr>
                <a:buFont typeface="Wingdings" pitchFamily="2" charset="2"/>
                <a:buChar char="§"/>
                <a:defRPr/>
              </a:pPr>
              <a:r>
                <a:rPr lang="zh-CN" altLang="en-US" dirty="0">
                  <a:solidFill>
                    <a:srgbClr val="000000">
                      <a:lumMod val="85000"/>
                      <a:lumOff val="15000"/>
                    </a:srgbClr>
                  </a:solidFill>
                  <a:latin typeface="微软雅黑" pitchFamily="34" charset="-122"/>
                  <a:ea typeface="微软雅黑" panose="020B0503020204020204" pitchFamily="34" charset="-122"/>
                  <a:cs typeface="Times New Roman" pitchFamily="18" charset="0"/>
                </a:rPr>
                <a:t>科研项目预算清晰可视；</a:t>
              </a:r>
              <a:endParaRPr lang="en-US" altLang="zh-CN" dirty="0">
                <a:solidFill>
                  <a:srgbClr val="000000">
                    <a:lumMod val="85000"/>
                    <a:lumOff val="15000"/>
                  </a:srgbClr>
                </a:solidFill>
                <a:latin typeface="微软雅黑" pitchFamily="34" charset="-122"/>
                <a:ea typeface="微软雅黑" panose="020B0503020204020204" pitchFamily="34" charset="-122"/>
                <a:cs typeface="Times New Roman" pitchFamily="18" charset="0"/>
              </a:endParaRPr>
            </a:p>
            <a:p>
              <a:pPr marL="174581" indent="-174581" eaLnBrk="0" fontAlgn="base" hangingPunct="0">
                <a:lnSpc>
                  <a:spcPct val="95000"/>
                </a:lnSpc>
                <a:spcBef>
                  <a:spcPct val="0"/>
                </a:spcBef>
                <a:spcAft>
                  <a:spcPct val="40000"/>
                </a:spcAft>
                <a:buClr>
                  <a:srgbClr val="000000">
                    <a:lumMod val="95000"/>
                    <a:lumOff val="5000"/>
                  </a:srgbClr>
                </a:buClr>
                <a:buFont typeface="Wingdings" pitchFamily="2" charset="2"/>
                <a:buChar char="§"/>
                <a:defRPr/>
              </a:pPr>
              <a:r>
                <a:rPr lang="zh-CN" altLang="en-US" b="1" dirty="0">
                  <a:solidFill>
                    <a:srgbClr val="FF0000"/>
                  </a:solidFill>
                  <a:latin typeface="微软雅黑" pitchFamily="34" charset="-122"/>
                  <a:ea typeface="微软雅黑" panose="020B0503020204020204" pitchFamily="34" charset="-122"/>
                  <a:cs typeface="Times New Roman" pitchFamily="18" charset="0"/>
                </a:rPr>
                <a:t>实现科室、部门预算实时控制。</a:t>
              </a:r>
              <a:endParaRPr lang="en-US" altLang="zh-CN" b="1" dirty="0">
                <a:solidFill>
                  <a:srgbClr val="FF0000"/>
                </a:solidFill>
                <a:latin typeface="微软雅黑" pitchFamily="34" charset="-122"/>
                <a:ea typeface="微软雅黑" panose="020B0503020204020204" pitchFamily="34" charset="-122"/>
                <a:cs typeface="Times New Roman" pitchFamily="18" charset="0"/>
              </a:endParaRPr>
            </a:p>
            <a:p>
              <a:pPr marL="174581" indent="-174581" eaLnBrk="0" fontAlgn="base" hangingPunct="0">
                <a:lnSpc>
                  <a:spcPct val="95000"/>
                </a:lnSpc>
                <a:spcBef>
                  <a:spcPct val="0"/>
                </a:spcBef>
                <a:spcAft>
                  <a:spcPct val="40000"/>
                </a:spcAft>
                <a:buClr>
                  <a:srgbClr val="000000">
                    <a:lumMod val="95000"/>
                    <a:lumOff val="5000"/>
                  </a:srgbClr>
                </a:buClr>
                <a:buFont typeface="Wingdings" pitchFamily="2" charset="2"/>
                <a:buChar char="§"/>
                <a:defRPr/>
              </a:pPr>
              <a:endParaRPr lang="zh-CN" altLang="en-US" sz="1400" dirty="0">
                <a:solidFill>
                  <a:srgbClr val="000000">
                    <a:lumMod val="85000"/>
                    <a:lumOff val="15000"/>
                  </a:srgbClr>
                </a:solidFill>
                <a:latin typeface="微软雅黑" pitchFamily="34" charset="-122"/>
                <a:ea typeface="微软雅黑" panose="020B0503020204020204" pitchFamily="34" charset="-122"/>
                <a:cs typeface="Times New Roman" pitchFamily="18" charset="0"/>
              </a:endParaRPr>
            </a:p>
          </p:txBody>
        </p:sp>
        <p:sp>
          <p:nvSpPr>
            <p:cNvPr id="14" name="Rectangle 5" descr="© INSCALE GmbH, 26.05.2010&#10;http://www.presentationload.com/"/>
            <p:cNvSpPr>
              <a:spLocks noChangeArrowheads="1"/>
            </p:cNvSpPr>
            <p:nvPr/>
          </p:nvSpPr>
          <p:spPr bwMode="gray">
            <a:xfrm>
              <a:off x="4216127" y="5460735"/>
              <a:ext cx="3528392" cy="1223963"/>
            </a:xfrm>
            <a:prstGeom prst="rect">
              <a:avLst/>
            </a:prstGeom>
            <a:gradFill rotWithShape="1">
              <a:gsLst>
                <a:gs pos="0">
                  <a:srgbClr val="FFFFFF"/>
                </a:gs>
                <a:gs pos="100000">
                  <a:srgbClr val="EAEAEA"/>
                </a:gs>
              </a:gsLst>
              <a:lin ang="5400000" scaled="1"/>
            </a:gradFill>
            <a:ln w="12700" algn="ctr">
              <a:solidFill>
                <a:srgbClr val="DDDDDD"/>
              </a:solidFill>
              <a:miter lim="800000"/>
              <a:headEnd/>
              <a:tailEnd/>
            </a:ln>
            <a:effectLst>
              <a:outerShdw blurRad="127000" dist="38100" dir="2700000" algn="tl" rotWithShape="0">
                <a:prstClr val="black">
                  <a:alpha val="40000"/>
                </a:prstClr>
              </a:outerShdw>
            </a:effectLst>
          </p:spPr>
          <p:txBody>
            <a:bodyPr lIns="35273" tIns="35273" rIns="35273" bIns="35273"/>
            <a:lstStyle/>
            <a:p>
              <a:pPr marL="174581" indent="-174581" eaLnBrk="0" fontAlgn="base" hangingPunct="0">
                <a:lnSpc>
                  <a:spcPct val="95000"/>
                </a:lnSpc>
                <a:spcBef>
                  <a:spcPct val="0"/>
                </a:spcBef>
                <a:spcAft>
                  <a:spcPct val="40000"/>
                </a:spcAft>
                <a:buClr>
                  <a:srgbClr val="000000">
                    <a:lumMod val="95000"/>
                    <a:lumOff val="5000"/>
                  </a:srgbClr>
                </a:buClr>
                <a:buFont typeface="Wingdings" pitchFamily="2" charset="2"/>
                <a:buChar char="§"/>
                <a:defRPr/>
              </a:pPr>
              <a:r>
                <a:rPr lang="zh-CN" altLang="en-US" sz="1400" dirty="0">
                  <a:solidFill>
                    <a:srgbClr val="000000">
                      <a:lumMod val="85000"/>
                      <a:lumOff val="15000"/>
                    </a:srgbClr>
                  </a:solidFill>
                  <a:latin typeface="微软雅黑" pitchFamily="34" charset="-122"/>
                  <a:ea typeface="微软雅黑" panose="020B0503020204020204" pitchFamily="34" charset="-122"/>
                  <a:cs typeface="Times New Roman" pitchFamily="18" charset="0"/>
                </a:rPr>
                <a:t>电子化流程，提高流转效率；</a:t>
              </a:r>
              <a:endParaRPr lang="en-US" altLang="zh-CN" sz="1400" dirty="0">
                <a:solidFill>
                  <a:srgbClr val="000000">
                    <a:lumMod val="85000"/>
                    <a:lumOff val="15000"/>
                  </a:srgbClr>
                </a:solidFill>
                <a:latin typeface="微软雅黑" pitchFamily="34" charset="-122"/>
                <a:ea typeface="微软雅黑" panose="020B0503020204020204" pitchFamily="34" charset="-122"/>
                <a:cs typeface="Times New Roman" pitchFamily="18" charset="0"/>
              </a:endParaRPr>
            </a:p>
            <a:p>
              <a:pPr marL="174581" indent="-174581" eaLnBrk="0" fontAlgn="base" hangingPunct="0">
                <a:lnSpc>
                  <a:spcPct val="95000"/>
                </a:lnSpc>
                <a:spcBef>
                  <a:spcPct val="0"/>
                </a:spcBef>
                <a:spcAft>
                  <a:spcPct val="40000"/>
                </a:spcAft>
                <a:buClr>
                  <a:srgbClr val="000000">
                    <a:lumMod val="95000"/>
                    <a:lumOff val="5000"/>
                  </a:srgbClr>
                </a:buClr>
                <a:buFont typeface="Wingdings" pitchFamily="2" charset="2"/>
                <a:buChar char="§"/>
                <a:defRPr/>
              </a:pPr>
              <a:r>
                <a:rPr lang="zh-CN" altLang="en-US" sz="1400" dirty="0">
                  <a:solidFill>
                    <a:srgbClr val="000000">
                      <a:lumMod val="85000"/>
                      <a:lumOff val="15000"/>
                    </a:srgbClr>
                  </a:solidFill>
                  <a:latin typeface="微软雅黑" pitchFamily="34" charset="-122"/>
                  <a:ea typeface="微软雅黑" panose="020B0503020204020204" pitchFamily="34" charset="-122"/>
                  <a:cs typeface="Times New Roman" pitchFamily="18" charset="0"/>
                </a:rPr>
                <a:t>提高员工使用体验；</a:t>
              </a:r>
              <a:endParaRPr lang="en-US" altLang="zh-CN" sz="1400" dirty="0">
                <a:solidFill>
                  <a:srgbClr val="000000">
                    <a:lumMod val="85000"/>
                    <a:lumOff val="15000"/>
                  </a:srgbClr>
                </a:solidFill>
                <a:latin typeface="微软雅黑" pitchFamily="34" charset="-122"/>
                <a:ea typeface="微软雅黑" panose="020B0503020204020204" pitchFamily="34" charset="-122"/>
                <a:cs typeface="Times New Roman" pitchFamily="18" charset="0"/>
              </a:endParaRPr>
            </a:p>
            <a:p>
              <a:pPr marL="174581" indent="-174581" eaLnBrk="0" fontAlgn="base" hangingPunct="0">
                <a:lnSpc>
                  <a:spcPct val="95000"/>
                </a:lnSpc>
                <a:spcBef>
                  <a:spcPct val="0"/>
                </a:spcBef>
                <a:spcAft>
                  <a:spcPct val="40000"/>
                </a:spcAft>
                <a:buClr>
                  <a:srgbClr val="000000">
                    <a:lumMod val="95000"/>
                    <a:lumOff val="5000"/>
                  </a:srgbClr>
                </a:buClr>
                <a:buFont typeface="Wingdings" pitchFamily="2" charset="2"/>
                <a:buChar char="§"/>
                <a:defRPr/>
              </a:pPr>
              <a:r>
                <a:rPr lang="zh-CN" altLang="en-US" b="1" dirty="0">
                  <a:solidFill>
                    <a:srgbClr val="FF0000"/>
                  </a:solidFill>
                  <a:latin typeface="微软雅黑" pitchFamily="34" charset="-122"/>
                  <a:ea typeface="微软雅黑" panose="020B0503020204020204" pitchFamily="34" charset="-122"/>
                  <a:cs typeface="Times New Roman" pitchFamily="18" charset="0"/>
                </a:rPr>
                <a:t>院内报销流程全程可追溯，进一步满足医院内控要求。</a:t>
              </a:r>
            </a:p>
          </p:txBody>
        </p:sp>
        <p:sp>
          <p:nvSpPr>
            <p:cNvPr id="15" name="Rectangle 5" descr="© INSCALE GmbH, 26.05.2010&#10;http://www.presentationload.com/"/>
            <p:cNvSpPr>
              <a:spLocks noChangeArrowheads="1"/>
            </p:cNvSpPr>
            <p:nvPr/>
          </p:nvSpPr>
          <p:spPr bwMode="gray">
            <a:xfrm>
              <a:off x="7883753" y="5460735"/>
              <a:ext cx="3821206" cy="1223963"/>
            </a:xfrm>
            <a:prstGeom prst="rect">
              <a:avLst/>
            </a:prstGeom>
            <a:gradFill rotWithShape="1">
              <a:gsLst>
                <a:gs pos="0">
                  <a:srgbClr val="FFFFFF"/>
                </a:gs>
                <a:gs pos="100000">
                  <a:srgbClr val="EAEAEA"/>
                </a:gs>
              </a:gsLst>
              <a:lin ang="5400000" scaled="1"/>
            </a:gradFill>
            <a:ln w="12700" algn="ctr">
              <a:solidFill>
                <a:srgbClr val="DDDDDD"/>
              </a:solidFill>
              <a:miter lim="800000"/>
              <a:headEnd/>
              <a:tailEnd/>
            </a:ln>
            <a:effectLst>
              <a:outerShdw blurRad="127000" dist="38100" dir="2700000" algn="tl" rotWithShape="0">
                <a:prstClr val="black">
                  <a:alpha val="40000"/>
                </a:prstClr>
              </a:outerShdw>
            </a:effectLst>
          </p:spPr>
          <p:txBody>
            <a:bodyPr lIns="35273" tIns="35273" rIns="35273" bIns="35273"/>
            <a:lstStyle/>
            <a:p>
              <a:pPr marL="174581" indent="-174581" eaLnBrk="0" fontAlgn="base" hangingPunct="0">
                <a:lnSpc>
                  <a:spcPct val="95000"/>
                </a:lnSpc>
                <a:spcBef>
                  <a:spcPct val="0"/>
                </a:spcBef>
                <a:spcAft>
                  <a:spcPct val="40000"/>
                </a:spcAft>
                <a:buClr>
                  <a:srgbClr val="000000">
                    <a:lumMod val="95000"/>
                    <a:lumOff val="5000"/>
                  </a:srgbClr>
                </a:buClr>
                <a:buFont typeface="Wingdings" pitchFamily="2" charset="2"/>
                <a:buChar char="§"/>
                <a:defRPr/>
              </a:pPr>
              <a:r>
                <a:rPr lang="zh-CN" altLang="en-US" sz="1400" dirty="0">
                  <a:solidFill>
                    <a:srgbClr val="000000">
                      <a:lumMod val="85000"/>
                      <a:lumOff val="15000"/>
                    </a:srgbClr>
                  </a:solidFill>
                  <a:latin typeface="微软雅黑" pitchFamily="34" charset="-122"/>
                  <a:ea typeface="微软雅黑" panose="020B0503020204020204" pitchFamily="34" charset="-122"/>
                  <a:cs typeface="Times New Roman" pitchFamily="18" charset="0"/>
                </a:rPr>
                <a:t>集成财务核算；</a:t>
              </a:r>
              <a:endParaRPr lang="en-US" altLang="zh-CN" sz="1400" dirty="0">
                <a:solidFill>
                  <a:srgbClr val="000000">
                    <a:lumMod val="85000"/>
                    <a:lumOff val="15000"/>
                  </a:srgbClr>
                </a:solidFill>
                <a:latin typeface="微软雅黑" pitchFamily="34" charset="-122"/>
                <a:ea typeface="微软雅黑" panose="020B0503020204020204" pitchFamily="34" charset="-122"/>
                <a:cs typeface="Times New Roman" pitchFamily="18" charset="0"/>
              </a:endParaRPr>
            </a:p>
            <a:p>
              <a:pPr marL="174581" indent="-174581" eaLnBrk="0" fontAlgn="base" hangingPunct="0">
                <a:lnSpc>
                  <a:spcPct val="95000"/>
                </a:lnSpc>
                <a:spcBef>
                  <a:spcPct val="0"/>
                </a:spcBef>
                <a:spcAft>
                  <a:spcPct val="40000"/>
                </a:spcAft>
                <a:buClr>
                  <a:srgbClr val="000000">
                    <a:lumMod val="95000"/>
                    <a:lumOff val="5000"/>
                  </a:srgbClr>
                </a:buClr>
                <a:buFont typeface="Wingdings" pitchFamily="2" charset="2"/>
                <a:buChar char="§"/>
                <a:defRPr/>
              </a:pPr>
              <a:r>
                <a:rPr lang="zh-CN" altLang="en-US" sz="1400" dirty="0">
                  <a:solidFill>
                    <a:srgbClr val="000000">
                      <a:lumMod val="85000"/>
                      <a:lumOff val="15000"/>
                    </a:srgbClr>
                  </a:solidFill>
                  <a:latin typeface="微软雅黑" pitchFamily="34" charset="-122"/>
                  <a:ea typeface="微软雅黑" panose="020B0503020204020204" pitchFamily="34" charset="-122"/>
                  <a:cs typeface="Times New Roman" pitchFamily="18" charset="0"/>
                </a:rPr>
                <a:t>集成网银系统，提高流程效率；</a:t>
              </a:r>
              <a:endParaRPr lang="en-US" altLang="zh-CN" sz="1400" dirty="0">
                <a:solidFill>
                  <a:srgbClr val="000000">
                    <a:lumMod val="85000"/>
                    <a:lumOff val="15000"/>
                  </a:srgbClr>
                </a:solidFill>
                <a:latin typeface="微软雅黑" pitchFamily="34" charset="-122"/>
                <a:ea typeface="微软雅黑" panose="020B0503020204020204" pitchFamily="34" charset="-122"/>
                <a:cs typeface="Times New Roman" pitchFamily="18" charset="0"/>
              </a:endParaRPr>
            </a:p>
            <a:p>
              <a:pPr marL="174581" indent="-174581" eaLnBrk="0" fontAlgn="base" hangingPunct="0">
                <a:lnSpc>
                  <a:spcPct val="95000"/>
                </a:lnSpc>
                <a:spcBef>
                  <a:spcPct val="0"/>
                </a:spcBef>
                <a:spcAft>
                  <a:spcPct val="40000"/>
                </a:spcAft>
                <a:buClr>
                  <a:srgbClr val="000000">
                    <a:lumMod val="95000"/>
                    <a:lumOff val="5000"/>
                  </a:srgbClr>
                </a:buClr>
                <a:buFont typeface="Wingdings" pitchFamily="2" charset="2"/>
                <a:buChar char="§"/>
                <a:defRPr/>
              </a:pPr>
              <a:r>
                <a:rPr lang="zh-CN" altLang="en-US" b="1" dirty="0">
                  <a:solidFill>
                    <a:srgbClr val="FF0000"/>
                  </a:solidFill>
                  <a:latin typeface="微软雅黑" pitchFamily="34" charset="-122"/>
                  <a:ea typeface="微软雅黑" panose="020B0503020204020204" pitchFamily="34" charset="-122"/>
                  <a:cs typeface="Times New Roman" pitchFamily="18" charset="0"/>
                </a:rPr>
                <a:t>提供全面的费用、预算分析工具。</a:t>
              </a:r>
              <a:endParaRPr lang="en-US" altLang="zh-CN" b="1" dirty="0">
                <a:solidFill>
                  <a:srgbClr val="FF0000"/>
                </a:solidFill>
                <a:latin typeface="微软雅黑" pitchFamily="34" charset="-122"/>
                <a:ea typeface="微软雅黑" panose="020B0503020204020204" pitchFamily="34" charset="-122"/>
                <a:cs typeface="Times New Roman" pitchFamily="18" charset="0"/>
              </a:endParaRPr>
            </a:p>
          </p:txBody>
        </p:sp>
        <p:sp>
          <p:nvSpPr>
            <p:cNvPr id="16" name="圆角矩形 15"/>
            <p:cNvSpPr/>
            <p:nvPr/>
          </p:nvSpPr>
          <p:spPr bwMode="auto">
            <a:xfrm>
              <a:off x="758587" y="2456733"/>
              <a:ext cx="1314772" cy="484930"/>
            </a:xfrm>
            <a:prstGeom prst="roundRect">
              <a:avLst/>
            </a:prstGeom>
            <a:solidFill>
              <a:srgbClr val="4BB0D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pPr>
              <a:r>
                <a:rPr kumimoji="1" lang="zh-CN" altLang="en-US" sz="1400" b="1" kern="0" dirty="0">
                  <a:solidFill>
                    <a:srgbClr val="FFFFFF"/>
                  </a:solidFill>
                  <a:latin typeface="微软雅黑" panose="020B0503020204020204" pitchFamily="34" charset="-122"/>
                  <a:ea typeface="微软雅黑" panose="020B0503020204020204" pitchFamily="34" charset="-122"/>
                </a:rPr>
                <a:t>项目预算</a:t>
              </a:r>
              <a:endParaRPr kumimoji="1" lang="en-US" altLang="zh-CN" sz="1400" b="1" kern="0" dirty="0">
                <a:solidFill>
                  <a:srgbClr val="FFFFFF"/>
                </a:solidFill>
                <a:latin typeface="微软雅黑" panose="020B0503020204020204" pitchFamily="34" charset="-122"/>
                <a:ea typeface="微软雅黑" panose="020B0503020204020204" pitchFamily="34" charset="-122"/>
              </a:endParaRPr>
            </a:p>
          </p:txBody>
        </p:sp>
        <p:sp>
          <p:nvSpPr>
            <p:cNvPr id="17" name="燕尾形 16"/>
            <p:cNvSpPr/>
            <p:nvPr/>
          </p:nvSpPr>
          <p:spPr bwMode="auto">
            <a:xfrm>
              <a:off x="2415927" y="2036342"/>
              <a:ext cx="576064" cy="576064"/>
            </a:xfrm>
            <a:prstGeom prst="chevron">
              <a:avLst/>
            </a:prstGeom>
            <a:solidFill>
              <a:srgbClr val="FFFFFF">
                <a:lumMod val="85000"/>
              </a:srgbClr>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defRPr/>
              </a:pPr>
              <a:endParaRPr kumimoji="1" lang="zh-CN" altLang="en-US" sz="1400" kern="0" dirty="0">
                <a:solidFill>
                  <a:srgbClr val="FFFFFF"/>
                </a:solidFill>
                <a:latin typeface="微软雅黑" panose="020B0503020204020204" pitchFamily="34" charset="-122"/>
                <a:ea typeface="微软雅黑" panose="020B0503020204020204" pitchFamily="34" charset="-122"/>
              </a:endParaRPr>
            </a:p>
          </p:txBody>
        </p:sp>
        <p:sp>
          <p:nvSpPr>
            <p:cNvPr id="18" name="矩形 17"/>
            <p:cNvSpPr/>
            <p:nvPr/>
          </p:nvSpPr>
          <p:spPr>
            <a:xfrm>
              <a:off x="896348" y="1423285"/>
              <a:ext cx="1001994" cy="321022"/>
            </a:xfrm>
            <a:prstGeom prst="rect">
              <a:avLst/>
            </a:prstGeom>
          </p:spPr>
          <p:txBody>
            <a:bodyPr wrap="none">
              <a:spAutoFit/>
            </a:bodyPr>
            <a:lstStyle/>
            <a:p>
              <a:pPr algn="ctr" defTabSz="1018652" latinLnBrk="1">
                <a:lnSpc>
                  <a:spcPct val="90000"/>
                </a:lnSpc>
                <a:spcBef>
                  <a:spcPct val="20000"/>
                </a:spcBef>
                <a:buClr>
                  <a:srgbClr val="0053A6"/>
                </a:buClr>
              </a:pPr>
              <a:r>
                <a:rPr kumimoji="1" lang="zh-CN" altLang="en-US" sz="1600" kern="0" dirty="0">
                  <a:solidFill>
                    <a:srgbClr val="000000"/>
                  </a:solidFill>
                  <a:latin typeface="微软雅黑" panose="020B0503020204020204" pitchFamily="34" charset="-122"/>
                  <a:ea typeface="微软雅黑" panose="020B0503020204020204" pitchFamily="34" charset="-122"/>
                </a:rPr>
                <a:t>预算接入</a:t>
              </a:r>
              <a:endParaRPr kumimoji="1" lang="en-US" altLang="zh-CN" sz="1600" kern="0" dirty="0">
                <a:solidFill>
                  <a:srgbClr val="000000"/>
                </a:solidFill>
                <a:latin typeface="微软雅黑" panose="020B0503020204020204" pitchFamily="34" charset="-122"/>
                <a:ea typeface="微软雅黑" panose="020B0503020204020204" pitchFamily="34" charset="-122"/>
              </a:endParaRPr>
            </a:p>
          </p:txBody>
        </p:sp>
        <p:sp>
          <p:nvSpPr>
            <p:cNvPr id="19" name="圆角矩形 18"/>
            <p:cNvSpPr/>
            <p:nvPr/>
          </p:nvSpPr>
          <p:spPr bwMode="auto">
            <a:xfrm>
              <a:off x="3208015" y="2456733"/>
              <a:ext cx="1314772" cy="484930"/>
            </a:xfrm>
            <a:prstGeom prst="roundRect">
              <a:avLst/>
            </a:prstGeom>
            <a:solidFill>
              <a:srgbClr val="4BB0D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pPr>
              <a:r>
                <a:rPr kumimoji="1" lang="zh-CN" altLang="en-US" sz="1400" b="1" kern="0" dirty="0">
                  <a:solidFill>
                    <a:srgbClr val="FFFFFF"/>
                  </a:solidFill>
                  <a:latin typeface="微软雅黑" panose="020B0503020204020204" pitchFamily="34" charset="-122"/>
                  <a:ea typeface="微软雅黑" panose="020B0503020204020204" pitchFamily="34" charset="-122"/>
                </a:rPr>
                <a:t>借款申请</a:t>
              </a:r>
              <a:endParaRPr kumimoji="1" lang="en-US" altLang="zh-CN" sz="1400" b="1" kern="0" dirty="0">
                <a:solidFill>
                  <a:srgbClr val="FFFFFF"/>
                </a:solidFill>
                <a:latin typeface="微软雅黑" panose="020B0503020204020204" pitchFamily="34" charset="-122"/>
                <a:ea typeface="微软雅黑" panose="020B0503020204020204" pitchFamily="34" charset="-122"/>
              </a:endParaRPr>
            </a:p>
          </p:txBody>
        </p:sp>
        <p:sp>
          <p:nvSpPr>
            <p:cNvPr id="20" name="圆角矩形 19"/>
            <p:cNvSpPr/>
            <p:nvPr/>
          </p:nvSpPr>
          <p:spPr bwMode="auto">
            <a:xfrm>
              <a:off x="4985596" y="1721869"/>
              <a:ext cx="1314772" cy="484930"/>
            </a:xfrm>
            <a:prstGeom prst="roundRect">
              <a:avLst/>
            </a:prstGeom>
            <a:solidFill>
              <a:srgbClr val="4BB0D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pPr>
              <a:r>
                <a:rPr kumimoji="1" lang="zh-CN" altLang="en-US" sz="1400" b="1" kern="0" dirty="0">
                  <a:solidFill>
                    <a:srgbClr val="FFFFFF"/>
                  </a:solidFill>
                  <a:latin typeface="微软雅黑" panose="020B0503020204020204" pitchFamily="34" charset="-122"/>
                  <a:ea typeface="微软雅黑" panose="020B0503020204020204" pitchFamily="34" charset="-122"/>
                </a:rPr>
                <a:t>费用报销</a:t>
              </a:r>
              <a:endParaRPr kumimoji="1" lang="en-US" altLang="zh-CN" sz="1400" b="1" kern="0" dirty="0">
                <a:solidFill>
                  <a:srgbClr val="FFFFFF"/>
                </a:solidFill>
                <a:latin typeface="微软雅黑" panose="020B0503020204020204" pitchFamily="34" charset="-122"/>
                <a:ea typeface="微软雅黑" panose="020B0503020204020204" pitchFamily="34" charset="-122"/>
              </a:endParaRPr>
            </a:p>
          </p:txBody>
        </p:sp>
        <p:sp>
          <p:nvSpPr>
            <p:cNvPr id="21" name="圆角矩形 20"/>
            <p:cNvSpPr/>
            <p:nvPr/>
          </p:nvSpPr>
          <p:spPr bwMode="auto">
            <a:xfrm>
              <a:off x="6737563" y="1721869"/>
              <a:ext cx="657386" cy="1219794"/>
            </a:xfrm>
            <a:prstGeom prst="roundRect">
              <a:avLst/>
            </a:prstGeom>
            <a:solidFill>
              <a:srgbClr val="4BB0D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pPr>
              <a:r>
                <a:rPr kumimoji="1" lang="zh-CN" altLang="en-US" sz="1400" b="1" kern="0" dirty="0">
                  <a:solidFill>
                    <a:srgbClr val="FFFFFF"/>
                  </a:solidFill>
                  <a:latin typeface="微软雅黑" panose="020B0503020204020204" pitchFamily="34" charset="-122"/>
                  <a:ea typeface="微软雅黑" panose="020B0503020204020204" pitchFamily="34" charset="-122"/>
                </a:rPr>
                <a:t>审批流程</a:t>
              </a:r>
              <a:endParaRPr kumimoji="1" lang="en-US" altLang="zh-CN" sz="1400" b="1" kern="0" dirty="0">
                <a:solidFill>
                  <a:srgbClr val="FFFFFF"/>
                </a:solidFill>
                <a:latin typeface="微软雅黑" panose="020B0503020204020204" pitchFamily="34" charset="-122"/>
                <a:ea typeface="微软雅黑" panose="020B0503020204020204" pitchFamily="34" charset="-122"/>
              </a:endParaRPr>
            </a:p>
            <a:p>
              <a:pPr algn="ctr" defTabSz="1018652" latinLnBrk="1">
                <a:lnSpc>
                  <a:spcPct val="90000"/>
                </a:lnSpc>
                <a:spcBef>
                  <a:spcPct val="20000"/>
                </a:spcBef>
                <a:buClr>
                  <a:srgbClr val="0053A6"/>
                </a:buClr>
              </a:pPr>
              <a:r>
                <a:rPr kumimoji="1" lang="zh-CN" altLang="en-US" sz="1400" b="1" kern="0" dirty="0">
                  <a:solidFill>
                    <a:srgbClr val="FFFFFF"/>
                  </a:solidFill>
                  <a:latin typeface="微软雅黑" panose="020B0503020204020204" pitchFamily="34" charset="-122"/>
                  <a:ea typeface="微软雅黑" panose="020B0503020204020204" pitchFamily="34" charset="-122"/>
                </a:rPr>
                <a:t>控制</a:t>
              </a:r>
              <a:endParaRPr kumimoji="1" lang="en-US" altLang="zh-CN" sz="1400" b="1" kern="0" dirty="0">
                <a:solidFill>
                  <a:srgbClr val="FFFFFF"/>
                </a:solidFill>
                <a:latin typeface="微软雅黑" panose="020B0503020204020204" pitchFamily="34" charset="-122"/>
                <a:ea typeface="微软雅黑" panose="020B0503020204020204" pitchFamily="34" charset="-122"/>
              </a:endParaRPr>
            </a:p>
          </p:txBody>
        </p:sp>
        <p:sp>
          <p:nvSpPr>
            <p:cNvPr id="22" name="圆角矩形 21"/>
            <p:cNvSpPr/>
            <p:nvPr/>
          </p:nvSpPr>
          <p:spPr bwMode="auto">
            <a:xfrm>
              <a:off x="7951229" y="2699197"/>
              <a:ext cx="657386" cy="1038895"/>
            </a:xfrm>
            <a:prstGeom prst="roundRect">
              <a:avLst/>
            </a:prstGeom>
            <a:solidFill>
              <a:srgbClr val="4BB0D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pPr>
              <a:r>
                <a:rPr kumimoji="1" lang="zh-CN" altLang="en-US" sz="1400" b="1" kern="0" dirty="0">
                  <a:solidFill>
                    <a:srgbClr val="FFFFFF"/>
                  </a:solidFill>
                  <a:latin typeface="微软雅黑" panose="020B0503020204020204" pitchFamily="34" charset="-122"/>
                  <a:ea typeface="微软雅黑" panose="020B0503020204020204" pitchFamily="34" charset="-122"/>
                </a:rPr>
                <a:t>支付管理</a:t>
              </a:r>
              <a:endParaRPr kumimoji="1" lang="en-US" altLang="zh-CN" sz="1400" b="1" kern="0" dirty="0">
                <a:solidFill>
                  <a:srgbClr val="FFFFFF"/>
                </a:solidFill>
                <a:latin typeface="微软雅黑" panose="020B0503020204020204" pitchFamily="34" charset="-122"/>
                <a:ea typeface="微软雅黑" panose="020B0503020204020204" pitchFamily="34" charset="-122"/>
              </a:endParaRPr>
            </a:p>
          </p:txBody>
        </p:sp>
        <p:sp>
          <p:nvSpPr>
            <p:cNvPr id="23" name="矩形 22"/>
            <p:cNvSpPr/>
            <p:nvPr/>
          </p:nvSpPr>
          <p:spPr bwMode="auto">
            <a:xfrm>
              <a:off x="3208015" y="3162029"/>
              <a:ext cx="4186934" cy="397015"/>
            </a:xfrm>
            <a:prstGeom prst="rect">
              <a:avLst/>
            </a:prstGeom>
            <a:solidFill>
              <a:srgbClr val="0070C0"/>
            </a:solidFill>
            <a:ln w="25400" cap="flat" cmpd="sng" algn="ctr">
              <a:solidFill>
                <a:srgbClr val="FFFFFF"/>
              </a:solidFill>
              <a:prstDash val="solid"/>
              <a:headEnd type="none" w="med" len="med"/>
              <a:tailEnd type="none" w="med" len="med"/>
            </a:ln>
            <a:effectLst/>
          </p:spPr>
          <p:txBody>
            <a:bodyPr vert="horz" wrap="none" lIns="91421" tIns="45711" rIns="91421" bIns="45711" numCol="1" rtlCol="0" anchor="ctr" anchorCtr="0" compatLnSpc="1">
              <a:prstTxWarp prst="textNoShape">
                <a:avLst/>
              </a:prstTxWarp>
            </a:bodyPr>
            <a:lstStyle/>
            <a:p>
              <a:pPr marL="230149" indent="-230149" algn="ctr" defTabSz="914245" eaLnBrk="0" fontAlgn="base" hangingPunct="0">
                <a:spcBef>
                  <a:spcPct val="0"/>
                </a:spcBef>
                <a:spcAft>
                  <a:spcPct val="0"/>
                </a:spcAft>
                <a:defRPr/>
              </a:pPr>
              <a:r>
                <a:rPr lang="zh-CN" altLang="en-US" sz="1600" kern="0" dirty="0">
                  <a:solidFill>
                    <a:srgbClr val="FFFFFF"/>
                  </a:solidFill>
                  <a:latin typeface="微软雅黑" panose="020B0503020204020204" pitchFamily="34" charset="-122"/>
                  <a:ea typeface="微软雅黑" panose="020B0503020204020204" pitchFamily="34" charset="-122"/>
                </a:rPr>
                <a:t>预算实时控制</a:t>
              </a:r>
            </a:p>
          </p:txBody>
        </p:sp>
        <p:cxnSp>
          <p:nvCxnSpPr>
            <p:cNvPr id="24" name="直接箭头连接符 23"/>
            <p:cNvCxnSpPr>
              <a:endCxn id="20" idx="1"/>
            </p:cNvCxnSpPr>
            <p:nvPr/>
          </p:nvCxnSpPr>
          <p:spPr bwMode="auto">
            <a:xfrm>
              <a:off x="4522787" y="1964334"/>
              <a:ext cx="462809" cy="0"/>
            </a:xfrm>
            <a:prstGeom prst="straightConnector1">
              <a:avLst/>
            </a:prstGeom>
            <a:noFill/>
            <a:ln w="25400" cap="flat" cmpd="sng" algn="ctr">
              <a:solidFill>
                <a:srgbClr val="4BB0D0"/>
              </a:solidFill>
              <a:prstDash val="solid"/>
              <a:headEnd type="none" w="med" len="med"/>
              <a:tailEnd type="triangle" w="med" len="med"/>
            </a:ln>
            <a:effectLst>
              <a:outerShdw blurRad="40000" dist="20000" dir="5400000" rotWithShape="0">
                <a:srgbClr val="000000">
                  <a:alpha val="38000"/>
                </a:srgbClr>
              </a:outerShdw>
            </a:effectLst>
          </p:spPr>
        </p:cxnSp>
        <p:cxnSp>
          <p:nvCxnSpPr>
            <p:cNvPr id="25" name="直接箭头连接符 24"/>
            <p:cNvCxnSpPr>
              <a:stCxn id="20" idx="3"/>
            </p:cNvCxnSpPr>
            <p:nvPr/>
          </p:nvCxnSpPr>
          <p:spPr bwMode="auto">
            <a:xfrm>
              <a:off x="6300368" y="1964334"/>
              <a:ext cx="437195" cy="0"/>
            </a:xfrm>
            <a:prstGeom prst="straightConnector1">
              <a:avLst/>
            </a:prstGeom>
            <a:noFill/>
            <a:ln w="25400" cap="flat" cmpd="sng" algn="ctr">
              <a:solidFill>
                <a:srgbClr val="4BB0D0"/>
              </a:solidFill>
              <a:prstDash val="solid"/>
              <a:headEnd type="none" w="med" len="med"/>
              <a:tailEnd type="triangle" w="med" len="med"/>
            </a:ln>
            <a:effectLst>
              <a:outerShdw blurRad="40000" dist="20000" dir="5400000" rotWithShape="0">
                <a:srgbClr val="000000">
                  <a:alpha val="38000"/>
                </a:srgbClr>
              </a:outerShdw>
            </a:effectLst>
          </p:spPr>
        </p:cxnSp>
        <p:cxnSp>
          <p:nvCxnSpPr>
            <p:cNvPr id="26" name="直接箭头连接符 25"/>
            <p:cNvCxnSpPr>
              <a:stCxn id="19" idx="3"/>
            </p:cNvCxnSpPr>
            <p:nvPr/>
          </p:nvCxnSpPr>
          <p:spPr bwMode="auto">
            <a:xfrm>
              <a:off x="4522787" y="2699198"/>
              <a:ext cx="2214776" cy="0"/>
            </a:xfrm>
            <a:prstGeom prst="straightConnector1">
              <a:avLst/>
            </a:prstGeom>
            <a:noFill/>
            <a:ln w="25400" cap="flat" cmpd="sng" algn="ctr">
              <a:solidFill>
                <a:srgbClr val="4BB0D0"/>
              </a:solidFill>
              <a:prstDash val="solid"/>
              <a:headEnd type="none" w="med" len="med"/>
              <a:tailEnd type="triangle" w="med" len="med"/>
            </a:ln>
            <a:effectLst>
              <a:outerShdw blurRad="40000" dist="20000" dir="5400000" rotWithShape="0">
                <a:srgbClr val="000000">
                  <a:alpha val="38000"/>
                </a:srgbClr>
              </a:outerShdw>
            </a:effectLst>
          </p:spPr>
        </p:cxnSp>
        <p:cxnSp>
          <p:nvCxnSpPr>
            <p:cNvPr id="27" name="直接箭头连接符 26"/>
            <p:cNvCxnSpPr/>
            <p:nvPr/>
          </p:nvCxnSpPr>
          <p:spPr bwMode="auto">
            <a:xfrm>
              <a:off x="7394949" y="2806331"/>
              <a:ext cx="556280" cy="0"/>
            </a:xfrm>
            <a:prstGeom prst="straightConnector1">
              <a:avLst/>
            </a:prstGeom>
            <a:noFill/>
            <a:ln w="25400" cap="flat" cmpd="sng" algn="ctr">
              <a:solidFill>
                <a:srgbClr val="4BB0D0"/>
              </a:solidFill>
              <a:prstDash val="solid"/>
              <a:headEnd type="none" w="med" len="med"/>
              <a:tailEnd type="triangle" w="med" len="med"/>
            </a:ln>
            <a:effectLst>
              <a:outerShdw blurRad="40000" dist="20000" dir="5400000" rotWithShape="0">
                <a:srgbClr val="000000">
                  <a:alpha val="38000"/>
                </a:srgbClr>
              </a:outerShdw>
            </a:effectLst>
          </p:spPr>
        </p:cxnSp>
        <p:sp>
          <p:nvSpPr>
            <p:cNvPr id="28" name="矩形 27"/>
            <p:cNvSpPr/>
            <p:nvPr/>
          </p:nvSpPr>
          <p:spPr bwMode="auto">
            <a:xfrm>
              <a:off x="3157444" y="1637986"/>
              <a:ext cx="4291839" cy="1992474"/>
            </a:xfrm>
            <a:prstGeom prst="rect">
              <a:avLst/>
            </a:prstGeom>
            <a:noFill/>
            <a:ln w="19050">
              <a:solidFill>
                <a:srgbClr val="4BB0D0"/>
              </a:solidFill>
              <a:prstDash val="dash"/>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pPr>
              <a:endParaRPr kumimoji="1" lang="zh-CN" altLang="en-US" sz="1400" kern="0" dirty="0">
                <a:solidFill>
                  <a:srgbClr val="FFFFFF"/>
                </a:solidFill>
                <a:latin typeface="微软雅黑" panose="020B0503020204020204" pitchFamily="34" charset="-122"/>
                <a:ea typeface="微软雅黑" panose="020B0503020204020204" pitchFamily="34" charset="-122"/>
              </a:endParaRPr>
            </a:p>
          </p:txBody>
        </p:sp>
        <p:sp>
          <p:nvSpPr>
            <p:cNvPr id="29" name="圆角矩形 28"/>
            <p:cNvSpPr/>
            <p:nvPr/>
          </p:nvSpPr>
          <p:spPr bwMode="auto">
            <a:xfrm>
              <a:off x="7951229" y="1400004"/>
              <a:ext cx="657386" cy="1219794"/>
            </a:xfrm>
            <a:prstGeom prst="roundRect">
              <a:avLst/>
            </a:prstGeom>
            <a:solidFill>
              <a:srgbClr val="4BB0D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pPr>
              <a:r>
                <a:rPr kumimoji="1" lang="zh-CN" altLang="en-US" sz="1400" b="1" kern="0" dirty="0">
                  <a:solidFill>
                    <a:srgbClr val="FFFFFF"/>
                  </a:solidFill>
                  <a:latin typeface="微软雅黑" panose="020B0503020204020204" pitchFamily="34" charset="-122"/>
                  <a:ea typeface="微软雅黑" panose="020B0503020204020204" pitchFamily="34" charset="-122"/>
                </a:rPr>
                <a:t>借支核销</a:t>
              </a:r>
              <a:endParaRPr kumimoji="1" lang="en-US" altLang="zh-CN" sz="1400" b="1" kern="0" dirty="0">
                <a:solidFill>
                  <a:srgbClr val="FFFFFF"/>
                </a:solidFill>
                <a:latin typeface="微软雅黑" panose="020B0503020204020204" pitchFamily="34" charset="-122"/>
                <a:ea typeface="微软雅黑" panose="020B0503020204020204" pitchFamily="34" charset="-122"/>
              </a:endParaRPr>
            </a:p>
          </p:txBody>
        </p:sp>
        <p:cxnSp>
          <p:nvCxnSpPr>
            <p:cNvPr id="30" name="直接箭头连接符 29"/>
            <p:cNvCxnSpPr>
              <a:stCxn id="21" idx="3"/>
            </p:cNvCxnSpPr>
            <p:nvPr/>
          </p:nvCxnSpPr>
          <p:spPr bwMode="auto">
            <a:xfrm>
              <a:off x="7394949" y="2331766"/>
              <a:ext cx="556280" cy="0"/>
            </a:xfrm>
            <a:prstGeom prst="straightConnector1">
              <a:avLst/>
            </a:prstGeom>
            <a:noFill/>
            <a:ln w="25400" cap="flat" cmpd="sng" algn="ctr">
              <a:solidFill>
                <a:srgbClr val="4BB0D0"/>
              </a:solidFill>
              <a:prstDash val="solid"/>
              <a:headEnd type="none" w="med" len="med"/>
              <a:tailEnd type="triangle" w="med" len="med"/>
            </a:ln>
            <a:effectLst>
              <a:outerShdw blurRad="40000" dist="20000" dir="5400000" rotWithShape="0">
                <a:srgbClr val="000000">
                  <a:alpha val="38000"/>
                </a:srgbClr>
              </a:outerShdw>
            </a:effectLst>
          </p:spPr>
        </p:cxnSp>
        <p:sp>
          <p:nvSpPr>
            <p:cNvPr id="31" name="矩形 30"/>
            <p:cNvSpPr/>
            <p:nvPr/>
          </p:nvSpPr>
          <p:spPr bwMode="auto">
            <a:xfrm>
              <a:off x="471711" y="3962667"/>
              <a:ext cx="11233248" cy="423498"/>
            </a:xfrm>
            <a:prstGeom prst="rect">
              <a:avLst/>
            </a:prstGeom>
            <a:solidFill>
              <a:srgbClr val="FFFFFF">
                <a:lumMod val="85000"/>
              </a:srgbClr>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defRPr/>
              </a:pPr>
              <a:r>
                <a:rPr kumimoji="1" lang="zh-CN" altLang="en-US" sz="1400" kern="0" dirty="0">
                  <a:solidFill>
                    <a:srgbClr val="000000"/>
                  </a:solidFill>
                  <a:latin typeface="微软雅黑" panose="020B0503020204020204" pitchFamily="34" charset="-122"/>
                  <a:ea typeface="微软雅黑" panose="020B0503020204020204" pitchFamily="34" charset="-122"/>
                </a:rPr>
                <a:t>查询分析、业务流程控制、工作流平台</a:t>
              </a:r>
            </a:p>
          </p:txBody>
        </p:sp>
        <p:sp>
          <p:nvSpPr>
            <p:cNvPr id="32" name="矩形 31"/>
            <p:cNvSpPr/>
            <p:nvPr/>
          </p:nvSpPr>
          <p:spPr bwMode="auto">
            <a:xfrm>
              <a:off x="471711" y="4462163"/>
              <a:ext cx="11233248" cy="428058"/>
            </a:xfrm>
            <a:prstGeom prst="rect">
              <a:avLst/>
            </a:prstGeom>
            <a:solidFill>
              <a:srgbClr val="FFFFFF">
                <a:lumMod val="85000"/>
              </a:srgbClr>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defRPr/>
              </a:pPr>
              <a:r>
                <a:rPr kumimoji="1" lang="zh-CN" altLang="en-US" sz="1400" kern="0" dirty="0">
                  <a:solidFill>
                    <a:srgbClr val="000000"/>
                  </a:solidFill>
                  <a:latin typeface="微软雅黑" panose="020B0503020204020204" pitchFamily="34" charset="-122"/>
                  <a:ea typeface="微软雅黑" panose="020B0503020204020204" pitchFamily="34" charset="-122"/>
                </a:rPr>
                <a:t>部门、人事、项目、会计信息系统基础数据</a:t>
              </a:r>
            </a:p>
          </p:txBody>
        </p:sp>
      </p:grpSp>
    </p:spTree>
    <p:extLst>
      <p:ext uri="{BB962C8B-B14F-4D97-AF65-F5344CB8AC3E}">
        <p14:creationId xmlns:p14="http://schemas.microsoft.com/office/powerpoint/2010/main" val="21626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3"/>
          <p:cNvCxnSpPr/>
          <p:nvPr/>
        </p:nvCxnSpPr>
        <p:spPr>
          <a:xfrm>
            <a:off x="1025679" y="830997"/>
            <a:ext cx="4078036" cy="0"/>
          </a:xfrm>
          <a:prstGeom prst="line">
            <a:avLst/>
          </a:prstGeom>
          <a:ln w="12700" cmpd="sng">
            <a:solidFill>
              <a:srgbClr val="CA2820"/>
            </a:solidFill>
          </a:ln>
          <a:effectLst/>
        </p:spPr>
        <p:style>
          <a:lnRef idx="2">
            <a:schemeClr val="accent1"/>
          </a:lnRef>
          <a:fillRef idx="0">
            <a:schemeClr val="accent1"/>
          </a:fillRef>
          <a:effectRef idx="1">
            <a:schemeClr val="accent1"/>
          </a:effectRef>
          <a:fontRef idx="minor">
            <a:schemeClr val="tx1"/>
          </a:fontRef>
        </p:style>
      </p:cxnSp>
      <p:sp>
        <p:nvSpPr>
          <p:cNvPr id="5" name="文本框 4"/>
          <p:cNvSpPr txBox="1"/>
          <p:nvPr/>
        </p:nvSpPr>
        <p:spPr>
          <a:xfrm>
            <a:off x="623393" y="260648"/>
            <a:ext cx="7441461" cy="448136"/>
          </a:xfrm>
          <a:prstGeom prst="rect">
            <a:avLst/>
          </a:prstGeom>
        </p:spPr>
        <p:txBody>
          <a:bodyPr wrap="none">
            <a:spAutoFit/>
          </a:bodyPr>
          <a:lstStyle>
            <a:defPPr>
              <a:defRPr lang="zh-CN"/>
            </a:defPPr>
            <a:lvl1pPr>
              <a:defRPr sz="2400" b="1">
                <a:latin typeface="+mj-ea"/>
                <a:ea typeface="+mj-ea"/>
              </a:defRPr>
            </a:lvl1pPr>
          </a:lstStyle>
          <a:p>
            <a:r>
              <a:rPr lang="zh-CN" altLang="en-US" sz="2312"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强化费用管理制度，规范发票</a:t>
            </a:r>
            <a:r>
              <a:rPr lang="en-US" altLang="zh-CN" sz="2312"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312"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单据审核，优化报销场景</a:t>
            </a:r>
          </a:p>
        </p:txBody>
      </p:sp>
      <p:sp>
        <p:nvSpPr>
          <p:cNvPr id="6" name="文本框 5">
            <a:extLst>
              <a:ext uri="{FF2B5EF4-FFF2-40B4-BE49-F238E27FC236}">
                <a16:creationId xmlns:a16="http://schemas.microsoft.com/office/drawing/2014/main" id="{7E17C153-D8CB-9946-BFA5-E2644F3EFCEB}"/>
              </a:ext>
            </a:extLst>
          </p:cNvPr>
          <p:cNvSpPr txBox="1"/>
          <p:nvPr/>
        </p:nvSpPr>
        <p:spPr>
          <a:xfrm>
            <a:off x="547871" y="1105671"/>
            <a:ext cx="6342040" cy="4987071"/>
          </a:xfrm>
          <a:prstGeom prst="rect">
            <a:avLst/>
          </a:prstGeom>
          <a:noFill/>
        </p:spPr>
        <p:txBody>
          <a:bodyPr wrap="square" rtlCol="0">
            <a:spAutoFit/>
          </a:bodyPr>
          <a:lstStyle/>
          <a:p>
            <a:pPr>
              <a:lnSpc>
                <a:spcPct val="150000"/>
              </a:lnSpc>
            </a:pPr>
            <a:r>
              <a:rPr lang="zh-CN" altLang="en-US" sz="1733"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商旅申请</a:t>
            </a:r>
            <a:endParaRPr lang="en-US" altLang="zh-CN" sz="1733"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a:p>
            <a:pPr marL="227490" indent="-227490">
              <a:lnSpc>
                <a:spcPct val="150000"/>
              </a:lnSpc>
              <a:buFont typeface="Arial" panose="020B0604020202020204"/>
              <a:buChar char="•"/>
            </a:pPr>
            <a:r>
              <a:rPr lang="zh-CN" altLang="en-US" sz="1156"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覆盖酒店、机票、高铁、用车、商务宴请、会务预订等多场景供应商同时接入</a:t>
            </a:r>
            <a:endParaRPr lang="en-US" altLang="zh-CN" sz="1156"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a:p>
            <a:pPr marL="227490" indent="-227490">
              <a:lnSpc>
                <a:spcPct val="150000"/>
              </a:lnSpc>
              <a:buFont typeface="Arial" panose="020B0604020202020204"/>
              <a:buChar char="•"/>
            </a:pPr>
            <a:r>
              <a:rPr lang="zh-CN" altLang="en-US" sz="1156"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实现智能制定商旅计划及预订功能，行程安排时间缩短</a:t>
            </a:r>
            <a:r>
              <a:rPr lang="en-US" altLang="zh-CN" sz="1156"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50%</a:t>
            </a:r>
            <a:endParaRPr kumimoji="1" lang="en-US" altLang="zh-CN" sz="1156"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733"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预算费控</a:t>
            </a:r>
            <a:endParaRPr lang="en-US" altLang="zh-CN" sz="1733"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a:p>
            <a:pPr marL="227490" indent="-227490">
              <a:lnSpc>
                <a:spcPct val="150000"/>
              </a:lnSpc>
              <a:buFont typeface="Arial" panose="020B0604020202020204"/>
              <a:buChar char="•"/>
            </a:pPr>
            <a:r>
              <a:rPr lang="zh-CN" altLang="en-US" sz="1156"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灵活的费用、预算管理规则设置，实时超标预警，在事前、事中及事后精准控制每项费用支出，帮助医院费用管理合规性提升</a:t>
            </a:r>
            <a:r>
              <a:rPr lang="en-US" altLang="zh-CN" sz="1156"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56%</a:t>
            </a:r>
          </a:p>
          <a:p>
            <a:pPr>
              <a:lnSpc>
                <a:spcPct val="150000"/>
              </a:lnSpc>
            </a:pPr>
            <a:r>
              <a:rPr lang="zh-CN" altLang="en-US" sz="1733"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费用报销</a:t>
            </a:r>
            <a:endParaRPr lang="en-US" altLang="zh-CN" sz="1733"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a:p>
            <a:pPr marL="227490" indent="-227490">
              <a:lnSpc>
                <a:spcPct val="150000"/>
              </a:lnSpc>
              <a:buFont typeface="Arial" panose="020B0604020202020204"/>
              <a:buChar char="•"/>
            </a:pPr>
            <a:r>
              <a:rPr lang="zh-CN" altLang="en-US" sz="1156"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报销与申请关联，平台供应商消费数据自动推送至个人账本</a:t>
            </a:r>
            <a:endParaRPr lang="en-US" altLang="zh-CN" sz="1156"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a:p>
            <a:pPr marL="227490" indent="-227490">
              <a:lnSpc>
                <a:spcPct val="150000"/>
              </a:lnSpc>
              <a:buFont typeface="Arial" panose="020B0604020202020204"/>
              <a:buChar char="•"/>
            </a:pPr>
            <a:r>
              <a:rPr lang="zh-CN" altLang="en-US" sz="1156"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员工一键导入免贴票电子化报销，财务无需处理大量发票，单据一键生成财务凭证，简化财务</a:t>
            </a:r>
            <a:r>
              <a:rPr lang="en-US" altLang="zh-CN" sz="1156"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95%</a:t>
            </a:r>
            <a:r>
              <a:rPr lang="zh-CN" altLang="en-US" sz="1156"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繁琐工作</a:t>
            </a:r>
            <a:endParaRPr lang="en-US" altLang="zh-CN" sz="1156"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733"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单据审核</a:t>
            </a:r>
            <a:endParaRPr lang="en-US" altLang="zh-CN" sz="1733"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a:p>
            <a:pPr marL="227490" indent="-227490">
              <a:lnSpc>
                <a:spcPct val="150000"/>
              </a:lnSpc>
              <a:buFont typeface="Arial" panose="020B0604020202020204"/>
              <a:buChar char="•"/>
            </a:pPr>
            <a:r>
              <a:rPr lang="zh-CN" altLang="en-US" sz="1156"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对发票进行自动识别、查重、验真、价税分离</a:t>
            </a:r>
            <a:endParaRPr lang="en-US" altLang="zh-CN" sz="1156"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733"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报表统计</a:t>
            </a:r>
            <a:endParaRPr lang="en-US" altLang="zh-CN" sz="1733"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a:p>
            <a:pPr marL="227490" indent="-227490">
              <a:lnSpc>
                <a:spcPct val="150000"/>
              </a:lnSpc>
              <a:buFont typeface="Arial" panose="020B0604020202020204"/>
              <a:buChar char="•"/>
            </a:pPr>
            <a:r>
              <a:rPr lang="zh-CN" altLang="en-US" sz="1156"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庞杂数据多元化呈现，可进行多维度费用数据交叉分析</a:t>
            </a:r>
            <a:endParaRPr lang="en-US" altLang="zh-CN" sz="1156"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a:p>
            <a:pPr marL="227490" indent="-227490">
              <a:lnSpc>
                <a:spcPct val="150000"/>
              </a:lnSpc>
              <a:buFont typeface="Arial" panose="020B0604020202020204"/>
              <a:buChar char="•"/>
            </a:pPr>
            <a:r>
              <a:rPr lang="zh-CN" altLang="en-US" sz="1156"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实时掌控组织费用情况，为企业提供可视化全局视角</a:t>
            </a:r>
            <a:endParaRPr lang="en-US" altLang="zh-CN" sz="1156"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kumimoji="1" lang="en-US" altLang="zh-CN" sz="1112"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 name="图片 6">
            <a:extLst>
              <a:ext uri="{FF2B5EF4-FFF2-40B4-BE49-F238E27FC236}">
                <a16:creationId xmlns:a16="http://schemas.microsoft.com/office/drawing/2014/main" id="{F957E6E6-942F-E245-BEA3-041F3C5DCAD9}"/>
              </a:ext>
            </a:extLst>
          </p:cNvPr>
          <p:cNvPicPr>
            <a:picLocks noChangeAspect="1"/>
          </p:cNvPicPr>
          <p:nvPr/>
        </p:nvPicPr>
        <p:blipFill>
          <a:blip r:embed="rId3"/>
          <a:stretch>
            <a:fillRect/>
          </a:stretch>
        </p:blipFill>
        <p:spPr>
          <a:xfrm>
            <a:off x="7094314" y="3784463"/>
            <a:ext cx="4658063" cy="29491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图片 7" descr="9a98640b0c007a3a22aa6b02c36be094.jpg">
            <a:extLst>
              <a:ext uri="{FF2B5EF4-FFF2-40B4-BE49-F238E27FC236}">
                <a16:creationId xmlns:a16="http://schemas.microsoft.com/office/drawing/2014/main" id="{16A3CFBE-7A5A-3241-8C48-E444D78AF9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1965" y="915965"/>
            <a:ext cx="4742312" cy="2715175"/>
          </a:xfrm>
          <a:prstGeom prst="rect">
            <a:avLst/>
          </a:prstGeom>
          <a:ln>
            <a:noFill/>
          </a:ln>
        </p:spPr>
      </p:pic>
    </p:spTree>
    <p:extLst>
      <p:ext uri="{BB962C8B-B14F-4D97-AF65-F5344CB8AC3E}">
        <p14:creationId xmlns:p14="http://schemas.microsoft.com/office/powerpoint/2010/main" val="943723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3"/>
          <p:cNvCxnSpPr/>
          <p:nvPr/>
        </p:nvCxnSpPr>
        <p:spPr>
          <a:xfrm>
            <a:off x="1025679" y="830997"/>
            <a:ext cx="4078036" cy="0"/>
          </a:xfrm>
          <a:prstGeom prst="line">
            <a:avLst/>
          </a:prstGeom>
          <a:ln w="12700" cmpd="sng">
            <a:solidFill>
              <a:srgbClr val="CA2820"/>
            </a:solidFill>
          </a:ln>
          <a:effectLst/>
        </p:spPr>
        <p:style>
          <a:lnRef idx="2">
            <a:schemeClr val="accent1"/>
          </a:lnRef>
          <a:fillRef idx="0">
            <a:schemeClr val="accent1"/>
          </a:fillRef>
          <a:effectRef idx="1">
            <a:schemeClr val="accent1"/>
          </a:effectRef>
          <a:fontRef idx="minor">
            <a:schemeClr val="tx1"/>
          </a:fontRef>
        </p:style>
      </p:cxnSp>
      <p:grpSp>
        <p:nvGrpSpPr>
          <p:cNvPr id="9" name="组合 8"/>
          <p:cNvGrpSpPr/>
          <p:nvPr/>
        </p:nvGrpSpPr>
        <p:grpSpPr>
          <a:xfrm>
            <a:off x="700915" y="1230467"/>
            <a:ext cx="11063803" cy="5293317"/>
            <a:chOff x="407368" y="552709"/>
            <a:chExt cx="11521280" cy="5962391"/>
          </a:xfrm>
        </p:grpSpPr>
        <p:sp>
          <p:nvSpPr>
            <p:cNvPr id="10" name="圆柱形 9"/>
            <p:cNvSpPr/>
            <p:nvPr/>
          </p:nvSpPr>
          <p:spPr bwMode="auto">
            <a:xfrm>
              <a:off x="7248128" y="2500880"/>
              <a:ext cx="1008112" cy="784104"/>
            </a:xfrm>
            <a:prstGeom prst="can">
              <a:avLst/>
            </a:prstGeom>
            <a:solidFill>
              <a:srgbClr val="00B05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pPr>
              <a:r>
                <a:rPr kumimoji="1" lang="zh-CN" altLang="en-US" sz="1400" b="1" kern="0" dirty="0">
                  <a:solidFill>
                    <a:prstClr val="black">
                      <a:lumMod val="85000"/>
                      <a:lumOff val="15000"/>
                    </a:prstClr>
                  </a:solidFill>
                  <a:latin typeface="微软雅黑" panose="020B0503020204020204" pitchFamily="34" charset="-122"/>
                  <a:ea typeface="微软雅黑" panose="020B0503020204020204" pitchFamily="34" charset="-122"/>
                </a:rPr>
                <a:t>医院</a:t>
              </a:r>
              <a:endParaRPr kumimoji="1" lang="en-US" altLang="zh-CN" sz="1400" b="1" kern="0" dirty="0">
                <a:solidFill>
                  <a:prstClr val="black">
                    <a:lumMod val="85000"/>
                    <a:lumOff val="15000"/>
                  </a:prstClr>
                </a:solidFill>
                <a:latin typeface="微软雅黑" panose="020B0503020204020204" pitchFamily="34" charset="-122"/>
                <a:ea typeface="微软雅黑" panose="020B0503020204020204" pitchFamily="34" charset="-122"/>
              </a:endParaRPr>
            </a:p>
            <a:p>
              <a:pPr algn="ctr" defTabSz="1018652" latinLnBrk="1">
                <a:lnSpc>
                  <a:spcPct val="90000"/>
                </a:lnSpc>
                <a:spcBef>
                  <a:spcPct val="20000"/>
                </a:spcBef>
                <a:buClr>
                  <a:srgbClr val="0053A6"/>
                </a:buClr>
              </a:pPr>
              <a:r>
                <a:rPr kumimoji="1" lang="zh-CN" altLang="en-US" sz="1400" b="1" kern="0" dirty="0">
                  <a:solidFill>
                    <a:prstClr val="black">
                      <a:lumMod val="85000"/>
                      <a:lumOff val="15000"/>
                    </a:prstClr>
                  </a:solidFill>
                  <a:latin typeface="微软雅黑" panose="020B0503020204020204" pitchFamily="34" charset="-122"/>
                  <a:ea typeface="微软雅黑" panose="020B0503020204020204" pitchFamily="34" charset="-122"/>
                </a:rPr>
                <a:t>员工数据</a:t>
              </a:r>
            </a:p>
          </p:txBody>
        </p:sp>
        <p:grpSp>
          <p:nvGrpSpPr>
            <p:cNvPr id="11" name="组合 10"/>
            <p:cNvGrpSpPr/>
            <p:nvPr/>
          </p:nvGrpSpPr>
          <p:grpSpPr>
            <a:xfrm>
              <a:off x="4151784" y="3297596"/>
              <a:ext cx="3296506" cy="2162092"/>
              <a:chOff x="4079776" y="3573016"/>
              <a:chExt cx="3296506" cy="2162092"/>
            </a:xfrm>
          </p:grpSpPr>
          <p:sp>
            <p:nvSpPr>
              <p:cNvPr id="66" name="圆角矩形 65"/>
              <p:cNvSpPr/>
              <p:nvPr/>
            </p:nvSpPr>
            <p:spPr bwMode="auto">
              <a:xfrm>
                <a:off x="4850023" y="4065312"/>
                <a:ext cx="864096" cy="453752"/>
              </a:xfrm>
              <a:prstGeom prst="roundRect">
                <a:avLst/>
              </a:prstGeom>
              <a:solidFill>
                <a:srgbClr val="4BB0D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pPr>
                <a:r>
                  <a:rPr kumimoji="1" lang="zh-CN" altLang="en-US" sz="1200" b="1" kern="0" dirty="0">
                    <a:solidFill>
                      <a:srgbClr val="FFFFFF"/>
                    </a:solidFill>
                    <a:latin typeface="微软雅黑" panose="020B0503020204020204" pitchFamily="34" charset="-122"/>
                    <a:ea typeface="微软雅黑" panose="020B0503020204020204" pitchFamily="34" charset="-122"/>
                  </a:rPr>
                  <a:t>薪酬</a:t>
                </a:r>
                <a:endParaRPr kumimoji="1" lang="en-US" altLang="zh-CN" sz="1200" b="1" kern="0" dirty="0">
                  <a:solidFill>
                    <a:srgbClr val="FFFFFF"/>
                  </a:solidFill>
                  <a:latin typeface="微软雅黑" panose="020B0503020204020204" pitchFamily="34" charset="-122"/>
                  <a:ea typeface="微软雅黑" panose="020B0503020204020204" pitchFamily="34" charset="-122"/>
                </a:endParaRPr>
              </a:p>
              <a:p>
                <a:pPr algn="ctr" defTabSz="1018652" latinLnBrk="1">
                  <a:lnSpc>
                    <a:spcPct val="90000"/>
                  </a:lnSpc>
                  <a:spcBef>
                    <a:spcPct val="20000"/>
                  </a:spcBef>
                  <a:buClr>
                    <a:srgbClr val="0053A6"/>
                  </a:buClr>
                </a:pPr>
                <a:r>
                  <a:rPr kumimoji="1" lang="zh-CN" altLang="en-US" sz="1200" b="1" kern="0" dirty="0">
                    <a:solidFill>
                      <a:srgbClr val="FFFFFF"/>
                    </a:solidFill>
                    <a:latin typeface="微软雅黑" panose="020B0503020204020204" pitchFamily="34" charset="-122"/>
                    <a:ea typeface="微软雅黑" panose="020B0503020204020204" pitchFamily="34" charset="-122"/>
                  </a:rPr>
                  <a:t>体系</a:t>
                </a:r>
              </a:p>
            </p:txBody>
          </p:sp>
          <p:sp>
            <p:nvSpPr>
              <p:cNvPr id="67" name="圆角矩形 66"/>
              <p:cNvSpPr/>
              <p:nvPr/>
            </p:nvSpPr>
            <p:spPr bwMode="auto">
              <a:xfrm>
                <a:off x="4306281" y="4611252"/>
                <a:ext cx="864096" cy="453752"/>
              </a:xfrm>
              <a:prstGeom prst="roundRect">
                <a:avLst/>
              </a:prstGeom>
              <a:solidFill>
                <a:srgbClr val="4BB0D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pPr>
                <a:r>
                  <a:rPr kumimoji="1" lang="zh-CN" altLang="en-US" sz="1200" b="1" kern="0" dirty="0">
                    <a:solidFill>
                      <a:srgbClr val="FFFFFF"/>
                    </a:solidFill>
                    <a:latin typeface="微软雅黑" panose="020B0503020204020204" pitchFamily="34" charset="-122"/>
                    <a:ea typeface="微软雅黑" panose="020B0503020204020204" pitchFamily="34" charset="-122"/>
                  </a:rPr>
                  <a:t>社保</a:t>
                </a:r>
                <a:endParaRPr kumimoji="1" lang="en-US" altLang="zh-CN" sz="1200" b="1" kern="0" dirty="0">
                  <a:solidFill>
                    <a:srgbClr val="FFFFFF"/>
                  </a:solidFill>
                  <a:latin typeface="微软雅黑" panose="020B0503020204020204" pitchFamily="34" charset="-122"/>
                  <a:ea typeface="微软雅黑" panose="020B0503020204020204" pitchFamily="34" charset="-122"/>
                </a:endParaRPr>
              </a:p>
              <a:p>
                <a:pPr algn="ctr" defTabSz="1018652" latinLnBrk="1">
                  <a:lnSpc>
                    <a:spcPct val="90000"/>
                  </a:lnSpc>
                  <a:spcBef>
                    <a:spcPct val="20000"/>
                  </a:spcBef>
                  <a:buClr>
                    <a:srgbClr val="0053A6"/>
                  </a:buClr>
                </a:pPr>
                <a:r>
                  <a:rPr kumimoji="1" lang="zh-CN" altLang="en-US" sz="1200" b="1" kern="0" dirty="0">
                    <a:solidFill>
                      <a:srgbClr val="FFFFFF"/>
                    </a:solidFill>
                    <a:latin typeface="微软雅黑" panose="020B0503020204020204" pitchFamily="34" charset="-122"/>
                    <a:ea typeface="微软雅黑" panose="020B0503020204020204" pitchFamily="34" charset="-122"/>
                  </a:rPr>
                  <a:t>管理</a:t>
                </a:r>
              </a:p>
            </p:txBody>
          </p:sp>
          <p:sp>
            <p:nvSpPr>
              <p:cNvPr id="68" name="圆角矩形 67"/>
              <p:cNvSpPr/>
              <p:nvPr/>
            </p:nvSpPr>
            <p:spPr bwMode="auto">
              <a:xfrm>
                <a:off x="4306281" y="5157192"/>
                <a:ext cx="864096" cy="453752"/>
              </a:xfrm>
              <a:prstGeom prst="roundRect">
                <a:avLst/>
              </a:prstGeom>
              <a:solidFill>
                <a:srgbClr val="4BB0D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pPr>
                <a:r>
                  <a:rPr kumimoji="1" lang="zh-CN" altLang="en-US" sz="1200" b="1" kern="0" dirty="0">
                    <a:solidFill>
                      <a:srgbClr val="FFFFFF"/>
                    </a:solidFill>
                    <a:latin typeface="微软雅黑" panose="020B0503020204020204" pitchFamily="34" charset="-122"/>
                    <a:ea typeface="微软雅黑" panose="020B0503020204020204" pitchFamily="34" charset="-122"/>
                  </a:rPr>
                  <a:t>休假和</a:t>
                </a:r>
                <a:endParaRPr kumimoji="1" lang="en-US" altLang="zh-CN" sz="1200" b="1" kern="0" dirty="0">
                  <a:solidFill>
                    <a:srgbClr val="FFFFFF"/>
                  </a:solidFill>
                  <a:latin typeface="微软雅黑" panose="020B0503020204020204" pitchFamily="34" charset="-122"/>
                  <a:ea typeface="微软雅黑" panose="020B0503020204020204" pitchFamily="34" charset="-122"/>
                </a:endParaRPr>
              </a:p>
              <a:p>
                <a:pPr algn="ctr" defTabSz="1018652" latinLnBrk="1">
                  <a:lnSpc>
                    <a:spcPct val="90000"/>
                  </a:lnSpc>
                  <a:spcBef>
                    <a:spcPct val="20000"/>
                  </a:spcBef>
                  <a:buClr>
                    <a:srgbClr val="0053A6"/>
                  </a:buClr>
                </a:pPr>
                <a:r>
                  <a:rPr kumimoji="1" lang="zh-CN" altLang="en-US" sz="1200" b="1" kern="0" dirty="0">
                    <a:solidFill>
                      <a:srgbClr val="FFFFFF"/>
                    </a:solidFill>
                    <a:latin typeface="微软雅黑" panose="020B0503020204020204" pitchFamily="34" charset="-122"/>
                    <a:ea typeface="微软雅黑" panose="020B0503020204020204" pitchFamily="34" charset="-122"/>
                  </a:rPr>
                  <a:t>加班信息</a:t>
                </a:r>
              </a:p>
            </p:txBody>
          </p:sp>
          <p:sp>
            <p:nvSpPr>
              <p:cNvPr id="69" name="圆角矩形 68"/>
              <p:cNvSpPr/>
              <p:nvPr/>
            </p:nvSpPr>
            <p:spPr bwMode="auto">
              <a:xfrm>
                <a:off x="6142534" y="4865344"/>
                <a:ext cx="993068" cy="745600"/>
              </a:xfrm>
              <a:prstGeom prst="roundRect">
                <a:avLst/>
              </a:prstGeom>
              <a:solidFill>
                <a:srgbClr val="4BB0D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pPr>
                <a:r>
                  <a:rPr kumimoji="1" lang="zh-CN" altLang="en-US" sz="1200" b="1" kern="0" dirty="0">
                    <a:solidFill>
                      <a:srgbClr val="FFFFFF"/>
                    </a:solidFill>
                    <a:latin typeface="微软雅黑" panose="020B0503020204020204" pitchFamily="34" charset="-122"/>
                    <a:ea typeface="微软雅黑" panose="020B0503020204020204" pitchFamily="34" charset="-122"/>
                  </a:rPr>
                  <a:t>薪酬</a:t>
                </a:r>
                <a:endParaRPr kumimoji="1" lang="en-US" altLang="zh-CN" sz="1200" b="1" kern="0" dirty="0">
                  <a:solidFill>
                    <a:srgbClr val="FFFFFF"/>
                  </a:solidFill>
                  <a:latin typeface="微软雅黑" panose="020B0503020204020204" pitchFamily="34" charset="-122"/>
                  <a:ea typeface="微软雅黑" panose="020B0503020204020204" pitchFamily="34" charset="-122"/>
                </a:endParaRPr>
              </a:p>
              <a:p>
                <a:pPr algn="ctr" defTabSz="1018652" latinLnBrk="1">
                  <a:lnSpc>
                    <a:spcPct val="90000"/>
                  </a:lnSpc>
                  <a:spcBef>
                    <a:spcPct val="20000"/>
                  </a:spcBef>
                  <a:buClr>
                    <a:srgbClr val="0053A6"/>
                  </a:buClr>
                </a:pPr>
                <a:r>
                  <a:rPr kumimoji="1" lang="zh-CN" altLang="en-US" sz="1200" b="1" kern="0" dirty="0">
                    <a:solidFill>
                      <a:srgbClr val="FFFFFF"/>
                    </a:solidFill>
                    <a:latin typeface="微软雅黑" panose="020B0503020204020204" pitchFamily="34" charset="-122"/>
                    <a:ea typeface="微软雅黑" panose="020B0503020204020204" pitchFamily="34" charset="-122"/>
                  </a:rPr>
                  <a:t>计算</a:t>
                </a:r>
              </a:p>
            </p:txBody>
          </p:sp>
          <p:cxnSp>
            <p:nvCxnSpPr>
              <p:cNvPr id="70" name="肘形连接符 69"/>
              <p:cNvCxnSpPr>
                <a:stCxn id="66" idx="3"/>
                <a:endCxn id="69" idx="0"/>
              </p:cNvCxnSpPr>
              <p:nvPr/>
            </p:nvCxnSpPr>
            <p:spPr bwMode="auto">
              <a:xfrm>
                <a:off x="5714119" y="4292188"/>
                <a:ext cx="924949" cy="573156"/>
              </a:xfrm>
              <a:prstGeom prst="bentConnector2">
                <a:avLst/>
              </a:prstGeom>
              <a:solidFill>
                <a:srgbClr val="FFFF99"/>
              </a:solidFill>
              <a:ln w="19050" cap="flat" cmpd="sng" algn="ctr">
                <a:solidFill>
                  <a:srgbClr val="00B0F0"/>
                </a:solidFill>
                <a:prstDash val="solid"/>
                <a:round/>
                <a:headEnd type="none" w="med" len="med"/>
                <a:tailEnd type="triangle"/>
              </a:ln>
              <a:effectLst/>
            </p:spPr>
          </p:cxnSp>
          <p:cxnSp>
            <p:nvCxnSpPr>
              <p:cNvPr id="71" name="肘形连接符 70"/>
              <p:cNvCxnSpPr>
                <a:stCxn id="67" idx="3"/>
                <a:endCxn id="69" idx="1"/>
              </p:cNvCxnSpPr>
              <p:nvPr/>
            </p:nvCxnSpPr>
            <p:spPr bwMode="auto">
              <a:xfrm>
                <a:off x="5170377" y="4838128"/>
                <a:ext cx="972157" cy="400016"/>
              </a:xfrm>
              <a:prstGeom prst="bentConnector3">
                <a:avLst>
                  <a:gd name="adj1" fmla="val 50000"/>
                </a:avLst>
              </a:prstGeom>
              <a:solidFill>
                <a:srgbClr val="FFFF99"/>
              </a:solidFill>
              <a:ln w="19050" cap="flat" cmpd="sng" algn="ctr">
                <a:solidFill>
                  <a:srgbClr val="00B0F0"/>
                </a:solidFill>
                <a:prstDash val="solid"/>
                <a:round/>
                <a:headEnd type="none" w="med" len="med"/>
                <a:tailEnd type="triangle"/>
              </a:ln>
              <a:effectLst/>
            </p:spPr>
          </p:cxnSp>
          <p:cxnSp>
            <p:nvCxnSpPr>
              <p:cNvPr id="72" name="肘形连接符 71"/>
              <p:cNvCxnSpPr>
                <a:stCxn id="68" idx="3"/>
                <a:endCxn id="69" idx="1"/>
              </p:cNvCxnSpPr>
              <p:nvPr/>
            </p:nvCxnSpPr>
            <p:spPr bwMode="auto">
              <a:xfrm flipV="1">
                <a:off x="5170377" y="5238144"/>
                <a:ext cx="972157" cy="145924"/>
              </a:xfrm>
              <a:prstGeom prst="bentConnector3">
                <a:avLst>
                  <a:gd name="adj1" fmla="val 50000"/>
                </a:avLst>
              </a:prstGeom>
              <a:solidFill>
                <a:srgbClr val="FFFF99"/>
              </a:solidFill>
              <a:ln w="19050" cap="flat" cmpd="sng" algn="ctr">
                <a:solidFill>
                  <a:srgbClr val="00B0F0"/>
                </a:solidFill>
                <a:prstDash val="solid"/>
                <a:round/>
                <a:headEnd type="none" w="med" len="med"/>
                <a:tailEnd type="triangle"/>
              </a:ln>
              <a:effectLst/>
            </p:spPr>
          </p:cxnSp>
          <p:sp>
            <p:nvSpPr>
              <p:cNvPr id="73" name="圆角矩形 72"/>
              <p:cNvSpPr/>
              <p:nvPr/>
            </p:nvSpPr>
            <p:spPr bwMode="auto">
              <a:xfrm>
                <a:off x="4079776" y="3573016"/>
                <a:ext cx="3296506" cy="2162092"/>
              </a:xfrm>
              <a:prstGeom prst="roundRect">
                <a:avLst/>
              </a:prstGeom>
              <a:noFill/>
              <a:ln w="19050">
                <a:solidFill>
                  <a:schemeClr val="tx1">
                    <a:lumMod val="75000"/>
                    <a:lumOff val="25000"/>
                  </a:schemeClr>
                </a:solidFill>
                <a:prstDash val="sysDash"/>
                <a:miter lim="800000"/>
                <a:headEnd/>
                <a:tailEnd/>
              </a:ln>
              <a:effectLst>
                <a:reflection stA="45000" endPos="0" dist="50800" dir="5400000" sy="-100000" algn="bl" rotWithShape="0"/>
              </a:effectLst>
            </p:spPr>
            <p:txBody>
              <a:bodyPr lIns="89967" tIns="46783" rIns="89967" bIns="46783" rtlCol="0" anchor="t" anchorCtr="0"/>
              <a:lstStyle/>
              <a:p>
                <a:pPr defTabSz="1018652" latinLnBrk="1">
                  <a:lnSpc>
                    <a:spcPct val="90000"/>
                  </a:lnSpc>
                  <a:spcBef>
                    <a:spcPct val="20000"/>
                  </a:spcBef>
                  <a:buClr>
                    <a:srgbClr val="0053A6"/>
                  </a:buClr>
                </a:pPr>
                <a:r>
                  <a:rPr kumimoji="1" lang="zh-CN" altLang="en-US" kern="0" dirty="0">
                    <a:solidFill>
                      <a:prstClr val="black">
                        <a:lumMod val="85000"/>
                        <a:lumOff val="15000"/>
                      </a:prstClr>
                    </a:solidFill>
                    <a:latin typeface="微软雅黑" panose="020B0503020204020204" pitchFamily="34" charset="-122"/>
                    <a:ea typeface="微软雅黑" panose="020B0503020204020204" pitchFamily="34" charset="-122"/>
                  </a:rPr>
                  <a:t>薪酬福利管理</a:t>
                </a:r>
              </a:p>
            </p:txBody>
          </p:sp>
        </p:grpSp>
        <p:grpSp>
          <p:nvGrpSpPr>
            <p:cNvPr id="12" name="组合 11"/>
            <p:cNvGrpSpPr/>
            <p:nvPr/>
          </p:nvGrpSpPr>
          <p:grpSpPr>
            <a:xfrm>
              <a:off x="4151784" y="764704"/>
              <a:ext cx="2664297" cy="2253860"/>
              <a:chOff x="4223792" y="764704"/>
              <a:chExt cx="2664297" cy="2253860"/>
            </a:xfrm>
          </p:grpSpPr>
          <p:sp>
            <p:nvSpPr>
              <p:cNvPr id="56" name="圆角矩形 55"/>
              <p:cNvSpPr/>
              <p:nvPr/>
            </p:nvSpPr>
            <p:spPr bwMode="auto">
              <a:xfrm>
                <a:off x="4567970" y="1175048"/>
                <a:ext cx="864096" cy="453752"/>
              </a:xfrm>
              <a:prstGeom prst="roundRect">
                <a:avLst/>
              </a:prstGeom>
              <a:solidFill>
                <a:srgbClr val="4BB0D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pPr>
                <a:r>
                  <a:rPr kumimoji="1" lang="zh-CN" altLang="en-US" sz="1200" b="1" kern="0" dirty="0">
                    <a:solidFill>
                      <a:prstClr val="white"/>
                    </a:solidFill>
                    <a:latin typeface="微软雅黑" panose="020B0503020204020204" pitchFamily="34" charset="-122"/>
                    <a:ea typeface="微软雅黑" panose="020B0503020204020204" pitchFamily="34" charset="-122"/>
                  </a:rPr>
                  <a:t>考核模式咨询</a:t>
                </a:r>
              </a:p>
            </p:txBody>
          </p:sp>
          <p:sp>
            <p:nvSpPr>
              <p:cNvPr id="57" name="圆角矩形 56"/>
              <p:cNvSpPr/>
              <p:nvPr/>
            </p:nvSpPr>
            <p:spPr bwMode="auto">
              <a:xfrm>
                <a:off x="5864114" y="1175048"/>
                <a:ext cx="864096" cy="453752"/>
              </a:xfrm>
              <a:prstGeom prst="roundRect">
                <a:avLst/>
              </a:prstGeom>
              <a:solidFill>
                <a:srgbClr val="4BB0D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pPr>
                <a:r>
                  <a:rPr kumimoji="1" lang="zh-CN" altLang="en-US" sz="1200" b="1" kern="0" dirty="0">
                    <a:solidFill>
                      <a:prstClr val="white"/>
                    </a:solidFill>
                    <a:latin typeface="微软雅黑" panose="020B0503020204020204" pitchFamily="34" charset="-122"/>
                    <a:ea typeface="微软雅黑" panose="020B0503020204020204" pitchFamily="34" charset="-122"/>
                  </a:rPr>
                  <a:t>绩效方案</a:t>
                </a:r>
                <a:endParaRPr kumimoji="1" lang="en-US" altLang="zh-CN" sz="1200" b="1" kern="0" dirty="0">
                  <a:solidFill>
                    <a:prstClr val="white"/>
                  </a:solidFill>
                  <a:latin typeface="微软雅黑" panose="020B0503020204020204" pitchFamily="34" charset="-122"/>
                  <a:ea typeface="微软雅黑" panose="020B0503020204020204" pitchFamily="34" charset="-122"/>
                </a:endParaRPr>
              </a:p>
              <a:p>
                <a:pPr algn="ctr" defTabSz="1018652" latinLnBrk="1">
                  <a:lnSpc>
                    <a:spcPct val="90000"/>
                  </a:lnSpc>
                  <a:spcBef>
                    <a:spcPct val="20000"/>
                  </a:spcBef>
                  <a:buClr>
                    <a:srgbClr val="0053A6"/>
                  </a:buClr>
                </a:pPr>
                <a:r>
                  <a:rPr kumimoji="1" lang="zh-CN" altLang="en-US" sz="1200" b="1" kern="0" dirty="0">
                    <a:solidFill>
                      <a:prstClr val="white"/>
                    </a:solidFill>
                    <a:latin typeface="微软雅黑" panose="020B0503020204020204" pitchFamily="34" charset="-122"/>
                    <a:ea typeface="微软雅黑" panose="020B0503020204020204" pitchFamily="34" charset="-122"/>
                  </a:rPr>
                  <a:t>确定</a:t>
                </a:r>
              </a:p>
            </p:txBody>
          </p:sp>
          <p:sp>
            <p:nvSpPr>
              <p:cNvPr id="58" name="圆角矩形 57"/>
              <p:cNvSpPr/>
              <p:nvPr/>
            </p:nvSpPr>
            <p:spPr bwMode="auto">
              <a:xfrm>
                <a:off x="4567970" y="1840278"/>
                <a:ext cx="864096" cy="453752"/>
              </a:xfrm>
              <a:prstGeom prst="roundRect">
                <a:avLst/>
              </a:prstGeom>
              <a:solidFill>
                <a:srgbClr val="4BB0D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pPr>
                <a:r>
                  <a:rPr kumimoji="1" lang="zh-CN" altLang="en-US" sz="1200" b="1" kern="0" dirty="0">
                    <a:solidFill>
                      <a:prstClr val="white"/>
                    </a:solidFill>
                    <a:latin typeface="微软雅黑" panose="020B0503020204020204" pitchFamily="34" charset="-122"/>
                    <a:ea typeface="微软雅黑" panose="020B0503020204020204" pitchFamily="34" charset="-122"/>
                  </a:rPr>
                  <a:t>数据整合</a:t>
                </a:r>
                <a:endParaRPr kumimoji="1" lang="en-US" altLang="zh-CN" sz="1200" b="1" kern="0" dirty="0">
                  <a:solidFill>
                    <a:prstClr val="white"/>
                  </a:solidFill>
                  <a:latin typeface="微软雅黑" panose="020B0503020204020204" pitchFamily="34" charset="-122"/>
                  <a:ea typeface="微软雅黑" panose="020B0503020204020204" pitchFamily="34" charset="-122"/>
                </a:endParaRPr>
              </a:p>
              <a:p>
                <a:pPr algn="ctr" defTabSz="1018652" latinLnBrk="1">
                  <a:lnSpc>
                    <a:spcPct val="90000"/>
                  </a:lnSpc>
                  <a:spcBef>
                    <a:spcPct val="20000"/>
                  </a:spcBef>
                  <a:buClr>
                    <a:srgbClr val="0053A6"/>
                  </a:buClr>
                </a:pPr>
                <a:r>
                  <a:rPr kumimoji="1" lang="zh-CN" altLang="en-US" sz="1200" b="1" kern="0" dirty="0">
                    <a:solidFill>
                      <a:prstClr val="white"/>
                    </a:solidFill>
                    <a:latin typeface="微软雅黑" panose="020B0503020204020204" pitchFamily="34" charset="-122"/>
                    <a:ea typeface="微软雅黑" panose="020B0503020204020204" pitchFamily="34" charset="-122"/>
                  </a:rPr>
                  <a:t>系统实现</a:t>
                </a:r>
              </a:p>
            </p:txBody>
          </p:sp>
          <p:sp>
            <p:nvSpPr>
              <p:cNvPr id="59" name="圆角矩形 58"/>
              <p:cNvSpPr/>
              <p:nvPr/>
            </p:nvSpPr>
            <p:spPr bwMode="auto">
              <a:xfrm>
                <a:off x="5864114" y="1845983"/>
                <a:ext cx="864096" cy="453752"/>
              </a:xfrm>
              <a:prstGeom prst="roundRect">
                <a:avLst/>
              </a:prstGeom>
              <a:solidFill>
                <a:srgbClr val="4BB0D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pPr>
                <a:r>
                  <a:rPr kumimoji="1" lang="zh-CN" altLang="en-US" sz="1200" b="1" kern="0">
                    <a:solidFill>
                      <a:prstClr val="white"/>
                    </a:solidFill>
                    <a:latin typeface="微软雅黑" panose="020B0503020204020204" pitchFamily="34" charset="-122"/>
                    <a:ea typeface="微软雅黑" panose="020B0503020204020204" pitchFamily="34" charset="-122"/>
                  </a:rPr>
                  <a:t>测试并修订方案</a:t>
                </a:r>
                <a:endParaRPr kumimoji="1" lang="zh-CN" altLang="en-US" sz="1200" b="1" kern="0" dirty="0">
                  <a:solidFill>
                    <a:prstClr val="white"/>
                  </a:solidFill>
                  <a:latin typeface="微软雅黑" panose="020B0503020204020204" pitchFamily="34" charset="-122"/>
                  <a:ea typeface="微软雅黑" panose="020B0503020204020204" pitchFamily="34" charset="-122"/>
                </a:endParaRPr>
              </a:p>
            </p:txBody>
          </p:sp>
          <p:sp>
            <p:nvSpPr>
              <p:cNvPr id="60" name="圆角矩形 59"/>
              <p:cNvSpPr/>
              <p:nvPr/>
            </p:nvSpPr>
            <p:spPr bwMode="auto">
              <a:xfrm>
                <a:off x="4567970" y="2505508"/>
                <a:ext cx="864096" cy="453752"/>
              </a:xfrm>
              <a:prstGeom prst="roundRect">
                <a:avLst/>
              </a:prstGeom>
              <a:solidFill>
                <a:srgbClr val="4BB0D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pPr>
                <a:r>
                  <a:rPr kumimoji="1" lang="zh-CN" altLang="en-US" sz="1200" b="1" kern="0" dirty="0">
                    <a:solidFill>
                      <a:prstClr val="white"/>
                    </a:solidFill>
                    <a:latin typeface="微软雅黑" panose="020B0503020204020204" pitchFamily="34" charset="-122"/>
                    <a:ea typeface="微软雅黑" panose="020B0503020204020204" pitchFamily="34" charset="-122"/>
                  </a:rPr>
                  <a:t>最终交付</a:t>
                </a:r>
              </a:p>
            </p:txBody>
          </p:sp>
          <p:cxnSp>
            <p:nvCxnSpPr>
              <p:cNvPr id="61" name="肘形连接符 65"/>
              <p:cNvCxnSpPr>
                <a:stCxn id="56" idx="3"/>
                <a:endCxn id="57" idx="1"/>
              </p:cNvCxnSpPr>
              <p:nvPr/>
            </p:nvCxnSpPr>
            <p:spPr bwMode="auto">
              <a:xfrm>
                <a:off x="5432066" y="1401924"/>
                <a:ext cx="432048" cy="0"/>
              </a:xfrm>
              <a:prstGeom prst="straightConnector1">
                <a:avLst/>
              </a:prstGeom>
              <a:solidFill>
                <a:srgbClr val="FFFF99"/>
              </a:solidFill>
              <a:ln w="19050" cap="flat" cmpd="sng" algn="ctr">
                <a:solidFill>
                  <a:srgbClr val="4BB0D0"/>
                </a:solidFill>
                <a:prstDash val="solid"/>
                <a:round/>
                <a:headEnd type="none" w="med" len="med"/>
                <a:tailEnd type="triangle"/>
              </a:ln>
              <a:effectLst/>
            </p:spPr>
          </p:cxnSp>
          <p:cxnSp>
            <p:nvCxnSpPr>
              <p:cNvPr id="62" name="肘形连接符 61"/>
              <p:cNvCxnSpPr>
                <a:stCxn id="57" idx="2"/>
                <a:endCxn id="58" idx="0"/>
              </p:cNvCxnSpPr>
              <p:nvPr/>
            </p:nvCxnSpPr>
            <p:spPr bwMode="auto">
              <a:xfrm rot="5400000">
                <a:off x="5542351" y="1086467"/>
                <a:ext cx="211478" cy="1296144"/>
              </a:xfrm>
              <a:prstGeom prst="bentConnector3">
                <a:avLst>
                  <a:gd name="adj1" fmla="val 50000"/>
                </a:avLst>
              </a:prstGeom>
              <a:solidFill>
                <a:srgbClr val="FFFF99"/>
              </a:solidFill>
              <a:ln w="19050" cap="flat" cmpd="sng" algn="ctr">
                <a:solidFill>
                  <a:srgbClr val="4BB0D0"/>
                </a:solidFill>
                <a:prstDash val="solid"/>
                <a:round/>
                <a:headEnd type="none" w="med" len="med"/>
                <a:tailEnd type="triangle"/>
              </a:ln>
              <a:effectLst/>
            </p:spPr>
          </p:cxnSp>
          <p:cxnSp>
            <p:nvCxnSpPr>
              <p:cNvPr id="63" name="肘形连接符 73"/>
              <p:cNvCxnSpPr>
                <a:stCxn id="58" idx="3"/>
                <a:endCxn id="59" idx="1"/>
              </p:cNvCxnSpPr>
              <p:nvPr/>
            </p:nvCxnSpPr>
            <p:spPr bwMode="auto">
              <a:xfrm>
                <a:off x="5432066" y="2067154"/>
                <a:ext cx="432048" cy="5705"/>
              </a:xfrm>
              <a:prstGeom prst="straightConnector1">
                <a:avLst/>
              </a:prstGeom>
              <a:solidFill>
                <a:srgbClr val="FFFF99"/>
              </a:solidFill>
              <a:ln w="19050" cap="flat" cmpd="sng" algn="ctr">
                <a:solidFill>
                  <a:srgbClr val="4BB0D0"/>
                </a:solidFill>
                <a:prstDash val="solid"/>
                <a:round/>
                <a:headEnd type="none" w="med" len="med"/>
                <a:tailEnd type="triangle"/>
              </a:ln>
              <a:effectLst/>
            </p:spPr>
          </p:cxnSp>
          <p:cxnSp>
            <p:nvCxnSpPr>
              <p:cNvPr id="64" name="肘形连接符 63"/>
              <p:cNvCxnSpPr>
                <a:stCxn id="59" idx="2"/>
                <a:endCxn id="60" idx="0"/>
              </p:cNvCxnSpPr>
              <p:nvPr/>
            </p:nvCxnSpPr>
            <p:spPr bwMode="auto">
              <a:xfrm rot="5400000">
                <a:off x="5545204" y="1754549"/>
                <a:ext cx="205773" cy="1296144"/>
              </a:xfrm>
              <a:prstGeom prst="bentConnector3">
                <a:avLst>
                  <a:gd name="adj1" fmla="val 50000"/>
                </a:avLst>
              </a:prstGeom>
              <a:solidFill>
                <a:srgbClr val="FFFF99"/>
              </a:solidFill>
              <a:ln w="19050" cap="flat" cmpd="sng" algn="ctr">
                <a:solidFill>
                  <a:srgbClr val="4BB0D0"/>
                </a:solidFill>
                <a:prstDash val="solid"/>
                <a:round/>
                <a:headEnd type="none" w="med" len="med"/>
                <a:tailEnd type="triangle"/>
              </a:ln>
              <a:effectLst/>
            </p:spPr>
          </p:cxnSp>
          <p:sp>
            <p:nvSpPr>
              <p:cNvPr id="65" name="圆角矩形 64"/>
              <p:cNvSpPr/>
              <p:nvPr/>
            </p:nvSpPr>
            <p:spPr bwMode="auto">
              <a:xfrm>
                <a:off x="4223792" y="764704"/>
                <a:ext cx="2664297" cy="2253860"/>
              </a:xfrm>
              <a:prstGeom prst="roundRect">
                <a:avLst/>
              </a:prstGeom>
              <a:noFill/>
              <a:ln w="19050">
                <a:solidFill>
                  <a:schemeClr val="tx1">
                    <a:lumMod val="75000"/>
                    <a:lumOff val="25000"/>
                  </a:schemeClr>
                </a:solidFill>
                <a:prstDash val="sysDash"/>
                <a:miter lim="800000"/>
                <a:headEnd/>
                <a:tailEnd/>
              </a:ln>
              <a:effectLst>
                <a:reflection stA="45000" endPos="0" dist="50800" dir="5400000" sy="-100000" algn="bl" rotWithShape="0"/>
              </a:effectLst>
            </p:spPr>
            <p:txBody>
              <a:bodyPr lIns="89967" tIns="46783" rIns="89967" bIns="46783" rtlCol="0" anchor="t" anchorCtr="0"/>
              <a:lstStyle/>
              <a:p>
                <a:pPr defTabSz="1018652" latinLnBrk="1">
                  <a:lnSpc>
                    <a:spcPct val="90000"/>
                  </a:lnSpc>
                  <a:spcBef>
                    <a:spcPct val="20000"/>
                  </a:spcBef>
                  <a:buClr>
                    <a:srgbClr val="0053A6"/>
                  </a:buClr>
                </a:pPr>
                <a:r>
                  <a:rPr kumimoji="1" lang="zh-CN" altLang="en-US" kern="0" dirty="0">
                    <a:solidFill>
                      <a:prstClr val="black">
                        <a:lumMod val="85000"/>
                        <a:lumOff val="15000"/>
                      </a:prstClr>
                    </a:solidFill>
                    <a:latin typeface="微软雅黑" panose="020B0503020204020204" pitchFamily="34" charset="-122"/>
                    <a:ea typeface="微软雅黑" panose="020B0503020204020204" pitchFamily="34" charset="-122"/>
                  </a:rPr>
                  <a:t>  绩效管理</a:t>
                </a:r>
              </a:p>
            </p:txBody>
          </p:sp>
        </p:grpSp>
        <p:grpSp>
          <p:nvGrpSpPr>
            <p:cNvPr id="13" name="组合 12"/>
            <p:cNvGrpSpPr/>
            <p:nvPr/>
          </p:nvGrpSpPr>
          <p:grpSpPr>
            <a:xfrm>
              <a:off x="8632142" y="764705"/>
              <a:ext cx="3296506" cy="4694984"/>
              <a:chOff x="8488126" y="764705"/>
              <a:chExt cx="3296506" cy="4694984"/>
            </a:xfrm>
          </p:grpSpPr>
          <p:sp>
            <p:nvSpPr>
              <p:cNvPr id="33" name="圆角矩形 32"/>
              <p:cNvSpPr/>
              <p:nvPr/>
            </p:nvSpPr>
            <p:spPr bwMode="auto">
              <a:xfrm>
                <a:off x="8688288" y="1353380"/>
                <a:ext cx="864096" cy="453752"/>
              </a:xfrm>
              <a:prstGeom prst="roundRect">
                <a:avLst/>
              </a:prstGeom>
              <a:solidFill>
                <a:srgbClr val="4BB0D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pPr>
                <a:r>
                  <a:rPr kumimoji="1" lang="zh-CN" altLang="en-US" sz="1200" b="1" kern="0" dirty="0">
                    <a:solidFill>
                      <a:srgbClr val="FFFFFF"/>
                    </a:solidFill>
                    <a:latin typeface="微软雅黑" panose="020B0503020204020204" pitchFamily="34" charset="-122"/>
                    <a:ea typeface="微软雅黑" panose="020B0503020204020204" pitchFamily="34" charset="-122"/>
                  </a:rPr>
                  <a:t>岗位</a:t>
                </a:r>
                <a:endParaRPr kumimoji="1" lang="en-US" altLang="zh-CN" sz="1200" b="1" kern="0" dirty="0">
                  <a:solidFill>
                    <a:srgbClr val="FFFFFF"/>
                  </a:solidFill>
                  <a:latin typeface="微软雅黑" panose="020B0503020204020204" pitchFamily="34" charset="-122"/>
                  <a:ea typeface="微软雅黑" panose="020B0503020204020204" pitchFamily="34" charset="-122"/>
                </a:endParaRPr>
              </a:p>
              <a:p>
                <a:pPr algn="ctr" defTabSz="1018652" latinLnBrk="1">
                  <a:lnSpc>
                    <a:spcPct val="90000"/>
                  </a:lnSpc>
                  <a:spcBef>
                    <a:spcPct val="20000"/>
                  </a:spcBef>
                  <a:buClr>
                    <a:srgbClr val="0053A6"/>
                  </a:buClr>
                </a:pPr>
                <a:r>
                  <a:rPr kumimoji="1" lang="zh-CN" altLang="en-US" sz="1200" b="1" kern="0" dirty="0">
                    <a:solidFill>
                      <a:srgbClr val="FFFFFF"/>
                    </a:solidFill>
                    <a:latin typeface="微软雅黑" panose="020B0503020204020204" pitchFamily="34" charset="-122"/>
                    <a:ea typeface="微软雅黑" panose="020B0503020204020204" pitchFamily="34" charset="-122"/>
                  </a:rPr>
                  <a:t>说明书</a:t>
                </a:r>
              </a:p>
            </p:txBody>
          </p:sp>
          <p:cxnSp>
            <p:nvCxnSpPr>
              <p:cNvPr id="34" name="肘形连接符 23"/>
              <p:cNvCxnSpPr>
                <a:stCxn id="35" idx="1"/>
                <a:endCxn id="33" idx="3"/>
              </p:cNvCxnSpPr>
              <p:nvPr/>
            </p:nvCxnSpPr>
            <p:spPr bwMode="auto">
              <a:xfrm flipH="1">
                <a:off x="9552384" y="1576232"/>
                <a:ext cx="180020" cy="4024"/>
              </a:xfrm>
              <a:prstGeom prst="straightConnector1">
                <a:avLst/>
              </a:prstGeom>
              <a:solidFill>
                <a:srgbClr val="FFFF99"/>
              </a:solidFill>
              <a:ln w="19050" cap="flat" cmpd="sng" algn="ctr">
                <a:solidFill>
                  <a:srgbClr val="00B0F0"/>
                </a:solidFill>
                <a:prstDash val="solid"/>
                <a:round/>
                <a:headEnd type="none" w="med" len="med"/>
                <a:tailEnd type="triangle"/>
              </a:ln>
              <a:effectLst/>
            </p:spPr>
          </p:cxnSp>
          <p:sp>
            <p:nvSpPr>
              <p:cNvPr id="35" name="圆角矩形 34"/>
              <p:cNvSpPr/>
              <p:nvPr/>
            </p:nvSpPr>
            <p:spPr bwMode="auto">
              <a:xfrm>
                <a:off x="9732404" y="1349356"/>
                <a:ext cx="864096" cy="453752"/>
              </a:xfrm>
              <a:prstGeom prst="roundRect">
                <a:avLst/>
              </a:prstGeom>
              <a:solidFill>
                <a:srgbClr val="4BB0D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pPr>
                <a:r>
                  <a:rPr kumimoji="1" lang="zh-CN" altLang="en-US" sz="1200" b="1" kern="0" dirty="0">
                    <a:solidFill>
                      <a:srgbClr val="FFFFFF"/>
                    </a:solidFill>
                    <a:latin typeface="微软雅黑" panose="020B0503020204020204" pitchFamily="34" charset="-122"/>
                    <a:ea typeface="微软雅黑" panose="020B0503020204020204" pitchFamily="34" charset="-122"/>
                  </a:rPr>
                  <a:t>职位体</a:t>
                </a:r>
                <a:endParaRPr kumimoji="1" lang="en-US" altLang="zh-CN" sz="1200" b="1" kern="0" dirty="0">
                  <a:solidFill>
                    <a:srgbClr val="FFFFFF"/>
                  </a:solidFill>
                  <a:latin typeface="微软雅黑" panose="020B0503020204020204" pitchFamily="34" charset="-122"/>
                  <a:ea typeface="微软雅黑" panose="020B0503020204020204" pitchFamily="34" charset="-122"/>
                </a:endParaRPr>
              </a:p>
              <a:p>
                <a:pPr algn="ctr" defTabSz="1018652" latinLnBrk="1">
                  <a:lnSpc>
                    <a:spcPct val="90000"/>
                  </a:lnSpc>
                  <a:spcBef>
                    <a:spcPct val="20000"/>
                  </a:spcBef>
                  <a:buClr>
                    <a:srgbClr val="0053A6"/>
                  </a:buClr>
                </a:pPr>
                <a:r>
                  <a:rPr kumimoji="1" lang="zh-CN" altLang="en-US" sz="1200" b="1" kern="0" dirty="0">
                    <a:solidFill>
                      <a:srgbClr val="FFFFFF"/>
                    </a:solidFill>
                    <a:latin typeface="微软雅黑" panose="020B0503020204020204" pitchFamily="34" charset="-122"/>
                    <a:ea typeface="微软雅黑" panose="020B0503020204020204" pitchFamily="34" charset="-122"/>
                  </a:rPr>
                  <a:t>系管理</a:t>
                </a:r>
              </a:p>
            </p:txBody>
          </p:sp>
          <p:sp>
            <p:nvSpPr>
              <p:cNvPr id="36" name="圆角矩形 35"/>
              <p:cNvSpPr/>
              <p:nvPr/>
            </p:nvSpPr>
            <p:spPr bwMode="auto">
              <a:xfrm>
                <a:off x="10776520" y="1353380"/>
                <a:ext cx="864096" cy="453752"/>
              </a:xfrm>
              <a:prstGeom prst="roundRect">
                <a:avLst/>
              </a:prstGeom>
              <a:solidFill>
                <a:srgbClr val="4BB0D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pPr>
                <a:r>
                  <a:rPr kumimoji="1" lang="zh-CN" altLang="en-US" sz="1200" b="1" kern="0" dirty="0">
                    <a:solidFill>
                      <a:srgbClr val="FFFFFF"/>
                    </a:solidFill>
                    <a:latin typeface="微软雅黑" panose="020B0503020204020204" pitchFamily="34" charset="-122"/>
                    <a:ea typeface="微软雅黑" panose="020B0503020204020204" pitchFamily="34" charset="-122"/>
                  </a:rPr>
                  <a:t>组织架构管理</a:t>
                </a:r>
                <a:endParaRPr kumimoji="1" lang="en-US" altLang="zh-CN" sz="1200" b="1" kern="0" dirty="0">
                  <a:solidFill>
                    <a:srgbClr val="FFFFFF"/>
                  </a:solidFill>
                  <a:latin typeface="微软雅黑" panose="020B0503020204020204" pitchFamily="34" charset="-122"/>
                  <a:ea typeface="微软雅黑" panose="020B0503020204020204" pitchFamily="34" charset="-122"/>
                </a:endParaRPr>
              </a:p>
            </p:txBody>
          </p:sp>
          <p:sp>
            <p:nvSpPr>
              <p:cNvPr id="37" name="圆角矩形 36"/>
              <p:cNvSpPr/>
              <p:nvPr/>
            </p:nvSpPr>
            <p:spPr bwMode="auto">
              <a:xfrm>
                <a:off x="8688288" y="2145468"/>
                <a:ext cx="864096" cy="453752"/>
              </a:xfrm>
              <a:prstGeom prst="roundRect">
                <a:avLst/>
              </a:prstGeom>
              <a:solidFill>
                <a:srgbClr val="4BB0D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pPr>
                <a:r>
                  <a:rPr kumimoji="1" lang="zh-CN" altLang="en-US" sz="1200" b="1" kern="0" dirty="0">
                    <a:solidFill>
                      <a:srgbClr val="FFFFFF"/>
                    </a:solidFill>
                    <a:latin typeface="微软雅黑" panose="020B0503020204020204" pitchFamily="34" charset="-122"/>
                    <a:ea typeface="微软雅黑" panose="020B0503020204020204" pitchFamily="34" charset="-122"/>
                  </a:rPr>
                  <a:t>岗位编制</a:t>
                </a:r>
                <a:endParaRPr kumimoji="1" lang="en-US" altLang="zh-CN" sz="1200" b="1" kern="0" dirty="0">
                  <a:solidFill>
                    <a:srgbClr val="FFFFFF"/>
                  </a:solidFill>
                  <a:latin typeface="微软雅黑" panose="020B0503020204020204" pitchFamily="34" charset="-122"/>
                  <a:ea typeface="微软雅黑" panose="020B0503020204020204" pitchFamily="34" charset="-122"/>
                </a:endParaRPr>
              </a:p>
            </p:txBody>
          </p:sp>
          <p:sp>
            <p:nvSpPr>
              <p:cNvPr id="38" name="圆角矩形 37"/>
              <p:cNvSpPr/>
              <p:nvPr/>
            </p:nvSpPr>
            <p:spPr bwMode="auto">
              <a:xfrm>
                <a:off x="8688288" y="2793540"/>
                <a:ext cx="1124620" cy="453752"/>
              </a:xfrm>
              <a:prstGeom prst="roundRect">
                <a:avLst/>
              </a:prstGeom>
              <a:solidFill>
                <a:srgbClr val="4BB0D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pPr>
                <a:r>
                  <a:rPr kumimoji="1" lang="zh-CN" altLang="en-US" sz="1200" b="1" kern="0" dirty="0">
                    <a:solidFill>
                      <a:srgbClr val="FFFFFF"/>
                    </a:solidFill>
                    <a:latin typeface="微软雅黑" panose="020B0503020204020204" pitchFamily="34" charset="-122"/>
                    <a:ea typeface="微软雅黑" panose="020B0503020204020204" pitchFamily="34" charset="-122"/>
                  </a:rPr>
                  <a:t>试用期转正</a:t>
                </a:r>
                <a:endParaRPr kumimoji="1" lang="en-US" altLang="zh-CN" sz="1200" b="1" kern="0" dirty="0">
                  <a:solidFill>
                    <a:srgbClr val="FFFFFF"/>
                  </a:solidFill>
                  <a:latin typeface="微软雅黑" panose="020B0503020204020204" pitchFamily="34" charset="-122"/>
                  <a:ea typeface="微软雅黑" panose="020B0503020204020204" pitchFamily="34" charset="-122"/>
                </a:endParaRPr>
              </a:p>
            </p:txBody>
          </p:sp>
          <p:sp>
            <p:nvSpPr>
              <p:cNvPr id="39" name="圆角矩形 38"/>
              <p:cNvSpPr/>
              <p:nvPr/>
            </p:nvSpPr>
            <p:spPr bwMode="auto">
              <a:xfrm>
                <a:off x="8688288" y="3315598"/>
                <a:ext cx="1124620" cy="453752"/>
              </a:xfrm>
              <a:prstGeom prst="roundRect">
                <a:avLst/>
              </a:prstGeom>
              <a:solidFill>
                <a:srgbClr val="4BB0D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pPr>
                <a:r>
                  <a:rPr kumimoji="1" lang="zh-CN" altLang="en-US" sz="1200" b="1" kern="0" dirty="0">
                    <a:solidFill>
                      <a:srgbClr val="FFFFFF"/>
                    </a:solidFill>
                    <a:latin typeface="微软雅黑" panose="020B0503020204020204" pitchFamily="34" charset="-122"/>
                    <a:ea typeface="微软雅黑" panose="020B0503020204020204" pitchFamily="34" charset="-122"/>
                  </a:rPr>
                  <a:t>岗位变动</a:t>
                </a:r>
                <a:endParaRPr kumimoji="1" lang="en-US" altLang="zh-CN" sz="1200" b="1" kern="0" dirty="0">
                  <a:solidFill>
                    <a:srgbClr val="FFFFFF"/>
                  </a:solidFill>
                  <a:latin typeface="微软雅黑" panose="020B0503020204020204" pitchFamily="34" charset="-122"/>
                  <a:ea typeface="微软雅黑" panose="020B0503020204020204" pitchFamily="34" charset="-122"/>
                </a:endParaRPr>
              </a:p>
            </p:txBody>
          </p:sp>
          <p:sp>
            <p:nvSpPr>
              <p:cNvPr id="40" name="圆角矩形 39"/>
              <p:cNvSpPr/>
              <p:nvPr/>
            </p:nvSpPr>
            <p:spPr bwMode="auto">
              <a:xfrm>
                <a:off x="8688288" y="3837656"/>
                <a:ext cx="1124620" cy="453752"/>
              </a:xfrm>
              <a:prstGeom prst="roundRect">
                <a:avLst/>
              </a:prstGeom>
              <a:solidFill>
                <a:srgbClr val="4BB0D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pPr>
                <a:r>
                  <a:rPr kumimoji="1" lang="zh-CN" altLang="en-US" sz="1200" b="1" kern="0" dirty="0">
                    <a:solidFill>
                      <a:srgbClr val="FFFFFF"/>
                    </a:solidFill>
                    <a:latin typeface="微软雅黑" panose="020B0503020204020204" pitchFamily="34" charset="-122"/>
                    <a:ea typeface="微软雅黑" panose="020B0503020204020204" pitchFamily="34" charset="-122"/>
                  </a:rPr>
                  <a:t>职位升降</a:t>
                </a:r>
                <a:endParaRPr kumimoji="1" lang="en-US" altLang="zh-CN" sz="1200" b="1" kern="0" dirty="0">
                  <a:solidFill>
                    <a:srgbClr val="FFFFFF"/>
                  </a:solidFill>
                  <a:latin typeface="微软雅黑" panose="020B0503020204020204" pitchFamily="34" charset="-122"/>
                  <a:ea typeface="微软雅黑" panose="020B0503020204020204" pitchFamily="34" charset="-122"/>
                </a:endParaRPr>
              </a:p>
            </p:txBody>
          </p:sp>
          <p:sp>
            <p:nvSpPr>
              <p:cNvPr id="41" name="圆角矩形 40"/>
              <p:cNvSpPr/>
              <p:nvPr/>
            </p:nvSpPr>
            <p:spPr bwMode="auto">
              <a:xfrm>
                <a:off x="8688288" y="4359714"/>
                <a:ext cx="1124620" cy="453752"/>
              </a:xfrm>
              <a:prstGeom prst="roundRect">
                <a:avLst/>
              </a:prstGeom>
              <a:solidFill>
                <a:srgbClr val="4BB0D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pPr>
                <a:r>
                  <a:rPr kumimoji="1" lang="zh-CN" altLang="en-US" sz="1200" b="1" kern="0" dirty="0">
                    <a:solidFill>
                      <a:srgbClr val="FFFFFF"/>
                    </a:solidFill>
                    <a:latin typeface="微软雅黑" panose="020B0503020204020204" pitchFamily="34" charset="-122"/>
                    <a:ea typeface="微软雅黑" panose="020B0503020204020204" pitchFamily="34" charset="-122"/>
                  </a:rPr>
                  <a:t>薪资变更</a:t>
                </a:r>
                <a:endParaRPr kumimoji="1" lang="en-US" altLang="zh-CN" sz="1200" b="1" kern="0" dirty="0">
                  <a:solidFill>
                    <a:srgbClr val="FFFFFF"/>
                  </a:solidFill>
                  <a:latin typeface="微软雅黑" panose="020B0503020204020204" pitchFamily="34" charset="-122"/>
                  <a:ea typeface="微软雅黑" panose="020B0503020204020204" pitchFamily="34" charset="-122"/>
                </a:endParaRPr>
              </a:p>
            </p:txBody>
          </p:sp>
          <p:sp>
            <p:nvSpPr>
              <p:cNvPr id="42" name="圆角矩形 41"/>
              <p:cNvSpPr/>
              <p:nvPr/>
            </p:nvSpPr>
            <p:spPr bwMode="auto">
              <a:xfrm>
                <a:off x="8688288" y="4881772"/>
                <a:ext cx="1124620" cy="453752"/>
              </a:xfrm>
              <a:prstGeom prst="roundRect">
                <a:avLst/>
              </a:prstGeom>
              <a:solidFill>
                <a:srgbClr val="4BB0D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pPr>
                <a:r>
                  <a:rPr kumimoji="1" lang="zh-CN" altLang="en-US" sz="1200" b="1" kern="0" dirty="0">
                    <a:solidFill>
                      <a:srgbClr val="FFFFFF"/>
                    </a:solidFill>
                    <a:latin typeface="微软雅黑" panose="020B0503020204020204" pitchFamily="34" charset="-122"/>
                    <a:ea typeface="微软雅黑" panose="020B0503020204020204" pitchFamily="34" charset="-122"/>
                  </a:rPr>
                  <a:t>离职</a:t>
                </a:r>
                <a:endParaRPr kumimoji="1" lang="en-US" altLang="zh-CN" sz="1200" b="1" kern="0" dirty="0">
                  <a:solidFill>
                    <a:srgbClr val="FFFFFF"/>
                  </a:solidFill>
                  <a:latin typeface="微软雅黑" panose="020B0503020204020204" pitchFamily="34" charset="-122"/>
                  <a:ea typeface="微软雅黑" panose="020B0503020204020204" pitchFamily="34" charset="-122"/>
                </a:endParaRPr>
              </a:p>
            </p:txBody>
          </p:sp>
          <p:sp>
            <p:nvSpPr>
              <p:cNvPr id="43" name="圆角矩形 42"/>
              <p:cNvSpPr/>
              <p:nvPr/>
            </p:nvSpPr>
            <p:spPr bwMode="auto">
              <a:xfrm>
                <a:off x="10416480" y="2384649"/>
                <a:ext cx="864096" cy="453752"/>
              </a:xfrm>
              <a:prstGeom prst="roundRect">
                <a:avLst/>
              </a:prstGeom>
              <a:solidFill>
                <a:srgbClr val="4BB0D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pPr>
                <a:r>
                  <a:rPr kumimoji="1" lang="zh-CN" altLang="en-US" sz="1200" b="1" kern="0" dirty="0">
                    <a:solidFill>
                      <a:srgbClr val="FFFFFF"/>
                    </a:solidFill>
                    <a:latin typeface="微软雅黑" panose="020B0503020204020204" pitchFamily="34" charset="-122"/>
                    <a:ea typeface="微软雅黑" panose="020B0503020204020204" pitchFamily="34" charset="-122"/>
                  </a:rPr>
                  <a:t>合同续签</a:t>
                </a:r>
                <a:endParaRPr kumimoji="1" lang="en-US" altLang="zh-CN" sz="1200" b="1" kern="0" dirty="0">
                  <a:solidFill>
                    <a:srgbClr val="FFFFFF"/>
                  </a:solidFill>
                  <a:latin typeface="微软雅黑" panose="020B0503020204020204" pitchFamily="34" charset="-122"/>
                  <a:ea typeface="微软雅黑" panose="020B0503020204020204" pitchFamily="34" charset="-122"/>
                </a:endParaRPr>
              </a:p>
            </p:txBody>
          </p:sp>
          <p:sp>
            <p:nvSpPr>
              <p:cNvPr id="44" name="圆角矩形 43"/>
              <p:cNvSpPr/>
              <p:nvPr/>
            </p:nvSpPr>
            <p:spPr bwMode="auto">
              <a:xfrm>
                <a:off x="10416480" y="3250013"/>
                <a:ext cx="864096" cy="453752"/>
              </a:xfrm>
              <a:prstGeom prst="roundRect">
                <a:avLst/>
              </a:prstGeom>
              <a:solidFill>
                <a:srgbClr val="4BB0D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pPr>
                <a:r>
                  <a:rPr kumimoji="1" lang="zh-CN" altLang="en-US" sz="1200" b="1" kern="0" dirty="0">
                    <a:solidFill>
                      <a:srgbClr val="FFFFFF"/>
                    </a:solidFill>
                    <a:latin typeface="微软雅黑" panose="020B0503020204020204" pitchFamily="34" charset="-122"/>
                    <a:ea typeface="微软雅黑" panose="020B0503020204020204" pitchFamily="34" charset="-122"/>
                  </a:rPr>
                  <a:t>合同管理</a:t>
                </a:r>
                <a:endParaRPr kumimoji="1" lang="en-US" altLang="zh-CN" sz="1200" b="1" kern="0" dirty="0">
                  <a:solidFill>
                    <a:srgbClr val="FFFFFF"/>
                  </a:solidFill>
                  <a:latin typeface="微软雅黑" panose="020B0503020204020204" pitchFamily="34" charset="-122"/>
                  <a:ea typeface="微软雅黑" panose="020B0503020204020204" pitchFamily="34" charset="-122"/>
                </a:endParaRPr>
              </a:p>
            </p:txBody>
          </p:sp>
          <p:sp>
            <p:nvSpPr>
              <p:cNvPr id="45" name="圆角矩形 44"/>
              <p:cNvSpPr/>
              <p:nvPr/>
            </p:nvSpPr>
            <p:spPr bwMode="auto">
              <a:xfrm>
                <a:off x="10416480" y="4125688"/>
                <a:ext cx="864096" cy="453752"/>
              </a:xfrm>
              <a:prstGeom prst="roundRect">
                <a:avLst/>
              </a:prstGeom>
              <a:solidFill>
                <a:srgbClr val="4BB0D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pPr>
                <a:r>
                  <a:rPr kumimoji="1" lang="zh-CN" altLang="en-US" sz="1200" b="1" kern="0" dirty="0">
                    <a:solidFill>
                      <a:srgbClr val="FFFFFF"/>
                    </a:solidFill>
                    <a:latin typeface="微软雅黑" panose="020B0503020204020204" pitchFamily="34" charset="-122"/>
                    <a:ea typeface="微软雅黑" panose="020B0503020204020204" pitchFamily="34" charset="-122"/>
                  </a:rPr>
                  <a:t>入职</a:t>
                </a:r>
                <a:endParaRPr kumimoji="1" lang="en-US" altLang="zh-CN" sz="1200" b="1" kern="0" dirty="0">
                  <a:solidFill>
                    <a:srgbClr val="FFFFFF"/>
                  </a:solidFill>
                  <a:latin typeface="微软雅黑" panose="020B0503020204020204" pitchFamily="34" charset="-122"/>
                  <a:ea typeface="微软雅黑" panose="020B0503020204020204" pitchFamily="34" charset="-122"/>
                </a:endParaRPr>
              </a:p>
            </p:txBody>
          </p:sp>
          <p:cxnSp>
            <p:nvCxnSpPr>
              <p:cNvPr id="46" name="肘形连接符 23"/>
              <p:cNvCxnSpPr>
                <a:stCxn id="44" idx="0"/>
                <a:endCxn id="43" idx="2"/>
              </p:cNvCxnSpPr>
              <p:nvPr/>
            </p:nvCxnSpPr>
            <p:spPr bwMode="auto">
              <a:xfrm flipV="1">
                <a:off x="10848528" y="2838401"/>
                <a:ext cx="0" cy="411612"/>
              </a:xfrm>
              <a:prstGeom prst="straightConnector1">
                <a:avLst/>
              </a:prstGeom>
              <a:solidFill>
                <a:srgbClr val="FFFF99"/>
              </a:solidFill>
              <a:ln w="19050" cap="flat" cmpd="sng" algn="ctr">
                <a:solidFill>
                  <a:srgbClr val="00B0F0"/>
                </a:solidFill>
                <a:prstDash val="solid"/>
                <a:round/>
                <a:headEnd type="none" w="med" len="med"/>
                <a:tailEnd type="triangle"/>
              </a:ln>
              <a:effectLst/>
            </p:spPr>
          </p:cxnSp>
          <p:cxnSp>
            <p:nvCxnSpPr>
              <p:cNvPr id="47" name="肘形连接符 23"/>
              <p:cNvCxnSpPr>
                <a:stCxn id="45" idx="0"/>
                <a:endCxn id="44" idx="2"/>
              </p:cNvCxnSpPr>
              <p:nvPr/>
            </p:nvCxnSpPr>
            <p:spPr bwMode="auto">
              <a:xfrm flipV="1">
                <a:off x="10848528" y="3703765"/>
                <a:ext cx="0" cy="421923"/>
              </a:xfrm>
              <a:prstGeom prst="straightConnector1">
                <a:avLst/>
              </a:prstGeom>
              <a:solidFill>
                <a:srgbClr val="FFFF99"/>
              </a:solidFill>
              <a:ln w="19050" cap="flat" cmpd="sng" algn="ctr">
                <a:solidFill>
                  <a:srgbClr val="00B0F0"/>
                </a:solidFill>
                <a:prstDash val="solid"/>
                <a:round/>
                <a:headEnd type="none" w="med" len="med"/>
                <a:tailEnd type="triangle"/>
              </a:ln>
              <a:effectLst/>
            </p:spPr>
          </p:cxnSp>
          <p:cxnSp>
            <p:nvCxnSpPr>
              <p:cNvPr id="48" name="肘形连接符 23"/>
              <p:cNvCxnSpPr>
                <a:stCxn id="45" idx="1"/>
                <a:endCxn id="38" idx="3"/>
              </p:cNvCxnSpPr>
              <p:nvPr/>
            </p:nvCxnSpPr>
            <p:spPr bwMode="auto">
              <a:xfrm rot="10800000">
                <a:off x="9812908" y="3020416"/>
                <a:ext cx="603572" cy="1332148"/>
              </a:xfrm>
              <a:prstGeom prst="bentConnector3">
                <a:avLst>
                  <a:gd name="adj1" fmla="val 50000"/>
                </a:avLst>
              </a:prstGeom>
              <a:solidFill>
                <a:srgbClr val="FFFF99"/>
              </a:solidFill>
              <a:ln w="19050" cap="flat" cmpd="sng" algn="ctr">
                <a:solidFill>
                  <a:srgbClr val="00B0F0"/>
                </a:solidFill>
                <a:prstDash val="solid"/>
                <a:round/>
                <a:headEnd type="none" w="med" len="med"/>
                <a:tailEnd type="triangle"/>
              </a:ln>
              <a:effectLst/>
            </p:spPr>
          </p:cxnSp>
          <p:cxnSp>
            <p:nvCxnSpPr>
              <p:cNvPr id="49" name="肘形连接符 23"/>
              <p:cNvCxnSpPr>
                <a:stCxn id="45" idx="1"/>
                <a:endCxn id="39" idx="3"/>
              </p:cNvCxnSpPr>
              <p:nvPr/>
            </p:nvCxnSpPr>
            <p:spPr bwMode="auto">
              <a:xfrm rot="10800000">
                <a:off x="9812908" y="3542474"/>
                <a:ext cx="603572" cy="810090"/>
              </a:xfrm>
              <a:prstGeom prst="bentConnector3">
                <a:avLst>
                  <a:gd name="adj1" fmla="val 50000"/>
                </a:avLst>
              </a:prstGeom>
              <a:solidFill>
                <a:srgbClr val="FFFF99"/>
              </a:solidFill>
              <a:ln w="19050" cap="flat" cmpd="sng" algn="ctr">
                <a:solidFill>
                  <a:srgbClr val="00B0F0"/>
                </a:solidFill>
                <a:prstDash val="solid"/>
                <a:round/>
                <a:headEnd type="none" w="med" len="med"/>
                <a:tailEnd type="triangle"/>
              </a:ln>
              <a:effectLst/>
            </p:spPr>
          </p:cxnSp>
          <p:cxnSp>
            <p:nvCxnSpPr>
              <p:cNvPr id="50" name="肘形连接符 23"/>
              <p:cNvCxnSpPr>
                <a:stCxn id="45" idx="1"/>
                <a:endCxn id="40" idx="3"/>
              </p:cNvCxnSpPr>
              <p:nvPr/>
            </p:nvCxnSpPr>
            <p:spPr bwMode="auto">
              <a:xfrm rot="10800000">
                <a:off x="9812908" y="4064532"/>
                <a:ext cx="603572" cy="288032"/>
              </a:xfrm>
              <a:prstGeom prst="bentConnector3">
                <a:avLst>
                  <a:gd name="adj1" fmla="val 50000"/>
                </a:avLst>
              </a:prstGeom>
              <a:solidFill>
                <a:srgbClr val="FFFF99"/>
              </a:solidFill>
              <a:ln w="19050" cap="flat" cmpd="sng" algn="ctr">
                <a:solidFill>
                  <a:srgbClr val="00B0F0"/>
                </a:solidFill>
                <a:prstDash val="solid"/>
                <a:round/>
                <a:headEnd type="none" w="med" len="med"/>
                <a:tailEnd type="triangle"/>
              </a:ln>
              <a:effectLst/>
            </p:spPr>
          </p:cxnSp>
          <p:cxnSp>
            <p:nvCxnSpPr>
              <p:cNvPr id="51" name="肘形连接符 23"/>
              <p:cNvCxnSpPr>
                <a:stCxn id="45" idx="1"/>
                <a:endCxn id="41" idx="3"/>
              </p:cNvCxnSpPr>
              <p:nvPr/>
            </p:nvCxnSpPr>
            <p:spPr bwMode="auto">
              <a:xfrm rot="10800000" flipV="1">
                <a:off x="9812908" y="4352564"/>
                <a:ext cx="603572" cy="234026"/>
              </a:xfrm>
              <a:prstGeom prst="bentConnector3">
                <a:avLst>
                  <a:gd name="adj1" fmla="val 50000"/>
                </a:avLst>
              </a:prstGeom>
              <a:solidFill>
                <a:srgbClr val="FFFF99"/>
              </a:solidFill>
              <a:ln w="19050" cap="flat" cmpd="sng" algn="ctr">
                <a:solidFill>
                  <a:srgbClr val="00B0F0"/>
                </a:solidFill>
                <a:prstDash val="solid"/>
                <a:round/>
                <a:headEnd type="none" w="med" len="med"/>
                <a:tailEnd type="triangle"/>
              </a:ln>
              <a:effectLst/>
            </p:spPr>
          </p:cxnSp>
          <p:cxnSp>
            <p:nvCxnSpPr>
              <p:cNvPr id="52" name="肘形连接符 23"/>
              <p:cNvCxnSpPr>
                <a:stCxn id="45" idx="1"/>
                <a:endCxn id="42" idx="3"/>
              </p:cNvCxnSpPr>
              <p:nvPr/>
            </p:nvCxnSpPr>
            <p:spPr bwMode="auto">
              <a:xfrm rot="10800000" flipV="1">
                <a:off x="9812908" y="4352564"/>
                <a:ext cx="603572" cy="756084"/>
              </a:xfrm>
              <a:prstGeom prst="bentConnector3">
                <a:avLst>
                  <a:gd name="adj1" fmla="val 50000"/>
                </a:avLst>
              </a:prstGeom>
              <a:solidFill>
                <a:srgbClr val="FFFF99"/>
              </a:solidFill>
              <a:ln w="19050" cap="flat" cmpd="sng" algn="ctr">
                <a:solidFill>
                  <a:srgbClr val="00B0F0"/>
                </a:solidFill>
                <a:prstDash val="solid"/>
                <a:round/>
                <a:headEnd type="none" w="med" len="med"/>
                <a:tailEnd type="triangle"/>
              </a:ln>
              <a:effectLst/>
            </p:spPr>
          </p:cxnSp>
          <p:sp>
            <p:nvSpPr>
              <p:cNvPr id="53" name="圆角矩形 52"/>
              <p:cNvSpPr/>
              <p:nvPr/>
            </p:nvSpPr>
            <p:spPr bwMode="auto">
              <a:xfrm>
                <a:off x="8488126" y="764705"/>
                <a:ext cx="3296506" cy="4694984"/>
              </a:xfrm>
              <a:prstGeom prst="roundRect">
                <a:avLst/>
              </a:prstGeom>
              <a:noFill/>
              <a:ln w="19050">
                <a:solidFill>
                  <a:schemeClr val="tx1">
                    <a:lumMod val="75000"/>
                    <a:lumOff val="25000"/>
                  </a:schemeClr>
                </a:solidFill>
                <a:prstDash val="sysDash"/>
                <a:miter lim="800000"/>
                <a:headEnd/>
                <a:tailEnd/>
              </a:ln>
              <a:effectLst>
                <a:reflection stA="45000" endPos="0" dist="50800" dir="5400000" sy="-100000" algn="bl" rotWithShape="0"/>
              </a:effectLst>
            </p:spPr>
            <p:txBody>
              <a:bodyPr lIns="89967" tIns="46783" rIns="89967" bIns="46783" rtlCol="0" anchor="t" anchorCtr="0"/>
              <a:lstStyle/>
              <a:p>
                <a:pPr defTabSz="1018652" latinLnBrk="1">
                  <a:lnSpc>
                    <a:spcPct val="90000"/>
                  </a:lnSpc>
                  <a:spcBef>
                    <a:spcPct val="20000"/>
                  </a:spcBef>
                  <a:buClr>
                    <a:srgbClr val="0053A6"/>
                  </a:buClr>
                </a:pPr>
                <a:r>
                  <a:rPr kumimoji="1" lang="zh-CN" altLang="en-US" kern="0" dirty="0">
                    <a:solidFill>
                      <a:prstClr val="black">
                        <a:lumMod val="85000"/>
                        <a:lumOff val="15000"/>
                      </a:prstClr>
                    </a:solidFill>
                    <a:latin typeface="微软雅黑" panose="020B0503020204020204" pitchFamily="34" charset="-122"/>
                    <a:ea typeface="微软雅黑" panose="020B0503020204020204" pitchFamily="34" charset="-122"/>
                  </a:rPr>
                  <a:t>组织架构和人事管理</a:t>
                </a:r>
              </a:p>
            </p:txBody>
          </p:sp>
          <p:cxnSp>
            <p:nvCxnSpPr>
              <p:cNvPr id="54" name="肘形连接符 23"/>
              <p:cNvCxnSpPr>
                <a:stCxn id="33" idx="2"/>
                <a:endCxn id="45" idx="3"/>
              </p:cNvCxnSpPr>
              <p:nvPr/>
            </p:nvCxnSpPr>
            <p:spPr bwMode="auto">
              <a:xfrm rot="16200000" flipH="1">
                <a:off x="8927740" y="1999728"/>
                <a:ext cx="2545432" cy="2160240"/>
              </a:xfrm>
              <a:prstGeom prst="bentConnector4">
                <a:avLst>
                  <a:gd name="adj1" fmla="val 8123"/>
                  <a:gd name="adj2" fmla="val 110582"/>
                </a:avLst>
              </a:prstGeom>
              <a:solidFill>
                <a:srgbClr val="FFFF99"/>
              </a:solidFill>
              <a:ln w="19050" cap="flat" cmpd="sng" algn="ctr">
                <a:solidFill>
                  <a:srgbClr val="00B0F0"/>
                </a:solidFill>
                <a:prstDash val="solid"/>
                <a:round/>
                <a:headEnd type="none" w="med" len="med"/>
                <a:tailEnd type="triangle"/>
              </a:ln>
              <a:effectLst/>
            </p:spPr>
          </p:cxnSp>
          <p:cxnSp>
            <p:nvCxnSpPr>
              <p:cNvPr id="55" name="肘形连接符 23"/>
              <p:cNvCxnSpPr>
                <a:stCxn id="37" idx="0"/>
                <a:endCxn id="45" idx="3"/>
              </p:cNvCxnSpPr>
              <p:nvPr/>
            </p:nvCxnSpPr>
            <p:spPr bwMode="auto">
              <a:xfrm rot="16200000" flipH="1">
                <a:off x="9096908" y="2168896"/>
                <a:ext cx="2207096" cy="2160240"/>
              </a:xfrm>
              <a:prstGeom prst="bentConnector4">
                <a:avLst>
                  <a:gd name="adj1" fmla="val -6330"/>
                  <a:gd name="adj2" fmla="val 110582"/>
                </a:avLst>
              </a:prstGeom>
              <a:solidFill>
                <a:srgbClr val="FFFF99"/>
              </a:solidFill>
              <a:ln w="19050" cap="flat" cmpd="sng" algn="ctr">
                <a:solidFill>
                  <a:srgbClr val="00B0F0"/>
                </a:solidFill>
                <a:prstDash val="solid"/>
                <a:round/>
                <a:headEnd type="none" w="med" len="med"/>
                <a:tailEnd type="triangle"/>
              </a:ln>
              <a:effectLst/>
            </p:spPr>
          </p:cxnSp>
        </p:grpSp>
        <p:sp>
          <p:nvSpPr>
            <p:cNvPr id="14" name="矩形 13"/>
            <p:cNvSpPr/>
            <p:nvPr/>
          </p:nvSpPr>
          <p:spPr bwMode="auto">
            <a:xfrm>
              <a:off x="4151784" y="5951984"/>
              <a:ext cx="7776864" cy="563116"/>
            </a:xfrm>
            <a:prstGeom prst="rect">
              <a:avLst/>
            </a:prstGeom>
            <a:solidFill>
              <a:srgbClr val="4BB0D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pPr>
              <a:r>
                <a:rPr kumimoji="1" lang="zh-CN" altLang="en-US" sz="1400" b="1" kern="0" dirty="0">
                  <a:solidFill>
                    <a:srgbClr val="FFFFFF"/>
                  </a:solidFill>
                  <a:latin typeface="微软雅黑" panose="020B0503020204020204" pitchFamily="34" charset="-122"/>
                  <a:ea typeface="微软雅黑" panose="020B0503020204020204" pitchFamily="34" charset="-122"/>
                </a:rPr>
                <a:t>外围系统</a:t>
              </a:r>
              <a:r>
                <a:rPr kumimoji="1" lang="zh-CN" altLang="en-US" sz="1400" kern="0" dirty="0">
                  <a:solidFill>
                    <a:srgbClr val="FFFFFF"/>
                  </a:solidFill>
                  <a:latin typeface="微软雅黑" panose="020B0503020204020204" pitchFamily="34" charset="-122"/>
                  <a:ea typeface="微软雅黑" panose="020B0503020204020204" pitchFamily="34" charset="-122"/>
                </a:rPr>
                <a:t>（医院</a:t>
              </a:r>
              <a:r>
                <a:rPr kumimoji="1" lang="en-US" altLang="zh-CN" sz="1400" kern="0" dirty="0">
                  <a:solidFill>
                    <a:srgbClr val="FFFFFF"/>
                  </a:solidFill>
                  <a:latin typeface="微软雅黑" panose="020B0503020204020204" pitchFamily="34" charset="-122"/>
                  <a:ea typeface="微软雅黑" panose="020B0503020204020204" pitchFamily="34" charset="-122"/>
                </a:rPr>
                <a:t>HIS</a:t>
              </a:r>
              <a:r>
                <a:rPr kumimoji="1" lang="zh-CN" altLang="en-US" sz="1400" kern="0" dirty="0">
                  <a:solidFill>
                    <a:srgbClr val="FFFFFF"/>
                  </a:solidFill>
                  <a:latin typeface="微软雅黑" panose="020B0503020204020204" pitchFamily="34" charset="-122"/>
                  <a:ea typeface="微软雅黑" panose="020B0503020204020204" pitchFamily="34" charset="-122"/>
                </a:rPr>
                <a:t>系统</a:t>
              </a:r>
              <a:r>
                <a:rPr kumimoji="1" lang="en-US" altLang="zh-CN" sz="1400" kern="0" dirty="0">
                  <a:solidFill>
                    <a:srgbClr val="FFFFFF"/>
                  </a:solidFill>
                  <a:latin typeface="微软雅黑" panose="020B0503020204020204" pitchFamily="34" charset="-122"/>
                  <a:ea typeface="微软雅黑" panose="020B0503020204020204" pitchFamily="34" charset="-122"/>
                </a:rPr>
                <a:t>/</a:t>
              </a:r>
              <a:r>
                <a:rPr kumimoji="1" lang="zh-CN" altLang="en-US" sz="1400" kern="0" dirty="0">
                  <a:solidFill>
                    <a:srgbClr val="FFFFFF"/>
                  </a:solidFill>
                  <a:latin typeface="微软雅黑" panose="020B0503020204020204" pitchFamily="34" charset="-122"/>
                  <a:ea typeface="微软雅黑" panose="020B0503020204020204" pitchFamily="34" charset="-122"/>
                </a:rPr>
                <a:t>医技系统等）</a:t>
              </a:r>
            </a:p>
          </p:txBody>
        </p:sp>
        <p:cxnSp>
          <p:nvCxnSpPr>
            <p:cNvPr id="15" name="直接箭头连接符 95"/>
            <p:cNvCxnSpPr>
              <a:stCxn id="53" idx="1"/>
              <a:endCxn id="10" idx="4"/>
            </p:cNvCxnSpPr>
            <p:nvPr/>
          </p:nvCxnSpPr>
          <p:spPr bwMode="auto">
            <a:xfrm rot="10800000">
              <a:off x="8256240" y="2892933"/>
              <a:ext cx="375902" cy="219265"/>
            </a:xfrm>
            <a:prstGeom prst="curvedConnector3">
              <a:avLst/>
            </a:prstGeom>
            <a:solidFill>
              <a:srgbClr val="FFFF99"/>
            </a:solidFill>
            <a:ln w="25400" cap="flat" cmpd="sng" algn="ctr">
              <a:solidFill>
                <a:srgbClr val="00B050"/>
              </a:solidFill>
              <a:prstDash val="solid"/>
              <a:round/>
              <a:headEnd type="none" w="med" len="med"/>
              <a:tailEnd type="triangle"/>
            </a:ln>
            <a:effectLst/>
          </p:spPr>
        </p:cxnSp>
        <p:cxnSp>
          <p:nvCxnSpPr>
            <p:cNvPr id="16" name="肘形连接符 23"/>
            <p:cNvCxnSpPr/>
            <p:nvPr/>
          </p:nvCxnSpPr>
          <p:spPr bwMode="auto">
            <a:xfrm flipH="1">
              <a:off x="9336360" y="1779644"/>
              <a:ext cx="180020" cy="4024"/>
            </a:xfrm>
            <a:prstGeom prst="straightConnector1">
              <a:avLst/>
            </a:prstGeom>
            <a:solidFill>
              <a:srgbClr val="FFFF99"/>
            </a:solidFill>
            <a:ln w="19050" cap="flat" cmpd="sng" algn="ctr">
              <a:solidFill>
                <a:srgbClr val="00B0F0"/>
              </a:solidFill>
              <a:prstDash val="solid"/>
              <a:round/>
              <a:headEnd type="none" w="med" len="med"/>
              <a:tailEnd type="triangle"/>
            </a:ln>
            <a:effectLst/>
          </p:spPr>
        </p:cxnSp>
        <p:cxnSp>
          <p:nvCxnSpPr>
            <p:cNvPr id="17" name="直接箭头连接符 95"/>
            <p:cNvCxnSpPr>
              <a:stCxn id="10" idx="1"/>
              <a:endCxn id="65" idx="3"/>
            </p:cNvCxnSpPr>
            <p:nvPr/>
          </p:nvCxnSpPr>
          <p:spPr bwMode="auto">
            <a:xfrm rot="16200000" flipV="1">
              <a:off x="6979510" y="1728205"/>
              <a:ext cx="609246" cy="936103"/>
            </a:xfrm>
            <a:prstGeom prst="curvedConnector2">
              <a:avLst/>
            </a:prstGeom>
            <a:solidFill>
              <a:srgbClr val="FFFF99"/>
            </a:solidFill>
            <a:ln w="25400" cap="flat" cmpd="sng" algn="ctr">
              <a:solidFill>
                <a:srgbClr val="00B050"/>
              </a:solidFill>
              <a:prstDash val="solid"/>
              <a:round/>
              <a:headEnd type="none" w="med" len="med"/>
              <a:tailEnd type="triangle"/>
            </a:ln>
            <a:effectLst/>
          </p:spPr>
        </p:cxnSp>
        <p:cxnSp>
          <p:nvCxnSpPr>
            <p:cNvPr id="18" name="直接箭头连接符 95"/>
            <p:cNvCxnSpPr>
              <a:stCxn id="10" idx="3"/>
              <a:endCxn id="73" idx="3"/>
            </p:cNvCxnSpPr>
            <p:nvPr/>
          </p:nvCxnSpPr>
          <p:spPr bwMode="auto">
            <a:xfrm rot="5400000">
              <a:off x="7053408" y="3679866"/>
              <a:ext cx="1093658" cy="303894"/>
            </a:xfrm>
            <a:prstGeom prst="curvedConnector2">
              <a:avLst/>
            </a:prstGeom>
            <a:solidFill>
              <a:srgbClr val="FFFF99"/>
            </a:solidFill>
            <a:ln w="25400" cap="flat" cmpd="sng" algn="ctr">
              <a:solidFill>
                <a:srgbClr val="00B050"/>
              </a:solidFill>
              <a:prstDash val="solid"/>
              <a:round/>
              <a:headEnd type="none" w="med" len="med"/>
              <a:tailEnd type="triangle"/>
            </a:ln>
            <a:effectLst/>
          </p:spPr>
        </p:cxnSp>
        <p:sp>
          <p:nvSpPr>
            <p:cNvPr id="19" name="立方体 18"/>
            <p:cNvSpPr/>
            <p:nvPr/>
          </p:nvSpPr>
          <p:spPr bwMode="auto">
            <a:xfrm>
              <a:off x="2855640" y="1576232"/>
              <a:ext cx="1006928" cy="3883456"/>
            </a:xfrm>
            <a:prstGeom prst="cube">
              <a:avLst/>
            </a:prstGeom>
            <a:solidFill>
              <a:srgbClr val="4BB0D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pPr>
              <a:endParaRPr kumimoji="1" lang="zh-CN" altLang="en-US" sz="1400" kern="0" dirty="0">
                <a:solidFill>
                  <a:srgbClr val="FFFFFF"/>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2857042" y="1988839"/>
              <a:ext cx="730654" cy="520019"/>
            </a:xfrm>
            <a:prstGeom prst="rect">
              <a:avLst/>
            </a:prstGeom>
            <a:noFill/>
          </p:spPr>
          <p:txBody>
            <a:bodyPr wrap="square" rtlCol="0">
              <a:spAutoFit/>
            </a:bodyPr>
            <a:lstStyle/>
            <a:p>
              <a:r>
                <a:rPr lang="zh-CN" altLang="en-US" sz="1200" b="1" dirty="0">
                  <a:solidFill>
                    <a:prstClr val="white"/>
                  </a:solidFill>
                  <a:latin typeface="微软雅黑" panose="020B0503020204020204" pitchFamily="34" charset="-122"/>
                  <a:ea typeface="微软雅黑" panose="020B0503020204020204" pitchFamily="34" charset="-122"/>
                </a:rPr>
                <a:t>员工自助查询</a:t>
              </a:r>
            </a:p>
          </p:txBody>
        </p:sp>
        <p:sp>
          <p:nvSpPr>
            <p:cNvPr id="21" name="文本框 20"/>
            <p:cNvSpPr txBox="1"/>
            <p:nvPr/>
          </p:nvSpPr>
          <p:spPr>
            <a:xfrm>
              <a:off x="2857042" y="2841384"/>
              <a:ext cx="747428" cy="520019"/>
            </a:xfrm>
            <a:prstGeom prst="rect">
              <a:avLst/>
            </a:prstGeom>
            <a:noFill/>
          </p:spPr>
          <p:txBody>
            <a:bodyPr wrap="square" rtlCol="0">
              <a:spAutoFit/>
            </a:bodyPr>
            <a:lstStyle/>
            <a:p>
              <a:r>
                <a:rPr lang="zh-CN" altLang="en-US" sz="1200" b="1" dirty="0">
                  <a:solidFill>
                    <a:prstClr val="white"/>
                  </a:solidFill>
                  <a:latin typeface="微软雅黑" panose="020B0503020204020204" pitchFamily="34" charset="-122"/>
                  <a:ea typeface="微软雅黑" panose="020B0503020204020204" pitchFamily="34" charset="-122"/>
                </a:rPr>
                <a:t>在线工资单</a:t>
              </a:r>
            </a:p>
          </p:txBody>
        </p:sp>
        <p:sp>
          <p:nvSpPr>
            <p:cNvPr id="22" name="文本框 21"/>
            <p:cNvSpPr txBox="1"/>
            <p:nvPr/>
          </p:nvSpPr>
          <p:spPr>
            <a:xfrm>
              <a:off x="2857042" y="3693926"/>
              <a:ext cx="747428" cy="728027"/>
            </a:xfrm>
            <a:prstGeom prst="rect">
              <a:avLst/>
            </a:prstGeom>
            <a:noFill/>
          </p:spPr>
          <p:txBody>
            <a:bodyPr wrap="square" rtlCol="0">
              <a:spAutoFit/>
            </a:bodyPr>
            <a:lstStyle/>
            <a:p>
              <a:r>
                <a:rPr lang="zh-CN" altLang="en-US" sz="1200" b="1" dirty="0">
                  <a:solidFill>
                    <a:prstClr val="white"/>
                  </a:solidFill>
                  <a:latin typeface="微软雅黑" panose="020B0503020204020204" pitchFamily="34" charset="-122"/>
                  <a:ea typeface="微软雅黑" panose="020B0503020204020204" pitchFamily="34" charset="-122"/>
                </a:rPr>
                <a:t>经理查看下属信息</a:t>
              </a:r>
            </a:p>
          </p:txBody>
        </p:sp>
        <p:sp>
          <p:nvSpPr>
            <p:cNvPr id="23" name="文本框 22"/>
            <p:cNvSpPr txBox="1"/>
            <p:nvPr/>
          </p:nvSpPr>
          <p:spPr>
            <a:xfrm>
              <a:off x="2857042" y="4731140"/>
              <a:ext cx="747428" cy="728027"/>
            </a:xfrm>
            <a:prstGeom prst="rect">
              <a:avLst/>
            </a:prstGeom>
            <a:noFill/>
          </p:spPr>
          <p:txBody>
            <a:bodyPr wrap="square" rtlCol="0">
              <a:spAutoFit/>
            </a:bodyPr>
            <a:lstStyle/>
            <a:p>
              <a:r>
                <a:rPr lang="zh-CN" altLang="en-US" sz="1200" b="1" dirty="0">
                  <a:solidFill>
                    <a:prstClr val="white"/>
                  </a:solidFill>
                  <a:latin typeface="微软雅黑" panose="020B0503020204020204" pitchFamily="34" charset="-122"/>
                  <a:ea typeface="微软雅黑" panose="020B0503020204020204" pitchFamily="34" charset="-122"/>
                </a:rPr>
                <a:t>人事自助工作流</a:t>
              </a:r>
            </a:p>
          </p:txBody>
        </p:sp>
        <p:sp>
          <p:nvSpPr>
            <p:cNvPr id="24" name="文本框 23"/>
            <p:cNvSpPr txBox="1"/>
            <p:nvPr/>
          </p:nvSpPr>
          <p:spPr>
            <a:xfrm>
              <a:off x="2974865" y="552709"/>
              <a:ext cx="898958" cy="1040039"/>
            </a:xfrm>
            <a:prstGeom prst="rect">
              <a:avLst/>
            </a:prstGeom>
            <a:noFill/>
          </p:spPr>
          <p:txBody>
            <a:bodyPr wrap="square" rtlCol="0">
              <a:spAutoFit/>
            </a:bodyPr>
            <a:lstStyle/>
            <a:p>
              <a:r>
                <a:rPr lang="zh-CN" altLang="en-US" dirty="0">
                  <a:solidFill>
                    <a:prstClr val="black"/>
                  </a:solidFill>
                  <a:latin typeface="微软雅黑" panose="020B0503020204020204" pitchFamily="34" charset="-122"/>
                  <a:ea typeface="微软雅黑" panose="020B0503020204020204" pitchFamily="34" charset="-122"/>
                </a:rPr>
                <a:t>自助服务平台</a:t>
              </a:r>
            </a:p>
          </p:txBody>
        </p:sp>
        <p:sp>
          <p:nvSpPr>
            <p:cNvPr id="25" name="矩形 24"/>
            <p:cNvSpPr/>
            <p:nvPr/>
          </p:nvSpPr>
          <p:spPr bwMode="auto">
            <a:xfrm>
              <a:off x="4151784" y="5595188"/>
              <a:ext cx="7776864" cy="269384"/>
            </a:xfrm>
            <a:prstGeom prst="rect">
              <a:avLst/>
            </a:prstGeom>
            <a:solidFill>
              <a:schemeClr val="bg1">
                <a:lumMod val="85000"/>
              </a:schemeClr>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pPr>
              <a:r>
                <a:rPr kumimoji="1" lang="zh-CN" altLang="en-US" sz="1400" kern="0" dirty="0">
                  <a:solidFill>
                    <a:prstClr val="black">
                      <a:lumMod val="85000"/>
                      <a:lumOff val="15000"/>
                    </a:prstClr>
                  </a:solidFill>
                  <a:latin typeface="微软雅黑" panose="020B0503020204020204" pitchFamily="34" charset="-122"/>
                  <a:ea typeface="微软雅黑" panose="020B0503020204020204" pitchFamily="34" charset="-122"/>
                </a:rPr>
                <a:t>集成平台</a:t>
              </a:r>
            </a:p>
          </p:txBody>
        </p:sp>
        <p:sp>
          <p:nvSpPr>
            <p:cNvPr id="26" name="下箭头 25"/>
            <p:cNvSpPr/>
            <p:nvPr/>
          </p:nvSpPr>
          <p:spPr bwMode="auto">
            <a:xfrm>
              <a:off x="9859840" y="5394991"/>
              <a:ext cx="412624" cy="649349"/>
            </a:xfrm>
            <a:prstGeom prst="downArrow">
              <a:avLst/>
            </a:prstGeom>
            <a:solidFill>
              <a:srgbClr val="00B05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pPr>
              <a:endParaRPr kumimoji="1" lang="zh-CN" altLang="en-US" sz="1400" kern="0" dirty="0">
                <a:solidFill>
                  <a:srgbClr val="FFFFFF"/>
                </a:solidFill>
                <a:latin typeface="微软雅黑" panose="020B0503020204020204" pitchFamily="34" charset="-122"/>
                <a:ea typeface="微软雅黑" panose="020B0503020204020204" pitchFamily="34" charset="-122"/>
              </a:endParaRPr>
            </a:p>
          </p:txBody>
        </p:sp>
        <p:sp>
          <p:nvSpPr>
            <p:cNvPr id="27" name="上箭头 26"/>
            <p:cNvSpPr/>
            <p:nvPr/>
          </p:nvSpPr>
          <p:spPr bwMode="auto">
            <a:xfrm>
              <a:off x="5678629" y="5364356"/>
              <a:ext cx="414000" cy="648000"/>
            </a:xfrm>
            <a:prstGeom prst="upArrow">
              <a:avLst/>
            </a:prstGeom>
            <a:solidFill>
              <a:srgbClr val="00B050"/>
            </a:solidFill>
            <a:ln w="19050">
              <a:noFill/>
              <a:miter lim="800000"/>
              <a:headEnd/>
              <a:tailEnd/>
            </a:ln>
            <a:effectLst>
              <a:reflection stA="45000" endPos="0" dist="50800" dir="5400000" sy="-100000" algn="bl" rotWithShape="0"/>
            </a:effectLst>
          </p:spPr>
          <p:txBody>
            <a:bodyPr lIns="89967" tIns="46783" rIns="89967" bIns="46783" rtlCol="0" anchor="ctr"/>
            <a:lstStyle/>
            <a:p>
              <a:pPr algn="ctr" defTabSz="1018652" latinLnBrk="1">
                <a:lnSpc>
                  <a:spcPct val="90000"/>
                </a:lnSpc>
                <a:spcBef>
                  <a:spcPct val="20000"/>
                </a:spcBef>
                <a:buClr>
                  <a:srgbClr val="0053A6"/>
                </a:buClr>
              </a:pPr>
              <a:endParaRPr kumimoji="1" lang="zh-CN" altLang="en-US" sz="1400" kern="0" dirty="0">
                <a:solidFill>
                  <a:srgbClr val="FFFFFF"/>
                </a:solidFill>
                <a:latin typeface="微软雅黑" panose="020B0503020204020204" pitchFamily="34" charset="-122"/>
                <a:ea typeface="微软雅黑" panose="020B0503020204020204" pitchFamily="34" charset="-122"/>
              </a:endParaRPr>
            </a:p>
          </p:txBody>
        </p:sp>
        <p:sp>
          <p:nvSpPr>
            <p:cNvPr id="28" name="圆角矩形 27"/>
            <p:cNvSpPr/>
            <p:nvPr/>
          </p:nvSpPr>
          <p:spPr bwMode="auto">
            <a:xfrm>
              <a:off x="407368" y="1197992"/>
              <a:ext cx="1727785" cy="965973"/>
            </a:xfrm>
            <a:prstGeom prst="roundRect">
              <a:avLst/>
            </a:prstGeom>
            <a:solidFill>
              <a:srgbClr val="92D050"/>
            </a:solidFill>
            <a:ln>
              <a:noFill/>
            </a:ln>
          </p:spPr>
          <p:txBody>
            <a:bodyPr anchor="ctr"/>
            <a:lstStyle/>
            <a:p>
              <a:pPr algn="ctr"/>
              <a:r>
                <a:rPr lang="zh-CN" altLang="en-US" b="1" dirty="0">
                  <a:solidFill>
                    <a:prstClr val="black"/>
                  </a:solidFill>
                  <a:latin typeface="微软雅黑" panose="020B0503020204020204" pitchFamily="34" charset="-122"/>
                  <a:ea typeface="微软雅黑" panose="020B0503020204020204" pitchFamily="34" charset="-122"/>
                </a:rPr>
                <a:t>全院统一的人力资源信息库</a:t>
              </a:r>
            </a:p>
          </p:txBody>
        </p:sp>
        <p:cxnSp>
          <p:nvCxnSpPr>
            <p:cNvPr id="29" name="直接连接符 28"/>
            <p:cNvCxnSpPr/>
            <p:nvPr/>
          </p:nvCxnSpPr>
          <p:spPr bwMode="auto">
            <a:xfrm>
              <a:off x="2495600" y="908720"/>
              <a:ext cx="0" cy="5606380"/>
            </a:xfrm>
            <a:prstGeom prst="line">
              <a:avLst/>
            </a:prstGeom>
            <a:solidFill>
              <a:srgbClr val="FFFF99"/>
            </a:solidFill>
            <a:ln w="19050" cap="flat" cmpd="sng" algn="ctr">
              <a:solidFill>
                <a:schemeClr val="tx1"/>
              </a:solidFill>
              <a:prstDash val="sysDot"/>
              <a:round/>
              <a:headEnd type="none" w="med" len="med"/>
              <a:tailEnd type="none" w="med" len="med"/>
            </a:ln>
            <a:effectLst/>
          </p:spPr>
        </p:cxnSp>
        <p:sp>
          <p:nvSpPr>
            <p:cNvPr id="30" name="圆角矩形 29"/>
            <p:cNvSpPr/>
            <p:nvPr/>
          </p:nvSpPr>
          <p:spPr bwMode="auto">
            <a:xfrm>
              <a:off x="407368" y="2391799"/>
              <a:ext cx="1727785" cy="920480"/>
            </a:xfrm>
            <a:prstGeom prst="roundRect">
              <a:avLst/>
            </a:prstGeom>
            <a:solidFill>
              <a:srgbClr val="92D050"/>
            </a:solidFill>
            <a:ln>
              <a:noFill/>
            </a:ln>
          </p:spPr>
          <p:txBody>
            <a:bodyPr anchor="ctr"/>
            <a:lstStyle/>
            <a:p>
              <a:pPr algn="ctr"/>
              <a:r>
                <a:rPr lang="zh-CN" altLang="en-US" b="1" dirty="0">
                  <a:solidFill>
                    <a:prstClr val="black"/>
                  </a:solidFill>
                  <a:latin typeface="微软雅黑" panose="020B0503020204020204" pitchFamily="34" charset="-122"/>
                  <a:ea typeface="微软雅黑" panose="020B0503020204020204" pitchFamily="34" charset="-122"/>
                </a:rPr>
                <a:t>薪酬自动化</a:t>
              </a:r>
            </a:p>
          </p:txBody>
        </p:sp>
        <p:sp>
          <p:nvSpPr>
            <p:cNvPr id="31" name="圆角矩形 30"/>
            <p:cNvSpPr/>
            <p:nvPr/>
          </p:nvSpPr>
          <p:spPr bwMode="auto">
            <a:xfrm>
              <a:off x="407368" y="3569869"/>
              <a:ext cx="1727785" cy="983132"/>
            </a:xfrm>
            <a:prstGeom prst="roundRect">
              <a:avLst/>
            </a:prstGeom>
            <a:solidFill>
              <a:srgbClr val="92D050"/>
            </a:solidFill>
            <a:ln>
              <a:noFill/>
            </a:ln>
          </p:spPr>
          <p:txBody>
            <a:bodyPr anchor="ctr"/>
            <a:lstStyle/>
            <a:p>
              <a:pPr algn="ctr"/>
              <a:r>
                <a:rPr lang="zh-CN" altLang="en-US" b="1" dirty="0">
                  <a:solidFill>
                    <a:prstClr val="black"/>
                  </a:solidFill>
                  <a:latin typeface="微软雅黑" panose="020B0503020204020204" pitchFamily="34" charset="-122"/>
                  <a:ea typeface="微软雅黑" panose="020B0503020204020204" pitchFamily="34" charset="-122"/>
                </a:rPr>
                <a:t>绩效管理</a:t>
              </a:r>
              <a:endParaRPr lang="en-US" altLang="zh-CN" b="1" dirty="0">
                <a:solidFill>
                  <a:prstClr val="black"/>
                </a:solidFill>
                <a:latin typeface="微软雅黑" panose="020B0503020204020204" pitchFamily="34" charset="-122"/>
                <a:ea typeface="微软雅黑" panose="020B0503020204020204" pitchFamily="34" charset="-122"/>
              </a:endParaRPr>
            </a:p>
            <a:p>
              <a:pPr algn="ctr"/>
              <a:r>
                <a:rPr lang="zh-CN" altLang="en-US" b="1" dirty="0">
                  <a:solidFill>
                    <a:prstClr val="black"/>
                  </a:solidFill>
                  <a:latin typeface="微软雅黑" panose="020B0503020204020204" pitchFamily="34" charset="-122"/>
                  <a:ea typeface="微软雅黑" panose="020B0503020204020204" pitchFamily="34" charset="-122"/>
                </a:rPr>
                <a:t>科学化</a:t>
              </a:r>
            </a:p>
          </p:txBody>
        </p:sp>
        <p:sp>
          <p:nvSpPr>
            <p:cNvPr id="32" name="圆角矩形 31"/>
            <p:cNvSpPr/>
            <p:nvPr/>
          </p:nvSpPr>
          <p:spPr bwMode="auto">
            <a:xfrm>
              <a:off x="407368" y="4867626"/>
              <a:ext cx="1727785" cy="1045784"/>
            </a:xfrm>
            <a:prstGeom prst="roundRect">
              <a:avLst/>
            </a:prstGeom>
            <a:solidFill>
              <a:srgbClr val="92D050"/>
            </a:solidFill>
            <a:ln>
              <a:noFill/>
            </a:ln>
          </p:spPr>
          <p:txBody>
            <a:bodyPr anchor="ctr"/>
            <a:lstStyle/>
            <a:p>
              <a:pPr algn="ctr"/>
              <a:r>
                <a:rPr lang="zh-CN" altLang="en-US" b="1" dirty="0">
                  <a:solidFill>
                    <a:prstClr val="black"/>
                  </a:solidFill>
                  <a:latin typeface="微软雅黑" panose="020B0503020204020204" pitchFamily="34" charset="-122"/>
                  <a:ea typeface="微软雅黑" panose="020B0503020204020204" pitchFamily="34" charset="-122"/>
                </a:rPr>
                <a:t>员工自助，人事流程电子化</a:t>
              </a:r>
            </a:p>
          </p:txBody>
        </p:sp>
      </p:grpSp>
      <p:sp>
        <p:nvSpPr>
          <p:cNvPr id="74" name="文本框 73">
            <a:extLst>
              <a:ext uri="{FF2B5EF4-FFF2-40B4-BE49-F238E27FC236}">
                <a16:creationId xmlns:a16="http://schemas.microsoft.com/office/drawing/2014/main" id="{D08A4F60-FB75-4856-9E3F-DBD053A6AC15}"/>
              </a:ext>
            </a:extLst>
          </p:cNvPr>
          <p:cNvSpPr txBox="1"/>
          <p:nvPr/>
        </p:nvSpPr>
        <p:spPr>
          <a:xfrm>
            <a:off x="815414" y="260649"/>
            <a:ext cx="12327588" cy="584775"/>
          </a:xfrm>
          <a:prstGeom prst="rect">
            <a:avLst/>
          </a:prstGeom>
          <a:noFill/>
        </p:spPr>
        <p:txBody>
          <a:bodyPr wrap="square" rtlCol="0">
            <a:spAutoFit/>
          </a:bodyPr>
          <a:lstStyle/>
          <a:p>
            <a:pPr lvl="0">
              <a:defRPr/>
            </a:pPr>
            <a:r>
              <a:rPr lang="zh-CN" altLang="en-US" sz="3200" b="1" dirty="0">
                <a:latin typeface="微软雅黑" panose="020B0503020204020204" pitchFamily="34" charset="-122"/>
                <a:ea typeface="微软雅黑" panose="020B0503020204020204" pitchFamily="34" charset="-122"/>
              </a:rPr>
              <a:t>人力资源管理</a:t>
            </a:r>
          </a:p>
        </p:txBody>
      </p:sp>
    </p:spTree>
    <p:extLst>
      <p:ext uri="{BB962C8B-B14F-4D97-AF65-F5344CB8AC3E}">
        <p14:creationId xmlns:p14="http://schemas.microsoft.com/office/powerpoint/2010/main" val="521221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4B22A8B6-FFF5-3F4F-8BE4-20D42EF6DCB0}"/>
              </a:ext>
            </a:extLst>
          </p:cNvPr>
          <p:cNvGrpSpPr/>
          <p:nvPr/>
        </p:nvGrpSpPr>
        <p:grpSpPr>
          <a:xfrm>
            <a:off x="564176" y="1124744"/>
            <a:ext cx="11063649" cy="5260133"/>
            <a:chOff x="539510" y="823876"/>
            <a:chExt cx="11173114" cy="5671970"/>
          </a:xfrm>
        </p:grpSpPr>
        <p:sp>
          <p:nvSpPr>
            <p:cNvPr id="3" name="矩形 2">
              <a:extLst>
                <a:ext uri="{FF2B5EF4-FFF2-40B4-BE49-F238E27FC236}">
                  <a16:creationId xmlns:a16="http://schemas.microsoft.com/office/drawing/2014/main" id="{69D73673-4649-A24A-BE18-6B955F96F1D6}"/>
                </a:ext>
              </a:extLst>
            </p:cNvPr>
            <p:cNvSpPr/>
            <p:nvPr/>
          </p:nvSpPr>
          <p:spPr bwMode="gray">
            <a:xfrm>
              <a:off x="551384" y="4856527"/>
              <a:ext cx="11161240" cy="346075"/>
            </a:xfrm>
            <a:prstGeom prst="rect">
              <a:avLst/>
            </a:prstGeom>
            <a:solidFill>
              <a:srgbClr val="4BB0D0"/>
            </a:solidFill>
            <a:ln w="12700" algn="ctr">
              <a:solidFill>
                <a:srgbClr val="FFFFFF">
                  <a:lumMod val="85000"/>
                </a:srgbClr>
              </a:solidFill>
              <a:miter lim="800000"/>
              <a:headEnd/>
              <a:tailEnd/>
            </a:ln>
            <a:effectLst/>
          </p:spPr>
          <p:txBody>
            <a:bodyPr lIns="48837" tIns="48837" rIns="48837" bIns="48837" anchor="ctr"/>
            <a:lstStyle/>
            <a:p>
              <a:pPr marL="241702" indent="-241702" algn="ctr">
                <a:lnSpc>
                  <a:spcPct val="95000"/>
                </a:lnSpc>
                <a:spcAft>
                  <a:spcPct val="40000"/>
                </a:spcAft>
                <a:buClr>
                  <a:srgbClr val="AEAEAE"/>
                </a:buClr>
                <a:defRPr/>
              </a:pPr>
              <a:r>
                <a:rPr lang="zh-CN" altLang="en-US" sz="1200" b="1" kern="0" dirty="0">
                  <a:solidFill>
                    <a:srgbClr val="FFFFFF"/>
                  </a:solidFill>
                  <a:latin typeface="微软雅黑" pitchFamily="34" charset="-122"/>
                  <a:ea typeface="微软雅黑" pitchFamily="34" charset="-122"/>
                  <a:cs typeface="Times New Roman" pitchFamily="18" charset="0"/>
                </a:rPr>
                <a:t>关键收益</a:t>
              </a:r>
            </a:p>
          </p:txBody>
        </p:sp>
        <p:sp>
          <p:nvSpPr>
            <p:cNvPr id="4" name="Rectangle 5" descr="© INSCALE GmbH, 26.05.2010&#10;http://www.presentationload.com/">
              <a:extLst>
                <a:ext uri="{FF2B5EF4-FFF2-40B4-BE49-F238E27FC236}">
                  <a16:creationId xmlns:a16="http://schemas.microsoft.com/office/drawing/2014/main" id="{C048F99C-DA40-4E42-9747-9CF5E3FC5C3B}"/>
                </a:ext>
              </a:extLst>
            </p:cNvPr>
            <p:cNvSpPr>
              <a:spLocks noChangeArrowheads="1"/>
            </p:cNvSpPr>
            <p:nvPr/>
          </p:nvSpPr>
          <p:spPr bwMode="gray">
            <a:xfrm>
              <a:off x="551384" y="5211017"/>
              <a:ext cx="3528244" cy="1284829"/>
            </a:xfrm>
            <a:prstGeom prst="rect">
              <a:avLst/>
            </a:prstGeom>
            <a:gradFill rotWithShape="1">
              <a:gsLst>
                <a:gs pos="0">
                  <a:srgbClr val="FFFFFF"/>
                </a:gs>
                <a:gs pos="100000">
                  <a:srgbClr val="EAEAEA"/>
                </a:gs>
              </a:gsLst>
              <a:lin ang="5400000" scaled="1"/>
            </a:gradFill>
            <a:ln w="12700" algn="ctr">
              <a:solidFill>
                <a:srgbClr val="DDDDDD"/>
              </a:solidFill>
              <a:miter lim="800000"/>
              <a:headEnd/>
              <a:tailEnd/>
            </a:ln>
            <a:effectLst/>
          </p:spPr>
          <p:txBody>
            <a:bodyPr lIns="48837" tIns="48837" rIns="48837" bIns="48837"/>
            <a:lstStyle/>
            <a:p>
              <a:pPr marL="241702" indent="-241702" eaLnBrk="0" fontAlgn="base" hangingPunct="0">
                <a:lnSpc>
                  <a:spcPct val="95000"/>
                </a:lnSpc>
                <a:spcBef>
                  <a:spcPct val="0"/>
                </a:spcBef>
                <a:spcAft>
                  <a:spcPct val="40000"/>
                </a:spcAft>
                <a:buClr>
                  <a:srgbClr val="000000">
                    <a:lumMod val="95000"/>
                    <a:lumOff val="5000"/>
                  </a:srgbClr>
                </a:buClr>
                <a:buFont typeface="Wingdings" pitchFamily="2" charset="2"/>
                <a:buChar char="§"/>
                <a:defRPr/>
              </a:pPr>
              <a:r>
                <a:rPr lang="zh-CN" altLang="en-US" sz="1200" dirty="0">
                  <a:solidFill>
                    <a:srgbClr val="000000">
                      <a:lumMod val="85000"/>
                      <a:lumOff val="15000"/>
                    </a:srgbClr>
                  </a:solidFill>
                  <a:latin typeface="微软雅黑" pitchFamily="34" charset="-122"/>
                  <a:ea typeface="微软雅黑" pitchFamily="34" charset="-122"/>
                  <a:cs typeface="Times New Roman" pitchFamily="18" charset="0"/>
                </a:rPr>
                <a:t>及时反映科室经济指标；</a:t>
              </a:r>
              <a:endParaRPr lang="en-US" altLang="zh-CN" sz="1200" dirty="0">
                <a:solidFill>
                  <a:srgbClr val="000000">
                    <a:lumMod val="85000"/>
                    <a:lumOff val="15000"/>
                  </a:srgbClr>
                </a:solidFill>
                <a:latin typeface="微软雅黑" pitchFamily="34" charset="-122"/>
                <a:ea typeface="微软雅黑" pitchFamily="34" charset="-122"/>
                <a:cs typeface="Times New Roman" pitchFamily="18" charset="0"/>
              </a:endParaRPr>
            </a:p>
            <a:p>
              <a:pPr marL="241702" indent="-241702" eaLnBrk="0" fontAlgn="base" hangingPunct="0">
                <a:lnSpc>
                  <a:spcPct val="95000"/>
                </a:lnSpc>
                <a:spcBef>
                  <a:spcPct val="0"/>
                </a:spcBef>
                <a:spcAft>
                  <a:spcPct val="40000"/>
                </a:spcAft>
                <a:buClr>
                  <a:srgbClr val="000000">
                    <a:lumMod val="95000"/>
                    <a:lumOff val="5000"/>
                  </a:srgbClr>
                </a:buClr>
                <a:buFont typeface="Wingdings" pitchFamily="2" charset="2"/>
                <a:buChar char="§"/>
                <a:defRPr/>
              </a:pPr>
              <a:r>
                <a:rPr lang="zh-CN" altLang="en-US" sz="1200" dirty="0">
                  <a:solidFill>
                    <a:srgbClr val="000000">
                      <a:lumMod val="85000"/>
                      <a:lumOff val="15000"/>
                    </a:srgbClr>
                  </a:solidFill>
                  <a:latin typeface="微软雅黑" pitchFamily="34" charset="-122"/>
                  <a:ea typeface="微软雅黑" pitchFamily="34" charset="-122"/>
                  <a:cs typeface="Times New Roman" pitchFamily="18" charset="0"/>
                </a:rPr>
                <a:t>准确评估科室管理水平；</a:t>
              </a:r>
              <a:endParaRPr lang="en-US" altLang="zh-CN" sz="1200" dirty="0">
                <a:solidFill>
                  <a:srgbClr val="000000">
                    <a:lumMod val="85000"/>
                    <a:lumOff val="15000"/>
                  </a:srgbClr>
                </a:solidFill>
                <a:latin typeface="微软雅黑" pitchFamily="34" charset="-122"/>
                <a:ea typeface="微软雅黑" pitchFamily="34" charset="-122"/>
                <a:cs typeface="Times New Roman" pitchFamily="18" charset="0"/>
              </a:endParaRPr>
            </a:p>
            <a:p>
              <a:pPr marL="241702" indent="-241702" eaLnBrk="0" fontAlgn="base" hangingPunct="0">
                <a:lnSpc>
                  <a:spcPct val="95000"/>
                </a:lnSpc>
                <a:spcBef>
                  <a:spcPct val="0"/>
                </a:spcBef>
                <a:spcAft>
                  <a:spcPct val="40000"/>
                </a:spcAft>
                <a:buClr>
                  <a:srgbClr val="000000">
                    <a:lumMod val="95000"/>
                    <a:lumOff val="5000"/>
                  </a:srgbClr>
                </a:buClr>
                <a:buFont typeface="Wingdings" pitchFamily="2" charset="2"/>
                <a:buChar char="§"/>
                <a:defRPr/>
              </a:pPr>
              <a:r>
                <a:rPr lang="zh-CN" altLang="en-US" sz="1200" b="1" dirty="0">
                  <a:solidFill>
                    <a:schemeClr val="accent1">
                      <a:lumMod val="75000"/>
                    </a:schemeClr>
                  </a:solidFill>
                  <a:latin typeface="微软雅黑" pitchFamily="34" charset="-122"/>
                  <a:ea typeface="微软雅黑" pitchFamily="34" charset="-122"/>
                  <a:cs typeface="Times New Roman" pitchFamily="18" charset="0"/>
                </a:rPr>
                <a:t>分析科室成本构成，达到控制成本的目的。</a:t>
              </a:r>
              <a:endParaRPr lang="en-US" altLang="zh-CN" sz="1200" b="1" dirty="0">
                <a:solidFill>
                  <a:schemeClr val="accent1">
                    <a:lumMod val="75000"/>
                  </a:schemeClr>
                </a:solidFill>
                <a:latin typeface="微软雅黑" pitchFamily="34" charset="-122"/>
                <a:ea typeface="微软雅黑" pitchFamily="34" charset="-122"/>
                <a:cs typeface="Times New Roman" pitchFamily="18" charset="0"/>
              </a:endParaRPr>
            </a:p>
          </p:txBody>
        </p:sp>
        <p:sp>
          <p:nvSpPr>
            <p:cNvPr id="5" name="Rectangle 5" descr="© INSCALE GmbH, 26.05.2010&#10;http://www.presentationload.com/">
              <a:extLst>
                <a:ext uri="{FF2B5EF4-FFF2-40B4-BE49-F238E27FC236}">
                  <a16:creationId xmlns:a16="http://schemas.microsoft.com/office/drawing/2014/main" id="{8A6C5F93-2C5D-E340-A76E-5F54F69E73D6}"/>
                </a:ext>
              </a:extLst>
            </p:cNvPr>
            <p:cNvSpPr>
              <a:spLocks noChangeArrowheads="1"/>
            </p:cNvSpPr>
            <p:nvPr/>
          </p:nvSpPr>
          <p:spPr bwMode="gray">
            <a:xfrm>
              <a:off x="4223792" y="5211017"/>
              <a:ext cx="3528392" cy="1284829"/>
            </a:xfrm>
            <a:prstGeom prst="rect">
              <a:avLst/>
            </a:prstGeom>
            <a:gradFill rotWithShape="1">
              <a:gsLst>
                <a:gs pos="0">
                  <a:srgbClr val="FFFFFF"/>
                </a:gs>
                <a:gs pos="100000">
                  <a:srgbClr val="EAEAEA"/>
                </a:gs>
              </a:gsLst>
              <a:lin ang="5400000" scaled="1"/>
            </a:gradFill>
            <a:ln w="12700" algn="ctr">
              <a:solidFill>
                <a:srgbClr val="DDDDDD"/>
              </a:solidFill>
              <a:miter lim="800000"/>
              <a:headEnd/>
              <a:tailEnd/>
            </a:ln>
            <a:effectLst/>
          </p:spPr>
          <p:txBody>
            <a:bodyPr lIns="48837" tIns="48837" rIns="48837" bIns="48837"/>
            <a:lstStyle/>
            <a:p>
              <a:pPr marL="241702" indent="-241702" eaLnBrk="0" fontAlgn="base" hangingPunct="0">
                <a:lnSpc>
                  <a:spcPct val="95000"/>
                </a:lnSpc>
                <a:spcBef>
                  <a:spcPct val="0"/>
                </a:spcBef>
                <a:spcAft>
                  <a:spcPct val="40000"/>
                </a:spcAft>
                <a:buClr>
                  <a:srgbClr val="000000">
                    <a:lumMod val="95000"/>
                    <a:lumOff val="5000"/>
                  </a:srgbClr>
                </a:buClr>
                <a:buFont typeface="Wingdings" pitchFamily="2" charset="2"/>
                <a:buChar char="§"/>
                <a:defRPr/>
              </a:pPr>
              <a:r>
                <a:rPr lang="zh-CN" altLang="en-US" sz="1200" dirty="0">
                  <a:solidFill>
                    <a:srgbClr val="000000">
                      <a:lumMod val="85000"/>
                      <a:lumOff val="15000"/>
                    </a:srgbClr>
                  </a:solidFill>
                  <a:latin typeface="微软雅黑" pitchFamily="34" charset="-122"/>
                  <a:ea typeface="微软雅黑" pitchFamily="34" charset="-122"/>
                  <a:cs typeface="Times New Roman" pitchFamily="18" charset="0"/>
                </a:rPr>
                <a:t>通过项目成本，反映设备创造效益、无保本点</a:t>
              </a:r>
              <a:r>
                <a:rPr lang="en-US" altLang="zh-CN" sz="1200" dirty="0">
                  <a:solidFill>
                    <a:srgbClr val="000000">
                      <a:lumMod val="85000"/>
                      <a:lumOff val="15000"/>
                    </a:srgbClr>
                  </a:solidFill>
                  <a:latin typeface="微软雅黑" pitchFamily="34" charset="-122"/>
                  <a:ea typeface="微软雅黑" pitchFamily="34" charset="-122"/>
                  <a:cs typeface="Times New Roman" pitchFamily="18" charset="0"/>
                </a:rPr>
                <a:t>/</a:t>
              </a:r>
              <a:r>
                <a:rPr lang="zh-CN" altLang="en-US" sz="1200" dirty="0">
                  <a:solidFill>
                    <a:srgbClr val="000000">
                      <a:lumMod val="85000"/>
                      <a:lumOff val="15000"/>
                    </a:srgbClr>
                  </a:solidFill>
                  <a:latin typeface="微软雅黑" pitchFamily="34" charset="-122"/>
                  <a:ea typeface="微软雅黑" pitchFamily="34" charset="-122"/>
                  <a:cs typeface="Times New Roman" pitchFamily="18" charset="0"/>
                </a:rPr>
                <a:t>盈利项目、项目人力成本耗费水平等问题分析医院收费项目的盈亏；</a:t>
              </a:r>
              <a:endParaRPr lang="en-US" altLang="zh-CN" sz="1200" dirty="0">
                <a:solidFill>
                  <a:srgbClr val="000000">
                    <a:lumMod val="85000"/>
                    <a:lumOff val="15000"/>
                  </a:srgbClr>
                </a:solidFill>
                <a:latin typeface="微软雅黑" pitchFamily="34" charset="-122"/>
                <a:ea typeface="微软雅黑" pitchFamily="34" charset="-122"/>
                <a:cs typeface="Times New Roman" pitchFamily="18" charset="0"/>
              </a:endParaRPr>
            </a:p>
            <a:p>
              <a:pPr marL="241702" indent="-241702" eaLnBrk="0" fontAlgn="base" hangingPunct="0">
                <a:lnSpc>
                  <a:spcPct val="95000"/>
                </a:lnSpc>
                <a:spcBef>
                  <a:spcPct val="0"/>
                </a:spcBef>
                <a:spcAft>
                  <a:spcPct val="40000"/>
                </a:spcAft>
                <a:buClr>
                  <a:srgbClr val="000000">
                    <a:lumMod val="95000"/>
                    <a:lumOff val="5000"/>
                  </a:srgbClr>
                </a:buClr>
                <a:buFont typeface="Wingdings" pitchFamily="2" charset="2"/>
                <a:buChar char="§"/>
                <a:defRPr/>
              </a:pPr>
              <a:r>
                <a:rPr lang="zh-CN" altLang="en-US" sz="1200" b="1" dirty="0">
                  <a:solidFill>
                    <a:schemeClr val="accent1">
                      <a:lumMod val="75000"/>
                    </a:schemeClr>
                  </a:solidFill>
                  <a:latin typeface="微软雅黑" pitchFamily="34" charset="-122"/>
                  <a:ea typeface="微软雅黑" pitchFamily="34" charset="-122"/>
                  <a:cs typeface="Times New Roman" pitchFamily="18" charset="0"/>
                </a:rPr>
                <a:t>项目成本为改革财政补偿机制和进行项目定价的现实依据。</a:t>
              </a:r>
            </a:p>
          </p:txBody>
        </p:sp>
        <p:sp>
          <p:nvSpPr>
            <p:cNvPr id="6" name="Rectangle 5" descr="© INSCALE GmbH, 26.05.2010&#10;http://www.presentationload.com/">
              <a:extLst>
                <a:ext uri="{FF2B5EF4-FFF2-40B4-BE49-F238E27FC236}">
                  <a16:creationId xmlns:a16="http://schemas.microsoft.com/office/drawing/2014/main" id="{0B7529FA-F812-DD41-AD8E-7E4B044F61BD}"/>
                </a:ext>
              </a:extLst>
            </p:cNvPr>
            <p:cNvSpPr>
              <a:spLocks noChangeArrowheads="1"/>
            </p:cNvSpPr>
            <p:nvPr/>
          </p:nvSpPr>
          <p:spPr bwMode="gray">
            <a:xfrm>
              <a:off x="7891418" y="5211017"/>
              <a:ext cx="3821206" cy="1284829"/>
            </a:xfrm>
            <a:prstGeom prst="rect">
              <a:avLst/>
            </a:prstGeom>
            <a:gradFill rotWithShape="1">
              <a:gsLst>
                <a:gs pos="0">
                  <a:srgbClr val="FFFFFF"/>
                </a:gs>
                <a:gs pos="100000">
                  <a:srgbClr val="EAEAEA"/>
                </a:gs>
              </a:gsLst>
              <a:lin ang="5400000" scaled="1"/>
            </a:gradFill>
            <a:ln w="12700" algn="ctr">
              <a:solidFill>
                <a:srgbClr val="DDDDDD"/>
              </a:solidFill>
              <a:miter lim="800000"/>
              <a:headEnd/>
              <a:tailEnd/>
            </a:ln>
            <a:effectLst/>
          </p:spPr>
          <p:txBody>
            <a:bodyPr lIns="48837" tIns="48837" rIns="48837" bIns="48837"/>
            <a:lstStyle/>
            <a:p>
              <a:pPr marL="241702" indent="-241702" eaLnBrk="0" fontAlgn="base" hangingPunct="0">
                <a:lnSpc>
                  <a:spcPct val="95000"/>
                </a:lnSpc>
                <a:spcBef>
                  <a:spcPct val="0"/>
                </a:spcBef>
                <a:spcAft>
                  <a:spcPct val="40000"/>
                </a:spcAft>
                <a:buClr>
                  <a:srgbClr val="000000">
                    <a:lumMod val="95000"/>
                    <a:lumOff val="5000"/>
                  </a:srgbClr>
                </a:buClr>
                <a:buFont typeface="Wingdings" pitchFamily="2" charset="2"/>
                <a:buChar char="§"/>
                <a:defRPr/>
              </a:pPr>
              <a:r>
                <a:rPr lang="zh-CN" altLang="en-US" sz="1200" dirty="0">
                  <a:solidFill>
                    <a:srgbClr val="000000">
                      <a:lumMod val="85000"/>
                      <a:lumOff val="15000"/>
                    </a:srgbClr>
                  </a:solidFill>
                  <a:latin typeface="微软雅黑" pitchFamily="34" charset="-122"/>
                  <a:ea typeface="微软雅黑" pitchFamily="34" charset="-122"/>
                  <a:cs typeface="Times New Roman" pitchFamily="18" charset="0"/>
                </a:rPr>
                <a:t>通过病种成本核算，反映病种盈亏分析、结合医保控费及</a:t>
              </a:r>
              <a:r>
                <a:rPr lang="en-US" altLang="zh-CN" sz="1200" dirty="0">
                  <a:solidFill>
                    <a:srgbClr val="000000">
                      <a:lumMod val="85000"/>
                      <a:lumOff val="15000"/>
                    </a:srgbClr>
                  </a:solidFill>
                  <a:latin typeface="微软雅黑" pitchFamily="34" charset="-122"/>
                  <a:ea typeface="微软雅黑" pitchFamily="34" charset="-122"/>
                  <a:cs typeface="Times New Roman" pitchFamily="18" charset="0"/>
                </a:rPr>
                <a:t>DRGs</a:t>
              </a:r>
              <a:r>
                <a:rPr lang="zh-CN" altLang="en-US" sz="1200" dirty="0">
                  <a:solidFill>
                    <a:srgbClr val="000000">
                      <a:lumMod val="85000"/>
                      <a:lumOff val="15000"/>
                    </a:srgbClr>
                  </a:solidFill>
                  <a:latin typeface="微软雅黑" pitchFamily="34" charset="-122"/>
                  <a:ea typeface="微软雅黑" pitchFamily="34" charset="-122"/>
                  <a:cs typeface="Times New Roman" pitchFamily="18" charset="0"/>
                </a:rPr>
                <a:t>，控制医院运营成本及风险；</a:t>
              </a:r>
            </a:p>
            <a:p>
              <a:pPr marL="241702" indent="-241702" eaLnBrk="0" fontAlgn="base" hangingPunct="0">
                <a:lnSpc>
                  <a:spcPct val="95000"/>
                </a:lnSpc>
                <a:spcBef>
                  <a:spcPct val="0"/>
                </a:spcBef>
                <a:spcAft>
                  <a:spcPct val="40000"/>
                </a:spcAft>
                <a:buClr>
                  <a:srgbClr val="000000">
                    <a:lumMod val="95000"/>
                    <a:lumOff val="5000"/>
                  </a:srgbClr>
                </a:buClr>
                <a:buFont typeface="Wingdings" pitchFamily="2" charset="2"/>
                <a:buChar char="§"/>
                <a:defRPr/>
              </a:pPr>
              <a:r>
                <a:rPr lang="zh-CN" altLang="en-US" sz="1200" dirty="0">
                  <a:solidFill>
                    <a:srgbClr val="000000">
                      <a:lumMod val="85000"/>
                      <a:lumOff val="15000"/>
                    </a:srgbClr>
                  </a:solidFill>
                  <a:latin typeface="微软雅黑" pitchFamily="34" charset="-122"/>
                  <a:ea typeface="微软雅黑" pitchFamily="34" charset="-122"/>
                  <a:cs typeface="Times New Roman" pitchFamily="18" charset="0"/>
                </a:rPr>
                <a:t>通过病种成本核算，对病人病源分析；</a:t>
              </a:r>
            </a:p>
            <a:p>
              <a:pPr marL="241702" indent="-241702" eaLnBrk="0" fontAlgn="base" hangingPunct="0">
                <a:lnSpc>
                  <a:spcPct val="95000"/>
                </a:lnSpc>
                <a:spcBef>
                  <a:spcPct val="0"/>
                </a:spcBef>
                <a:spcAft>
                  <a:spcPct val="40000"/>
                </a:spcAft>
                <a:buClr>
                  <a:srgbClr val="000000">
                    <a:lumMod val="95000"/>
                    <a:lumOff val="5000"/>
                  </a:srgbClr>
                </a:buClr>
                <a:buFont typeface="Wingdings" pitchFamily="2" charset="2"/>
                <a:buChar char="§"/>
                <a:defRPr/>
              </a:pPr>
              <a:r>
                <a:rPr lang="zh-CN" altLang="en-US" sz="1200" b="1" dirty="0">
                  <a:solidFill>
                    <a:schemeClr val="accent1">
                      <a:lumMod val="75000"/>
                    </a:schemeClr>
                  </a:solidFill>
                  <a:latin typeface="微软雅黑" pitchFamily="34" charset="-122"/>
                  <a:ea typeface="微软雅黑" pitchFamily="34" charset="-122"/>
                  <a:cs typeface="Times New Roman" pitchFamily="18" charset="0"/>
                </a:rPr>
                <a:t>通过病种成本核算，对诊疗方案优化、制定合理的病种临床路径。</a:t>
              </a:r>
            </a:p>
          </p:txBody>
        </p:sp>
        <p:grpSp>
          <p:nvGrpSpPr>
            <p:cNvPr id="7" name="组合 6">
              <a:extLst>
                <a:ext uri="{FF2B5EF4-FFF2-40B4-BE49-F238E27FC236}">
                  <a16:creationId xmlns:a16="http://schemas.microsoft.com/office/drawing/2014/main" id="{F83A92B5-DF29-0848-A091-135AC0397766}"/>
                </a:ext>
              </a:extLst>
            </p:cNvPr>
            <p:cNvGrpSpPr/>
            <p:nvPr/>
          </p:nvGrpSpPr>
          <p:grpSpPr>
            <a:xfrm>
              <a:off x="539510" y="823876"/>
              <a:ext cx="1551212" cy="3843286"/>
              <a:chOff x="539509" y="823876"/>
              <a:chExt cx="1698301" cy="3843286"/>
            </a:xfrm>
          </p:grpSpPr>
          <p:sp>
            <p:nvSpPr>
              <p:cNvPr id="49" name="圆角矩形 21">
                <a:extLst>
                  <a:ext uri="{FF2B5EF4-FFF2-40B4-BE49-F238E27FC236}">
                    <a16:creationId xmlns:a16="http://schemas.microsoft.com/office/drawing/2014/main" id="{25DFE67D-2E48-7149-87EA-801D84278FFC}"/>
                  </a:ext>
                </a:extLst>
              </p:cNvPr>
              <p:cNvSpPr>
                <a:spLocks noChangeArrowheads="1"/>
              </p:cNvSpPr>
              <p:nvPr/>
            </p:nvSpPr>
            <p:spPr bwMode="auto">
              <a:xfrm>
                <a:off x="539509" y="823876"/>
                <a:ext cx="1698301" cy="3843286"/>
              </a:xfrm>
              <a:prstGeom prst="roundRect">
                <a:avLst>
                  <a:gd name="adj" fmla="val 7935"/>
                </a:avLst>
              </a:prstGeom>
              <a:solidFill>
                <a:schemeClr val="bg1">
                  <a:lumMod val="95000"/>
                </a:schemeClr>
              </a:solidFill>
              <a:ln w="0">
                <a:noFill/>
                <a:miter lim="800000"/>
                <a:headEnd/>
                <a:tailEnd/>
              </a:ln>
            </p:spPr>
            <p:txBody>
              <a:bodyPr wrap="none" lIns="127456" tIns="63728" rIns="127456" bIns="63728" anchor="ctr"/>
              <a:lstStyle>
                <a:lvl1pPr>
                  <a:spcBef>
                    <a:spcPct val="20000"/>
                  </a:spcBef>
                  <a:buClr>
                    <a:srgbClr val="FFC000"/>
                  </a:buClr>
                  <a:buSzPct val="7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rgbClr val="FFC000"/>
                  </a:buClr>
                  <a:buSzPct val="7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rgbClr val="FFC000"/>
                  </a:buClr>
                  <a:buSzPct val="70000"/>
                  <a:buFont typeface="Wingdings" panose="05000000000000000000" pitchFamily="2" charset="2"/>
                  <a:buChar char="l"/>
                  <a:defRPr sz="1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rgbClr val="FFC000"/>
                  </a:buClr>
                  <a:buSzPct val="5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9pPr>
              </a:lstStyle>
              <a:p>
                <a:pPr algn="ctr" defTabSz="1265742" eaLnBrk="0" fontAlgn="base" hangingPunct="0">
                  <a:spcBef>
                    <a:spcPct val="0"/>
                  </a:spcBef>
                  <a:spcAft>
                    <a:spcPct val="0"/>
                  </a:spcAft>
                  <a:buClrTx/>
                  <a:buSzTx/>
                  <a:buNone/>
                  <a:defRPr/>
                </a:pPr>
                <a:endParaRPr kumimoji="1" lang="zh-CN" altLang="en-US" sz="1200" b="1" kern="0">
                  <a:solidFill>
                    <a:srgbClr val="C00000"/>
                  </a:solidFill>
                </a:endParaRPr>
              </a:p>
            </p:txBody>
          </p:sp>
          <p:sp>
            <p:nvSpPr>
              <p:cNvPr id="50" name="圆角矩形 49">
                <a:extLst>
                  <a:ext uri="{FF2B5EF4-FFF2-40B4-BE49-F238E27FC236}">
                    <a16:creationId xmlns:a16="http://schemas.microsoft.com/office/drawing/2014/main" id="{8B223620-661E-064D-BCA0-0E5ABE664D37}"/>
                  </a:ext>
                </a:extLst>
              </p:cNvPr>
              <p:cNvSpPr>
                <a:spLocks noChangeArrowheads="1"/>
              </p:cNvSpPr>
              <p:nvPr/>
            </p:nvSpPr>
            <p:spPr bwMode="auto">
              <a:xfrm>
                <a:off x="782888" y="928176"/>
                <a:ext cx="1212881" cy="400395"/>
              </a:xfrm>
              <a:prstGeom prst="roundRect">
                <a:avLst>
                  <a:gd name="adj" fmla="val 1024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prstDash val="dash"/>
                    <a:miter lim="800000"/>
                    <a:headEnd/>
                    <a:tailEnd/>
                  </a14:hiddenLine>
                </a:ext>
              </a:extLst>
            </p:spPr>
            <p:txBody>
              <a:bodyPr wrap="none" lIns="127456" tIns="63728" rIns="127456" bIns="63728" anchor="ctr"/>
              <a:lstStyle>
                <a:lvl1pPr>
                  <a:spcBef>
                    <a:spcPct val="20000"/>
                  </a:spcBef>
                  <a:buClr>
                    <a:srgbClr val="FFC000"/>
                  </a:buClr>
                  <a:buSzPct val="7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rgbClr val="FFC000"/>
                  </a:buClr>
                  <a:buSzPct val="7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rgbClr val="FFC000"/>
                  </a:buClr>
                  <a:buSzPct val="70000"/>
                  <a:buFont typeface="Wingdings" panose="05000000000000000000" pitchFamily="2" charset="2"/>
                  <a:buChar char="l"/>
                  <a:defRPr sz="1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rgbClr val="FFC000"/>
                  </a:buClr>
                  <a:buSzPct val="5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9pPr>
              </a:lstStyle>
              <a:p>
                <a:pPr algn="ctr" defTabSz="1265742" eaLnBrk="0" fontAlgn="base" hangingPunct="0">
                  <a:spcBef>
                    <a:spcPct val="0"/>
                  </a:spcBef>
                  <a:spcAft>
                    <a:spcPct val="0"/>
                  </a:spcAft>
                  <a:buClrTx/>
                  <a:buSzTx/>
                  <a:buNone/>
                  <a:defRPr/>
                </a:pPr>
                <a:r>
                  <a:rPr kumimoji="1" lang="en-US" altLang="zh-CN" sz="1200" b="1" kern="0" dirty="0">
                    <a:solidFill>
                      <a:schemeClr val="accent1">
                        <a:lumMod val="75000"/>
                      </a:schemeClr>
                    </a:solidFill>
                  </a:rPr>
                  <a:t>HRP</a:t>
                </a:r>
                <a:r>
                  <a:rPr kumimoji="1" lang="zh-CN" altLang="en-US" sz="1200" b="1" kern="0" dirty="0">
                    <a:solidFill>
                      <a:schemeClr val="accent1">
                        <a:lumMod val="75000"/>
                      </a:schemeClr>
                    </a:solidFill>
                  </a:rPr>
                  <a:t>业务管理</a:t>
                </a:r>
              </a:p>
            </p:txBody>
          </p:sp>
          <p:sp>
            <p:nvSpPr>
              <p:cNvPr id="51" name="圆角矩形 3">
                <a:extLst>
                  <a:ext uri="{FF2B5EF4-FFF2-40B4-BE49-F238E27FC236}">
                    <a16:creationId xmlns:a16="http://schemas.microsoft.com/office/drawing/2014/main" id="{659D95C3-1D4F-254C-B6FF-0B698AC37DD1}"/>
                  </a:ext>
                </a:extLst>
              </p:cNvPr>
              <p:cNvSpPr>
                <a:spLocks noChangeArrowheads="1"/>
              </p:cNvSpPr>
              <p:nvPr/>
            </p:nvSpPr>
            <p:spPr bwMode="auto">
              <a:xfrm>
                <a:off x="782888" y="1408046"/>
                <a:ext cx="1212881" cy="400395"/>
              </a:xfrm>
              <a:prstGeom prst="roundRect">
                <a:avLst>
                  <a:gd name="adj" fmla="val 10241"/>
                </a:avLst>
              </a:prstGeom>
              <a:solidFill>
                <a:srgbClr val="4BB0D0"/>
              </a:solidFill>
              <a:ln w="19050">
                <a:noFill/>
                <a:miter lim="800000"/>
                <a:headEnd/>
                <a:tailEnd/>
              </a:ln>
            </p:spPr>
            <p:txBody>
              <a:bodyPr wrap="none" lIns="127456" tIns="63728" rIns="127456" bIns="63728" anchor="ctr"/>
              <a:lstStyle>
                <a:lvl1pPr>
                  <a:spcBef>
                    <a:spcPct val="20000"/>
                  </a:spcBef>
                  <a:buClr>
                    <a:srgbClr val="FFC000"/>
                  </a:buClr>
                  <a:buSzPct val="7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rgbClr val="FFC000"/>
                  </a:buClr>
                  <a:buSzPct val="7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rgbClr val="FFC000"/>
                  </a:buClr>
                  <a:buSzPct val="70000"/>
                  <a:buFont typeface="Wingdings" panose="05000000000000000000" pitchFamily="2" charset="2"/>
                  <a:buChar char="l"/>
                  <a:defRPr sz="1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rgbClr val="FFC000"/>
                  </a:buClr>
                  <a:buSzPct val="5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9pPr>
              </a:lstStyle>
              <a:p>
                <a:pPr algn="ctr" defTabSz="1265742" eaLnBrk="0" fontAlgn="base" hangingPunct="0">
                  <a:spcBef>
                    <a:spcPct val="0"/>
                  </a:spcBef>
                  <a:spcAft>
                    <a:spcPct val="0"/>
                  </a:spcAft>
                  <a:buClrTx/>
                  <a:buSzTx/>
                  <a:buNone/>
                  <a:defRPr/>
                </a:pPr>
                <a:r>
                  <a:rPr kumimoji="1" lang="zh-CN" altLang="en-US" sz="1200" b="1" kern="0" dirty="0">
                    <a:solidFill>
                      <a:srgbClr val="FFFFFF"/>
                    </a:solidFill>
                  </a:rPr>
                  <a:t>收入明细</a:t>
                </a:r>
              </a:p>
            </p:txBody>
          </p:sp>
          <p:sp>
            <p:nvSpPr>
              <p:cNvPr id="52" name="圆角矩形 6">
                <a:extLst>
                  <a:ext uri="{FF2B5EF4-FFF2-40B4-BE49-F238E27FC236}">
                    <a16:creationId xmlns:a16="http://schemas.microsoft.com/office/drawing/2014/main" id="{A954D785-5AD4-AE46-93A9-C4D35E1440FF}"/>
                  </a:ext>
                </a:extLst>
              </p:cNvPr>
              <p:cNvSpPr>
                <a:spLocks noChangeArrowheads="1"/>
              </p:cNvSpPr>
              <p:nvPr/>
            </p:nvSpPr>
            <p:spPr bwMode="auto">
              <a:xfrm>
                <a:off x="782888" y="4131003"/>
                <a:ext cx="1212881" cy="401867"/>
              </a:xfrm>
              <a:prstGeom prst="roundRect">
                <a:avLst>
                  <a:gd name="adj" fmla="val 10241"/>
                </a:avLst>
              </a:prstGeom>
              <a:solidFill>
                <a:srgbClr val="4BB0D0"/>
              </a:solidFill>
              <a:ln w="19050">
                <a:noFill/>
                <a:miter lim="800000"/>
                <a:headEnd/>
                <a:tailEnd/>
              </a:ln>
            </p:spPr>
            <p:txBody>
              <a:bodyPr wrap="none" lIns="127456" tIns="63728" rIns="127456" bIns="63728" anchor="ctr"/>
              <a:lstStyle>
                <a:lvl1pPr>
                  <a:spcBef>
                    <a:spcPct val="20000"/>
                  </a:spcBef>
                  <a:buClr>
                    <a:srgbClr val="FFC000"/>
                  </a:buClr>
                  <a:buSzPct val="7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rgbClr val="FFC000"/>
                  </a:buClr>
                  <a:buSzPct val="7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rgbClr val="FFC000"/>
                  </a:buClr>
                  <a:buSzPct val="70000"/>
                  <a:buFont typeface="Wingdings" panose="05000000000000000000" pitchFamily="2" charset="2"/>
                  <a:buChar char="l"/>
                  <a:defRPr sz="1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rgbClr val="FFC000"/>
                  </a:buClr>
                  <a:buSzPct val="5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9pPr>
              </a:lstStyle>
              <a:p>
                <a:pPr algn="ctr" defTabSz="1265742" eaLnBrk="0" fontAlgn="base" hangingPunct="0">
                  <a:spcBef>
                    <a:spcPct val="0"/>
                  </a:spcBef>
                  <a:spcAft>
                    <a:spcPct val="0"/>
                  </a:spcAft>
                  <a:buClrTx/>
                  <a:buSzTx/>
                  <a:buNone/>
                  <a:defRPr/>
                </a:pPr>
                <a:r>
                  <a:rPr kumimoji="1" lang="zh-CN" altLang="en-US" sz="1200" b="1" kern="0" dirty="0">
                    <a:solidFill>
                      <a:srgbClr val="FFFFFF"/>
                    </a:solidFill>
                  </a:rPr>
                  <a:t>其他费用</a:t>
                </a:r>
              </a:p>
            </p:txBody>
          </p:sp>
          <p:sp>
            <p:nvSpPr>
              <p:cNvPr id="53" name="圆角矩形 7">
                <a:extLst>
                  <a:ext uri="{FF2B5EF4-FFF2-40B4-BE49-F238E27FC236}">
                    <a16:creationId xmlns:a16="http://schemas.microsoft.com/office/drawing/2014/main" id="{43E9E7B3-8AEC-9F4C-BCA1-D45315BAF748}"/>
                  </a:ext>
                </a:extLst>
              </p:cNvPr>
              <p:cNvSpPr>
                <a:spLocks noChangeArrowheads="1"/>
              </p:cNvSpPr>
              <p:nvPr/>
            </p:nvSpPr>
            <p:spPr bwMode="auto">
              <a:xfrm>
                <a:off x="782888" y="3586410"/>
                <a:ext cx="1212881" cy="400395"/>
              </a:xfrm>
              <a:prstGeom prst="roundRect">
                <a:avLst>
                  <a:gd name="adj" fmla="val 10241"/>
                </a:avLst>
              </a:prstGeom>
              <a:solidFill>
                <a:srgbClr val="4BB0D0"/>
              </a:solidFill>
              <a:ln w="19050">
                <a:noFill/>
                <a:miter lim="800000"/>
                <a:headEnd/>
                <a:tailEnd/>
              </a:ln>
            </p:spPr>
            <p:txBody>
              <a:bodyPr wrap="none" lIns="127456" tIns="63728" rIns="127456" bIns="63728" anchor="ctr"/>
              <a:lstStyle>
                <a:lvl1pPr>
                  <a:spcBef>
                    <a:spcPct val="20000"/>
                  </a:spcBef>
                  <a:buClr>
                    <a:srgbClr val="FFC000"/>
                  </a:buClr>
                  <a:buSzPct val="7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rgbClr val="FFC000"/>
                  </a:buClr>
                  <a:buSzPct val="7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rgbClr val="FFC000"/>
                  </a:buClr>
                  <a:buSzPct val="70000"/>
                  <a:buFont typeface="Wingdings" panose="05000000000000000000" pitchFamily="2" charset="2"/>
                  <a:buChar char="l"/>
                  <a:defRPr sz="1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rgbClr val="FFC000"/>
                  </a:buClr>
                  <a:buSzPct val="5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9pPr>
              </a:lstStyle>
              <a:p>
                <a:pPr algn="ctr" defTabSz="1265742" eaLnBrk="0" fontAlgn="base" hangingPunct="0">
                  <a:spcBef>
                    <a:spcPct val="0"/>
                  </a:spcBef>
                  <a:spcAft>
                    <a:spcPct val="0"/>
                  </a:spcAft>
                  <a:buClrTx/>
                  <a:buSzTx/>
                  <a:buNone/>
                  <a:defRPr/>
                </a:pPr>
                <a:r>
                  <a:rPr kumimoji="1" lang="zh-CN" altLang="en-US" sz="1200" b="1" kern="0" dirty="0">
                    <a:solidFill>
                      <a:srgbClr val="FFFFFF"/>
                    </a:solidFill>
                  </a:rPr>
                  <a:t>人力成本</a:t>
                </a:r>
              </a:p>
            </p:txBody>
          </p:sp>
          <p:sp>
            <p:nvSpPr>
              <p:cNvPr id="54" name="圆角矩形 8">
                <a:extLst>
                  <a:ext uri="{FF2B5EF4-FFF2-40B4-BE49-F238E27FC236}">
                    <a16:creationId xmlns:a16="http://schemas.microsoft.com/office/drawing/2014/main" id="{6B35E0E9-FC30-A542-8616-8126BFF2F9C8}"/>
                  </a:ext>
                </a:extLst>
              </p:cNvPr>
              <p:cNvSpPr>
                <a:spLocks noChangeArrowheads="1"/>
              </p:cNvSpPr>
              <p:nvPr/>
            </p:nvSpPr>
            <p:spPr bwMode="auto">
              <a:xfrm>
                <a:off x="782888" y="3041819"/>
                <a:ext cx="1212881" cy="400395"/>
              </a:xfrm>
              <a:prstGeom prst="roundRect">
                <a:avLst>
                  <a:gd name="adj" fmla="val 10241"/>
                </a:avLst>
              </a:prstGeom>
              <a:solidFill>
                <a:srgbClr val="4BB0D0"/>
              </a:solidFill>
              <a:ln w="19050">
                <a:noFill/>
                <a:miter lim="800000"/>
                <a:headEnd/>
                <a:tailEnd/>
              </a:ln>
            </p:spPr>
            <p:txBody>
              <a:bodyPr wrap="none" lIns="127456" tIns="63728" rIns="127456" bIns="63728" anchor="ctr"/>
              <a:lstStyle>
                <a:lvl1pPr>
                  <a:spcBef>
                    <a:spcPct val="20000"/>
                  </a:spcBef>
                  <a:buClr>
                    <a:srgbClr val="FFC000"/>
                  </a:buClr>
                  <a:buSzPct val="7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rgbClr val="FFC000"/>
                  </a:buClr>
                  <a:buSzPct val="7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rgbClr val="FFC000"/>
                  </a:buClr>
                  <a:buSzPct val="70000"/>
                  <a:buFont typeface="Wingdings" panose="05000000000000000000" pitchFamily="2" charset="2"/>
                  <a:buChar char="l"/>
                  <a:defRPr sz="1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rgbClr val="FFC000"/>
                  </a:buClr>
                  <a:buSzPct val="5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9pPr>
              </a:lstStyle>
              <a:p>
                <a:pPr algn="ctr" defTabSz="1265742" eaLnBrk="0" fontAlgn="base" hangingPunct="0">
                  <a:spcBef>
                    <a:spcPct val="0"/>
                  </a:spcBef>
                  <a:spcAft>
                    <a:spcPct val="0"/>
                  </a:spcAft>
                  <a:buClrTx/>
                  <a:buSzTx/>
                  <a:buNone/>
                  <a:defRPr/>
                </a:pPr>
                <a:r>
                  <a:rPr kumimoji="1" lang="zh-CN" altLang="en-US" sz="1200" b="1" kern="0" dirty="0">
                    <a:solidFill>
                      <a:srgbClr val="FFFFFF"/>
                    </a:solidFill>
                  </a:rPr>
                  <a:t>固定资产</a:t>
                </a:r>
              </a:p>
            </p:txBody>
          </p:sp>
          <p:sp>
            <p:nvSpPr>
              <p:cNvPr id="55" name="圆角矩形 9">
                <a:extLst>
                  <a:ext uri="{FF2B5EF4-FFF2-40B4-BE49-F238E27FC236}">
                    <a16:creationId xmlns:a16="http://schemas.microsoft.com/office/drawing/2014/main" id="{C3875421-8E67-9945-BD6F-C42DDAE6A984}"/>
                  </a:ext>
                </a:extLst>
              </p:cNvPr>
              <p:cNvSpPr>
                <a:spLocks noChangeArrowheads="1"/>
              </p:cNvSpPr>
              <p:nvPr/>
            </p:nvSpPr>
            <p:spPr bwMode="auto">
              <a:xfrm>
                <a:off x="782888" y="2497228"/>
                <a:ext cx="1212881" cy="400395"/>
              </a:xfrm>
              <a:prstGeom prst="roundRect">
                <a:avLst>
                  <a:gd name="adj" fmla="val 10241"/>
                </a:avLst>
              </a:prstGeom>
              <a:solidFill>
                <a:srgbClr val="4BB0D0"/>
              </a:solidFill>
              <a:ln w="19050">
                <a:noFill/>
                <a:miter lim="800000"/>
                <a:headEnd/>
                <a:tailEnd/>
              </a:ln>
            </p:spPr>
            <p:txBody>
              <a:bodyPr wrap="none" lIns="127456" tIns="63728" rIns="127456" bIns="63728" anchor="ctr"/>
              <a:lstStyle>
                <a:lvl1pPr>
                  <a:spcBef>
                    <a:spcPct val="20000"/>
                  </a:spcBef>
                  <a:buClr>
                    <a:srgbClr val="FFC000"/>
                  </a:buClr>
                  <a:buSzPct val="7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rgbClr val="FFC000"/>
                  </a:buClr>
                  <a:buSzPct val="7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rgbClr val="FFC000"/>
                  </a:buClr>
                  <a:buSzPct val="70000"/>
                  <a:buFont typeface="Wingdings" panose="05000000000000000000" pitchFamily="2" charset="2"/>
                  <a:buChar char="l"/>
                  <a:defRPr sz="1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rgbClr val="FFC000"/>
                  </a:buClr>
                  <a:buSzPct val="5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9pPr>
              </a:lstStyle>
              <a:p>
                <a:pPr algn="ctr" defTabSz="1265742" eaLnBrk="0" fontAlgn="base" hangingPunct="0">
                  <a:spcBef>
                    <a:spcPct val="0"/>
                  </a:spcBef>
                  <a:spcAft>
                    <a:spcPct val="0"/>
                  </a:spcAft>
                  <a:buClrTx/>
                  <a:buSzTx/>
                  <a:buNone/>
                  <a:defRPr/>
                </a:pPr>
                <a:r>
                  <a:rPr kumimoji="1" lang="zh-CN" altLang="en-US" sz="1200" b="1" kern="0" dirty="0">
                    <a:solidFill>
                      <a:srgbClr val="FFFFFF"/>
                    </a:solidFill>
                  </a:rPr>
                  <a:t>物资成本</a:t>
                </a:r>
              </a:p>
            </p:txBody>
          </p:sp>
          <p:sp>
            <p:nvSpPr>
              <p:cNvPr id="56" name="圆角矩形 10">
                <a:extLst>
                  <a:ext uri="{FF2B5EF4-FFF2-40B4-BE49-F238E27FC236}">
                    <a16:creationId xmlns:a16="http://schemas.microsoft.com/office/drawing/2014/main" id="{B881F910-15E4-DC44-81E6-19F6028CD0AD}"/>
                  </a:ext>
                </a:extLst>
              </p:cNvPr>
              <p:cNvSpPr>
                <a:spLocks noChangeArrowheads="1"/>
              </p:cNvSpPr>
              <p:nvPr/>
            </p:nvSpPr>
            <p:spPr bwMode="auto">
              <a:xfrm>
                <a:off x="782888" y="1952637"/>
                <a:ext cx="1212881" cy="400395"/>
              </a:xfrm>
              <a:prstGeom prst="roundRect">
                <a:avLst>
                  <a:gd name="adj" fmla="val 10241"/>
                </a:avLst>
              </a:prstGeom>
              <a:solidFill>
                <a:srgbClr val="4BB0D0"/>
              </a:solidFill>
              <a:ln w="19050">
                <a:noFill/>
                <a:miter lim="800000"/>
                <a:headEnd/>
                <a:tailEnd/>
              </a:ln>
            </p:spPr>
            <p:txBody>
              <a:bodyPr wrap="none" lIns="127456" tIns="63728" rIns="127456" bIns="63728" anchor="ctr"/>
              <a:lstStyle>
                <a:lvl1pPr>
                  <a:spcBef>
                    <a:spcPct val="20000"/>
                  </a:spcBef>
                  <a:buClr>
                    <a:srgbClr val="FFC000"/>
                  </a:buClr>
                  <a:buSzPct val="7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rgbClr val="FFC000"/>
                  </a:buClr>
                  <a:buSzPct val="7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rgbClr val="FFC000"/>
                  </a:buClr>
                  <a:buSzPct val="70000"/>
                  <a:buFont typeface="Wingdings" panose="05000000000000000000" pitchFamily="2" charset="2"/>
                  <a:buChar char="l"/>
                  <a:defRPr sz="1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rgbClr val="FFC000"/>
                  </a:buClr>
                  <a:buSzPct val="5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9pPr>
              </a:lstStyle>
              <a:p>
                <a:pPr algn="ctr" defTabSz="1265742" eaLnBrk="0" fontAlgn="base" hangingPunct="0">
                  <a:spcBef>
                    <a:spcPct val="0"/>
                  </a:spcBef>
                  <a:spcAft>
                    <a:spcPct val="0"/>
                  </a:spcAft>
                  <a:buClrTx/>
                  <a:buSzTx/>
                  <a:buNone/>
                  <a:defRPr/>
                </a:pPr>
                <a:r>
                  <a:rPr kumimoji="1" lang="zh-CN" altLang="en-US" sz="1200" b="1" kern="0" dirty="0">
                    <a:solidFill>
                      <a:srgbClr val="FFFFFF"/>
                    </a:solidFill>
                  </a:rPr>
                  <a:t>药品成本</a:t>
                </a:r>
              </a:p>
            </p:txBody>
          </p:sp>
        </p:grpSp>
        <p:sp>
          <p:nvSpPr>
            <p:cNvPr id="8" name="燕尾形 7">
              <a:extLst>
                <a:ext uri="{FF2B5EF4-FFF2-40B4-BE49-F238E27FC236}">
                  <a16:creationId xmlns:a16="http://schemas.microsoft.com/office/drawing/2014/main" id="{8DEDDFD3-90EB-5947-945B-BC5CC85ACA7D}"/>
                </a:ext>
              </a:extLst>
            </p:cNvPr>
            <p:cNvSpPr/>
            <p:nvPr/>
          </p:nvSpPr>
          <p:spPr bwMode="auto">
            <a:xfrm>
              <a:off x="2207568" y="2496493"/>
              <a:ext cx="576064" cy="576064"/>
            </a:xfrm>
            <a:prstGeom prst="chevron">
              <a:avLst/>
            </a:prstGeom>
            <a:solidFill>
              <a:srgbClr val="FFFFFF">
                <a:lumMod val="85000"/>
              </a:srgbClr>
            </a:solidFill>
            <a:ln w="19050">
              <a:noFill/>
              <a:miter lim="800000"/>
              <a:headEnd/>
              <a:tailEnd/>
            </a:ln>
            <a:effectLst>
              <a:reflection stA="45000" endPos="0" dist="50800" dir="5400000" sy="-100000" algn="bl" rotWithShape="0"/>
            </a:effectLst>
          </p:spPr>
          <p:txBody>
            <a:bodyPr lIns="124563" tIns="64772" rIns="124563" bIns="64772" rtlCol="0" anchor="ctr"/>
            <a:lstStyle/>
            <a:p>
              <a:pPr algn="ctr" defTabSz="1410289" latinLnBrk="1">
                <a:lnSpc>
                  <a:spcPct val="90000"/>
                </a:lnSpc>
                <a:spcBef>
                  <a:spcPct val="20000"/>
                </a:spcBef>
                <a:buClr>
                  <a:srgbClr val="0053A6"/>
                </a:buClr>
                <a:defRPr/>
              </a:pPr>
              <a:endParaRPr kumimoji="1" lang="zh-CN" altLang="en-US" sz="1200" kern="0" dirty="0">
                <a:solidFill>
                  <a:srgbClr val="FFFFFF"/>
                </a:solidFill>
                <a:latin typeface="微软雅黑" panose="020B0503020204020204" pitchFamily="34" charset="-122"/>
                <a:ea typeface="微软雅黑" panose="020B0503020204020204" pitchFamily="34" charset="-122"/>
              </a:endParaRPr>
            </a:p>
          </p:txBody>
        </p:sp>
        <p:grpSp>
          <p:nvGrpSpPr>
            <p:cNvPr id="9" name="组合 8">
              <a:extLst>
                <a:ext uri="{FF2B5EF4-FFF2-40B4-BE49-F238E27FC236}">
                  <a16:creationId xmlns:a16="http://schemas.microsoft.com/office/drawing/2014/main" id="{96CF07BB-BBA7-BD49-96A9-C0E10FA47E2B}"/>
                </a:ext>
              </a:extLst>
            </p:cNvPr>
            <p:cNvGrpSpPr/>
            <p:nvPr/>
          </p:nvGrpSpPr>
          <p:grpSpPr>
            <a:xfrm>
              <a:off x="2868273" y="823876"/>
              <a:ext cx="6540853" cy="3888000"/>
              <a:chOff x="2927648" y="823876"/>
              <a:chExt cx="6540853" cy="3888000"/>
            </a:xfrm>
          </p:grpSpPr>
          <p:grpSp>
            <p:nvGrpSpPr>
              <p:cNvPr id="20" name="组合 19">
                <a:extLst>
                  <a:ext uri="{FF2B5EF4-FFF2-40B4-BE49-F238E27FC236}">
                    <a16:creationId xmlns:a16="http://schemas.microsoft.com/office/drawing/2014/main" id="{0FB666E5-ED49-7648-AF28-B4F3BD8CEE7B}"/>
                  </a:ext>
                </a:extLst>
              </p:cNvPr>
              <p:cNvGrpSpPr/>
              <p:nvPr/>
            </p:nvGrpSpPr>
            <p:grpSpPr>
              <a:xfrm>
                <a:off x="3348157" y="860462"/>
                <a:ext cx="6120344" cy="3806700"/>
                <a:chOff x="479712" y="964542"/>
                <a:chExt cx="11214327" cy="5483186"/>
              </a:xfrm>
            </p:grpSpPr>
            <p:sp>
              <p:nvSpPr>
                <p:cNvPr id="23" name="圆角矩形 22">
                  <a:extLst>
                    <a:ext uri="{FF2B5EF4-FFF2-40B4-BE49-F238E27FC236}">
                      <a16:creationId xmlns:a16="http://schemas.microsoft.com/office/drawing/2014/main" id="{CCD4F816-2EA9-284C-B1EE-4F0F7D3AC15F}"/>
                    </a:ext>
                  </a:extLst>
                </p:cNvPr>
                <p:cNvSpPr/>
                <p:nvPr/>
              </p:nvSpPr>
              <p:spPr bwMode="auto">
                <a:xfrm>
                  <a:off x="4511824" y="964542"/>
                  <a:ext cx="3024001" cy="570400"/>
                </a:xfrm>
                <a:prstGeom prst="roundRect">
                  <a:avLst/>
                </a:prstGeom>
                <a:solidFill>
                  <a:srgbClr val="BBE0E3"/>
                </a:solidFill>
                <a:ln>
                  <a:noFill/>
                </a:ln>
              </p:spPr>
              <p:txBody>
                <a:bodyPr anchor="ctr"/>
                <a:lstStyle/>
                <a:p>
                  <a:pPr algn="ctr" defTabSz="1265742" fontAlgn="base">
                    <a:spcBef>
                      <a:spcPct val="0"/>
                    </a:spcBef>
                    <a:spcAft>
                      <a:spcPct val="0"/>
                    </a:spcAft>
                    <a:defRPr/>
                  </a:pPr>
                  <a:r>
                    <a:rPr lang="zh-CN" altLang="en-US" sz="1200" b="1" kern="0" dirty="0">
                      <a:solidFill>
                        <a:srgbClr val="000000">
                          <a:lumMod val="95000"/>
                          <a:lumOff val="5000"/>
                        </a:srgbClr>
                      </a:solidFill>
                      <a:latin typeface="微软雅黑" panose="020B0503020204020204" pitchFamily="34" charset="-122"/>
                      <a:ea typeface="微软雅黑" panose="020B0503020204020204" pitchFamily="34" charset="-122"/>
                    </a:rPr>
                    <a:t>医院总成本</a:t>
                  </a:r>
                </a:p>
              </p:txBody>
            </p:sp>
            <p:sp>
              <p:nvSpPr>
                <p:cNvPr id="24" name="圆角矩形 23">
                  <a:extLst>
                    <a:ext uri="{FF2B5EF4-FFF2-40B4-BE49-F238E27FC236}">
                      <a16:creationId xmlns:a16="http://schemas.microsoft.com/office/drawing/2014/main" id="{34951ADD-BE7B-5D42-9D64-3E1AB70CA5C5}"/>
                    </a:ext>
                  </a:extLst>
                </p:cNvPr>
                <p:cNvSpPr/>
                <p:nvPr/>
              </p:nvSpPr>
              <p:spPr bwMode="auto">
                <a:xfrm>
                  <a:off x="2980051" y="1947099"/>
                  <a:ext cx="2304001" cy="570400"/>
                </a:xfrm>
                <a:prstGeom prst="roundRect">
                  <a:avLst/>
                </a:prstGeom>
                <a:solidFill>
                  <a:srgbClr val="BBE0E3"/>
                </a:solidFill>
                <a:ln>
                  <a:noFill/>
                </a:ln>
              </p:spPr>
              <p:txBody>
                <a:bodyPr anchor="ctr"/>
                <a:lstStyle/>
                <a:p>
                  <a:pPr algn="ctr" defTabSz="1265742" fontAlgn="base">
                    <a:spcBef>
                      <a:spcPct val="0"/>
                    </a:spcBef>
                    <a:spcAft>
                      <a:spcPct val="0"/>
                    </a:spcAft>
                    <a:defRPr/>
                  </a:pPr>
                  <a:r>
                    <a:rPr lang="zh-CN" altLang="en-US" sz="1200" b="1" kern="0" dirty="0">
                      <a:solidFill>
                        <a:srgbClr val="000000">
                          <a:lumMod val="95000"/>
                          <a:lumOff val="5000"/>
                        </a:srgbClr>
                      </a:solidFill>
                      <a:latin typeface="微软雅黑" panose="020B0503020204020204" pitchFamily="34" charset="-122"/>
                      <a:ea typeface="微软雅黑" panose="020B0503020204020204" pitchFamily="34" charset="-122"/>
                    </a:rPr>
                    <a:t>科室直接成本</a:t>
                  </a:r>
                </a:p>
              </p:txBody>
            </p:sp>
            <p:sp>
              <p:nvSpPr>
                <p:cNvPr id="25" name="圆角矩形 24">
                  <a:extLst>
                    <a:ext uri="{FF2B5EF4-FFF2-40B4-BE49-F238E27FC236}">
                      <a16:creationId xmlns:a16="http://schemas.microsoft.com/office/drawing/2014/main" id="{EAB2B3D9-2BDC-FC4A-AE48-043BF8DA7BB7}"/>
                    </a:ext>
                  </a:extLst>
                </p:cNvPr>
                <p:cNvSpPr/>
                <p:nvPr/>
              </p:nvSpPr>
              <p:spPr bwMode="auto">
                <a:xfrm>
                  <a:off x="7086040" y="1947099"/>
                  <a:ext cx="2304001" cy="570400"/>
                </a:xfrm>
                <a:prstGeom prst="roundRect">
                  <a:avLst/>
                </a:prstGeom>
                <a:solidFill>
                  <a:srgbClr val="BBE0E3"/>
                </a:solidFill>
                <a:ln>
                  <a:noFill/>
                </a:ln>
              </p:spPr>
              <p:txBody>
                <a:bodyPr anchor="ctr"/>
                <a:lstStyle/>
                <a:p>
                  <a:pPr algn="ctr" defTabSz="1265742" fontAlgn="base">
                    <a:spcBef>
                      <a:spcPct val="0"/>
                    </a:spcBef>
                    <a:spcAft>
                      <a:spcPct val="0"/>
                    </a:spcAft>
                    <a:defRPr/>
                  </a:pPr>
                  <a:r>
                    <a:rPr lang="zh-CN" altLang="en-US" sz="1200" b="1" kern="0" dirty="0">
                      <a:solidFill>
                        <a:srgbClr val="000000">
                          <a:lumMod val="95000"/>
                          <a:lumOff val="5000"/>
                        </a:srgbClr>
                      </a:solidFill>
                      <a:latin typeface="微软雅黑" panose="020B0503020204020204" pitchFamily="34" charset="-122"/>
                      <a:ea typeface="微软雅黑" panose="020B0503020204020204" pitchFamily="34" charset="-122"/>
                    </a:rPr>
                    <a:t>科室间接成本</a:t>
                  </a:r>
                </a:p>
              </p:txBody>
            </p:sp>
            <p:cxnSp>
              <p:nvCxnSpPr>
                <p:cNvPr id="26" name="肘形连接符 25">
                  <a:extLst>
                    <a:ext uri="{FF2B5EF4-FFF2-40B4-BE49-F238E27FC236}">
                      <a16:creationId xmlns:a16="http://schemas.microsoft.com/office/drawing/2014/main" id="{A6C288FF-264C-0A43-A80C-7746C3406E5D}"/>
                    </a:ext>
                  </a:extLst>
                </p:cNvPr>
                <p:cNvCxnSpPr>
                  <a:stCxn id="23" idx="2"/>
                  <a:endCxn id="24" idx="0"/>
                </p:cNvCxnSpPr>
                <p:nvPr/>
              </p:nvCxnSpPr>
              <p:spPr bwMode="auto">
                <a:xfrm rot="5400000">
                  <a:off x="4871859" y="795134"/>
                  <a:ext cx="412157" cy="1891773"/>
                </a:xfrm>
                <a:prstGeom prst="bentConnector3">
                  <a:avLst/>
                </a:prstGeom>
                <a:solidFill>
                  <a:srgbClr val="FFFF99"/>
                </a:solidFill>
                <a:ln w="31750" cap="flat" cmpd="sng" algn="ctr">
                  <a:solidFill>
                    <a:srgbClr val="FFFFFF">
                      <a:lumMod val="50000"/>
                    </a:srgbClr>
                  </a:solidFill>
                  <a:prstDash val="solid"/>
                  <a:round/>
                  <a:headEnd type="none" w="med" len="med"/>
                  <a:tailEnd type="triangle"/>
                </a:ln>
                <a:effectLst/>
              </p:spPr>
            </p:cxnSp>
            <p:cxnSp>
              <p:nvCxnSpPr>
                <p:cNvPr id="27" name="肘形连接符 26">
                  <a:extLst>
                    <a:ext uri="{FF2B5EF4-FFF2-40B4-BE49-F238E27FC236}">
                      <a16:creationId xmlns:a16="http://schemas.microsoft.com/office/drawing/2014/main" id="{13FE1780-13AA-2642-9E7D-064C7B2B7A25}"/>
                    </a:ext>
                  </a:extLst>
                </p:cNvPr>
                <p:cNvCxnSpPr>
                  <a:stCxn id="23" idx="2"/>
                  <a:endCxn id="25" idx="0"/>
                </p:cNvCxnSpPr>
                <p:nvPr/>
              </p:nvCxnSpPr>
              <p:spPr bwMode="auto">
                <a:xfrm rot="16200000" flipH="1">
                  <a:off x="6924853" y="633912"/>
                  <a:ext cx="412157" cy="2214216"/>
                </a:xfrm>
                <a:prstGeom prst="bentConnector3">
                  <a:avLst/>
                </a:prstGeom>
                <a:solidFill>
                  <a:srgbClr val="FFFF99"/>
                </a:solidFill>
                <a:ln w="31750" cap="flat" cmpd="sng" algn="ctr">
                  <a:solidFill>
                    <a:srgbClr val="FFFFFF">
                      <a:lumMod val="50000"/>
                    </a:srgbClr>
                  </a:solidFill>
                  <a:prstDash val="solid"/>
                  <a:round/>
                  <a:headEnd type="none" w="med" len="med"/>
                  <a:tailEnd type="triangle"/>
                </a:ln>
                <a:effectLst/>
              </p:spPr>
            </p:cxnSp>
            <p:sp>
              <p:nvSpPr>
                <p:cNvPr id="28" name="圆角矩形 27">
                  <a:extLst>
                    <a:ext uri="{FF2B5EF4-FFF2-40B4-BE49-F238E27FC236}">
                      <a16:creationId xmlns:a16="http://schemas.microsoft.com/office/drawing/2014/main" id="{A7662488-73EA-3545-B0B4-B04B55B2992A}"/>
                    </a:ext>
                  </a:extLst>
                </p:cNvPr>
                <p:cNvSpPr/>
                <p:nvPr/>
              </p:nvSpPr>
              <p:spPr bwMode="auto">
                <a:xfrm>
                  <a:off x="4979877" y="3004262"/>
                  <a:ext cx="2304001" cy="570400"/>
                </a:xfrm>
                <a:prstGeom prst="roundRect">
                  <a:avLst/>
                </a:prstGeom>
                <a:solidFill>
                  <a:srgbClr val="4BB0D0"/>
                </a:solidFill>
                <a:ln>
                  <a:noFill/>
                </a:ln>
              </p:spPr>
              <p:txBody>
                <a:bodyPr anchor="ctr"/>
                <a:lstStyle/>
                <a:p>
                  <a:pPr algn="ctr" defTabSz="1265742" fontAlgn="base">
                    <a:spcBef>
                      <a:spcPct val="0"/>
                    </a:spcBef>
                    <a:spcAft>
                      <a:spcPct val="0"/>
                    </a:spcAft>
                    <a:defRPr/>
                  </a:pPr>
                  <a:r>
                    <a:rPr lang="zh-CN" altLang="en-US" sz="1200" b="1" kern="0" dirty="0">
                      <a:solidFill>
                        <a:srgbClr val="FFFFFF"/>
                      </a:solidFill>
                      <a:latin typeface="微软雅黑" panose="020B0503020204020204" pitchFamily="34" charset="-122"/>
                      <a:ea typeface="微软雅黑" panose="020B0503020204020204" pitchFamily="34" charset="-122"/>
                    </a:rPr>
                    <a:t>科室总成本</a:t>
                  </a:r>
                </a:p>
              </p:txBody>
            </p:sp>
            <p:sp>
              <p:nvSpPr>
                <p:cNvPr id="29" name="圆角矩形 28">
                  <a:extLst>
                    <a:ext uri="{FF2B5EF4-FFF2-40B4-BE49-F238E27FC236}">
                      <a16:creationId xmlns:a16="http://schemas.microsoft.com/office/drawing/2014/main" id="{8623FA39-952F-1345-8696-00130C1BE6E7}"/>
                    </a:ext>
                  </a:extLst>
                </p:cNvPr>
                <p:cNvSpPr/>
                <p:nvPr/>
              </p:nvSpPr>
              <p:spPr bwMode="auto">
                <a:xfrm>
                  <a:off x="551384" y="4075678"/>
                  <a:ext cx="2304001" cy="570400"/>
                </a:xfrm>
                <a:prstGeom prst="roundRect">
                  <a:avLst/>
                </a:prstGeom>
                <a:solidFill>
                  <a:srgbClr val="4BB0D0"/>
                </a:solidFill>
                <a:ln>
                  <a:noFill/>
                </a:ln>
              </p:spPr>
              <p:txBody>
                <a:bodyPr anchor="ctr"/>
                <a:lstStyle/>
                <a:p>
                  <a:pPr algn="ctr" defTabSz="1265742" fontAlgn="base">
                    <a:spcBef>
                      <a:spcPct val="0"/>
                    </a:spcBef>
                    <a:spcAft>
                      <a:spcPct val="0"/>
                    </a:spcAft>
                    <a:defRPr/>
                  </a:pPr>
                  <a:r>
                    <a:rPr lang="zh-CN" altLang="en-US" sz="1200" b="1" kern="0" dirty="0">
                      <a:solidFill>
                        <a:srgbClr val="FFFFFF"/>
                      </a:solidFill>
                      <a:latin typeface="微软雅黑" panose="020B0503020204020204" pitchFamily="34" charset="-122"/>
                      <a:ea typeface="微软雅黑" panose="020B0503020204020204" pitchFamily="34" charset="-122"/>
                    </a:rPr>
                    <a:t>医疗服务</a:t>
                  </a:r>
                  <a:endParaRPr lang="en-US" altLang="zh-CN" sz="1200" b="1" kern="0" dirty="0">
                    <a:solidFill>
                      <a:srgbClr val="FFFFFF"/>
                    </a:solidFill>
                    <a:latin typeface="微软雅黑" panose="020B0503020204020204" pitchFamily="34" charset="-122"/>
                    <a:ea typeface="微软雅黑" panose="020B0503020204020204" pitchFamily="34" charset="-122"/>
                  </a:endParaRPr>
                </a:p>
                <a:p>
                  <a:pPr algn="ctr" defTabSz="1265742" fontAlgn="base">
                    <a:spcBef>
                      <a:spcPct val="0"/>
                    </a:spcBef>
                    <a:spcAft>
                      <a:spcPct val="0"/>
                    </a:spcAft>
                    <a:defRPr/>
                  </a:pPr>
                  <a:r>
                    <a:rPr lang="zh-CN" altLang="en-US" sz="1200" b="1" kern="0" dirty="0">
                      <a:solidFill>
                        <a:srgbClr val="FFFFFF"/>
                      </a:solidFill>
                      <a:latin typeface="微软雅黑" panose="020B0503020204020204" pitchFamily="34" charset="-122"/>
                      <a:ea typeface="微软雅黑" panose="020B0503020204020204" pitchFamily="34" charset="-122"/>
                    </a:rPr>
                    <a:t>项目成本</a:t>
                  </a:r>
                </a:p>
              </p:txBody>
            </p:sp>
            <p:sp>
              <p:nvSpPr>
                <p:cNvPr id="30" name="圆角矩形 29">
                  <a:extLst>
                    <a:ext uri="{FF2B5EF4-FFF2-40B4-BE49-F238E27FC236}">
                      <a16:creationId xmlns:a16="http://schemas.microsoft.com/office/drawing/2014/main" id="{1D5BB950-D4FE-7A4F-8FFA-276F8021AE6B}"/>
                    </a:ext>
                  </a:extLst>
                </p:cNvPr>
                <p:cNvSpPr/>
                <p:nvPr/>
              </p:nvSpPr>
              <p:spPr bwMode="auto">
                <a:xfrm>
                  <a:off x="3265048" y="4075678"/>
                  <a:ext cx="1295999" cy="570400"/>
                </a:xfrm>
                <a:prstGeom prst="roundRect">
                  <a:avLst/>
                </a:prstGeom>
                <a:solidFill>
                  <a:srgbClr val="BBE0E3"/>
                </a:solidFill>
                <a:ln w="19050">
                  <a:solidFill>
                    <a:srgbClr val="FFFFFF">
                      <a:lumMod val="50000"/>
                    </a:srgbClr>
                  </a:solidFill>
                  <a:prstDash val="sysDash"/>
                </a:ln>
              </p:spPr>
              <p:txBody>
                <a:bodyPr anchor="ctr"/>
                <a:lstStyle/>
                <a:p>
                  <a:pPr algn="ctr" defTabSz="1265742" fontAlgn="base">
                    <a:spcBef>
                      <a:spcPct val="0"/>
                    </a:spcBef>
                    <a:spcAft>
                      <a:spcPct val="0"/>
                    </a:spcAft>
                    <a:defRPr/>
                  </a:pPr>
                  <a:r>
                    <a:rPr lang="zh-CN" altLang="en-US" sz="1200" b="1" kern="0" dirty="0">
                      <a:solidFill>
                        <a:srgbClr val="000000">
                          <a:lumMod val="95000"/>
                          <a:lumOff val="5000"/>
                        </a:srgbClr>
                      </a:solidFill>
                      <a:latin typeface="微软雅黑" panose="020B0503020204020204" pitchFamily="34" charset="-122"/>
                      <a:ea typeface="微软雅黑" panose="020B0503020204020204" pitchFamily="34" charset="-122"/>
                    </a:rPr>
                    <a:t>诊次</a:t>
                  </a:r>
                  <a:endParaRPr lang="en-US" altLang="zh-CN" sz="1200" b="1" kern="0" dirty="0">
                    <a:solidFill>
                      <a:srgbClr val="000000">
                        <a:lumMod val="95000"/>
                        <a:lumOff val="5000"/>
                      </a:srgbClr>
                    </a:solidFill>
                    <a:latin typeface="微软雅黑" panose="020B0503020204020204" pitchFamily="34" charset="-122"/>
                    <a:ea typeface="微软雅黑" panose="020B0503020204020204" pitchFamily="34" charset="-122"/>
                  </a:endParaRPr>
                </a:p>
                <a:p>
                  <a:pPr algn="ctr" defTabSz="1265742" fontAlgn="base">
                    <a:spcBef>
                      <a:spcPct val="0"/>
                    </a:spcBef>
                    <a:spcAft>
                      <a:spcPct val="0"/>
                    </a:spcAft>
                    <a:defRPr/>
                  </a:pPr>
                  <a:r>
                    <a:rPr lang="zh-CN" altLang="en-US" sz="1200" b="1" kern="0" dirty="0">
                      <a:solidFill>
                        <a:srgbClr val="000000">
                          <a:lumMod val="95000"/>
                          <a:lumOff val="5000"/>
                        </a:srgbClr>
                      </a:solidFill>
                      <a:latin typeface="微软雅黑" panose="020B0503020204020204" pitchFamily="34" charset="-122"/>
                      <a:ea typeface="微软雅黑" panose="020B0503020204020204" pitchFamily="34" charset="-122"/>
                    </a:rPr>
                    <a:t>成本</a:t>
                  </a:r>
                </a:p>
              </p:txBody>
            </p:sp>
            <p:sp>
              <p:nvSpPr>
                <p:cNvPr id="31" name="圆角矩形 30">
                  <a:extLst>
                    <a:ext uri="{FF2B5EF4-FFF2-40B4-BE49-F238E27FC236}">
                      <a16:creationId xmlns:a16="http://schemas.microsoft.com/office/drawing/2014/main" id="{C0935777-4264-B14E-897D-6220BA282485}"/>
                    </a:ext>
                  </a:extLst>
                </p:cNvPr>
                <p:cNvSpPr/>
                <p:nvPr/>
              </p:nvSpPr>
              <p:spPr bwMode="auto">
                <a:xfrm>
                  <a:off x="4970711" y="4075678"/>
                  <a:ext cx="1295999" cy="570400"/>
                </a:xfrm>
                <a:prstGeom prst="roundRect">
                  <a:avLst/>
                </a:prstGeom>
                <a:solidFill>
                  <a:srgbClr val="BBE0E3"/>
                </a:solidFill>
                <a:ln w="19050">
                  <a:solidFill>
                    <a:srgbClr val="FFFFFF">
                      <a:lumMod val="50000"/>
                    </a:srgbClr>
                  </a:solidFill>
                  <a:prstDash val="sysDash"/>
                </a:ln>
              </p:spPr>
              <p:txBody>
                <a:bodyPr anchor="ctr"/>
                <a:lstStyle/>
                <a:p>
                  <a:pPr algn="ctr" defTabSz="1265742" fontAlgn="base">
                    <a:spcBef>
                      <a:spcPct val="0"/>
                    </a:spcBef>
                    <a:spcAft>
                      <a:spcPct val="0"/>
                    </a:spcAft>
                    <a:defRPr/>
                  </a:pPr>
                  <a:r>
                    <a:rPr lang="zh-CN" altLang="en-US" sz="1200" b="1" kern="0" dirty="0">
                      <a:solidFill>
                        <a:srgbClr val="000000">
                          <a:lumMod val="95000"/>
                          <a:lumOff val="5000"/>
                        </a:srgbClr>
                      </a:solidFill>
                      <a:latin typeface="微软雅黑" panose="020B0503020204020204" pitchFamily="34" charset="-122"/>
                      <a:ea typeface="微软雅黑" panose="020B0503020204020204" pitchFamily="34" charset="-122"/>
                    </a:rPr>
                    <a:t>床日</a:t>
                  </a:r>
                  <a:endParaRPr lang="en-US" altLang="zh-CN" sz="1200" b="1" kern="0" dirty="0">
                    <a:solidFill>
                      <a:srgbClr val="000000">
                        <a:lumMod val="95000"/>
                        <a:lumOff val="5000"/>
                      </a:srgbClr>
                    </a:solidFill>
                    <a:latin typeface="微软雅黑" panose="020B0503020204020204" pitchFamily="34" charset="-122"/>
                    <a:ea typeface="微软雅黑" panose="020B0503020204020204" pitchFamily="34" charset="-122"/>
                  </a:endParaRPr>
                </a:p>
                <a:p>
                  <a:pPr algn="ctr" defTabSz="1265742" fontAlgn="base">
                    <a:spcBef>
                      <a:spcPct val="0"/>
                    </a:spcBef>
                    <a:spcAft>
                      <a:spcPct val="0"/>
                    </a:spcAft>
                    <a:defRPr/>
                  </a:pPr>
                  <a:r>
                    <a:rPr lang="zh-CN" altLang="en-US" sz="1200" b="1" kern="0" dirty="0">
                      <a:solidFill>
                        <a:srgbClr val="000000">
                          <a:lumMod val="95000"/>
                          <a:lumOff val="5000"/>
                        </a:srgbClr>
                      </a:solidFill>
                      <a:latin typeface="微软雅黑" panose="020B0503020204020204" pitchFamily="34" charset="-122"/>
                      <a:ea typeface="微软雅黑" panose="020B0503020204020204" pitchFamily="34" charset="-122"/>
                    </a:rPr>
                    <a:t>成本</a:t>
                  </a:r>
                </a:p>
              </p:txBody>
            </p:sp>
            <p:sp>
              <p:nvSpPr>
                <p:cNvPr id="32" name="圆角矩形 31">
                  <a:extLst>
                    <a:ext uri="{FF2B5EF4-FFF2-40B4-BE49-F238E27FC236}">
                      <a16:creationId xmlns:a16="http://schemas.microsoft.com/office/drawing/2014/main" id="{C348FA9B-3BD7-6D4D-85B5-935131214424}"/>
                    </a:ext>
                  </a:extLst>
                </p:cNvPr>
                <p:cNvSpPr/>
                <p:nvPr/>
              </p:nvSpPr>
              <p:spPr bwMode="auto">
                <a:xfrm>
                  <a:off x="6676375" y="4075678"/>
                  <a:ext cx="2304001" cy="570400"/>
                </a:xfrm>
                <a:prstGeom prst="roundRect">
                  <a:avLst/>
                </a:prstGeom>
                <a:solidFill>
                  <a:srgbClr val="BBE0E3"/>
                </a:solidFill>
                <a:ln>
                  <a:noFill/>
                </a:ln>
              </p:spPr>
              <p:txBody>
                <a:bodyPr anchor="ctr"/>
                <a:lstStyle/>
                <a:p>
                  <a:pPr algn="ctr" defTabSz="1265742" fontAlgn="base">
                    <a:spcBef>
                      <a:spcPct val="0"/>
                    </a:spcBef>
                    <a:spcAft>
                      <a:spcPct val="0"/>
                    </a:spcAft>
                    <a:defRPr/>
                  </a:pPr>
                  <a:r>
                    <a:rPr lang="zh-CN" altLang="en-US" sz="1200" b="1" kern="0" dirty="0">
                      <a:solidFill>
                        <a:srgbClr val="000000">
                          <a:lumMod val="95000"/>
                          <a:lumOff val="5000"/>
                        </a:srgbClr>
                      </a:solidFill>
                      <a:latin typeface="微软雅黑" panose="020B0503020204020204" pitchFamily="34" charset="-122"/>
                      <a:ea typeface="微软雅黑" panose="020B0503020204020204" pitchFamily="34" charset="-122"/>
                    </a:rPr>
                    <a:t>单收费材料</a:t>
                  </a:r>
                  <a:endParaRPr lang="en-US" altLang="zh-CN" sz="1200" b="1" kern="0" dirty="0">
                    <a:solidFill>
                      <a:srgbClr val="000000">
                        <a:lumMod val="95000"/>
                        <a:lumOff val="5000"/>
                      </a:srgbClr>
                    </a:solidFill>
                    <a:latin typeface="微软雅黑" panose="020B0503020204020204" pitchFamily="34" charset="-122"/>
                    <a:ea typeface="微软雅黑" panose="020B0503020204020204" pitchFamily="34" charset="-122"/>
                  </a:endParaRPr>
                </a:p>
                <a:p>
                  <a:pPr algn="ctr" defTabSz="1265742" fontAlgn="base">
                    <a:spcBef>
                      <a:spcPct val="0"/>
                    </a:spcBef>
                    <a:spcAft>
                      <a:spcPct val="0"/>
                    </a:spcAft>
                    <a:defRPr/>
                  </a:pPr>
                  <a:r>
                    <a:rPr lang="zh-CN" altLang="en-US" sz="1200" b="1" kern="0" dirty="0">
                      <a:solidFill>
                        <a:srgbClr val="000000">
                          <a:lumMod val="95000"/>
                          <a:lumOff val="5000"/>
                        </a:srgbClr>
                      </a:solidFill>
                      <a:latin typeface="微软雅黑" panose="020B0503020204020204" pitchFamily="34" charset="-122"/>
                      <a:ea typeface="微软雅黑" panose="020B0503020204020204" pitchFamily="34" charset="-122"/>
                    </a:rPr>
                    <a:t>成本</a:t>
                  </a:r>
                </a:p>
              </p:txBody>
            </p:sp>
            <p:sp>
              <p:nvSpPr>
                <p:cNvPr id="33" name="圆角矩形 32">
                  <a:extLst>
                    <a:ext uri="{FF2B5EF4-FFF2-40B4-BE49-F238E27FC236}">
                      <a16:creationId xmlns:a16="http://schemas.microsoft.com/office/drawing/2014/main" id="{E6FFC51F-0256-9B47-ADEC-05568DE74DF0}"/>
                    </a:ext>
                  </a:extLst>
                </p:cNvPr>
                <p:cNvSpPr/>
                <p:nvPr/>
              </p:nvSpPr>
              <p:spPr bwMode="auto">
                <a:xfrm>
                  <a:off x="9390038" y="4075678"/>
                  <a:ext cx="2304001" cy="570400"/>
                </a:xfrm>
                <a:prstGeom prst="roundRect">
                  <a:avLst/>
                </a:prstGeom>
                <a:solidFill>
                  <a:srgbClr val="BBE0E3"/>
                </a:solidFill>
                <a:ln>
                  <a:noFill/>
                </a:ln>
              </p:spPr>
              <p:txBody>
                <a:bodyPr anchor="ctr"/>
                <a:lstStyle/>
                <a:p>
                  <a:pPr algn="ctr" defTabSz="1265742" fontAlgn="base">
                    <a:spcBef>
                      <a:spcPct val="0"/>
                    </a:spcBef>
                    <a:spcAft>
                      <a:spcPct val="0"/>
                    </a:spcAft>
                    <a:defRPr/>
                  </a:pPr>
                  <a:r>
                    <a:rPr lang="zh-CN" altLang="en-US" sz="1200" b="1" kern="0" dirty="0">
                      <a:solidFill>
                        <a:srgbClr val="000000">
                          <a:lumMod val="95000"/>
                          <a:lumOff val="5000"/>
                        </a:srgbClr>
                      </a:solidFill>
                      <a:latin typeface="微软雅黑" panose="020B0503020204020204" pitchFamily="34" charset="-122"/>
                      <a:ea typeface="微软雅黑" panose="020B0503020204020204" pitchFamily="34" charset="-122"/>
                    </a:rPr>
                    <a:t>药品成本</a:t>
                  </a:r>
                </a:p>
              </p:txBody>
            </p:sp>
            <p:sp>
              <p:nvSpPr>
                <p:cNvPr id="34" name="圆角矩形 33">
                  <a:extLst>
                    <a:ext uri="{FF2B5EF4-FFF2-40B4-BE49-F238E27FC236}">
                      <a16:creationId xmlns:a16="http://schemas.microsoft.com/office/drawing/2014/main" id="{26DE310C-AA63-EE47-B255-8D32663EEBDE}"/>
                    </a:ext>
                  </a:extLst>
                </p:cNvPr>
                <p:cNvSpPr/>
                <p:nvPr/>
              </p:nvSpPr>
              <p:spPr bwMode="auto">
                <a:xfrm>
                  <a:off x="4898249" y="4957849"/>
                  <a:ext cx="2304001" cy="570400"/>
                </a:xfrm>
                <a:prstGeom prst="roundRect">
                  <a:avLst/>
                </a:prstGeom>
                <a:solidFill>
                  <a:srgbClr val="4BB0D0"/>
                </a:solidFill>
                <a:ln>
                  <a:noFill/>
                </a:ln>
              </p:spPr>
              <p:txBody>
                <a:bodyPr anchor="ctr"/>
                <a:lstStyle/>
                <a:p>
                  <a:pPr algn="ctr" defTabSz="1265742" fontAlgn="base">
                    <a:spcBef>
                      <a:spcPct val="0"/>
                    </a:spcBef>
                    <a:spcAft>
                      <a:spcPct val="0"/>
                    </a:spcAft>
                    <a:defRPr/>
                  </a:pPr>
                  <a:r>
                    <a:rPr lang="zh-CN" altLang="en-US" sz="1200" b="1" kern="0" dirty="0">
                      <a:solidFill>
                        <a:srgbClr val="FFFFFF"/>
                      </a:solidFill>
                      <a:latin typeface="微软雅黑" panose="020B0503020204020204" pitchFamily="34" charset="-122"/>
                      <a:ea typeface="微软雅黑" panose="020B0503020204020204" pitchFamily="34" charset="-122"/>
                    </a:rPr>
                    <a:t>病种成本</a:t>
                  </a:r>
                </a:p>
              </p:txBody>
            </p:sp>
            <p:sp>
              <p:nvSpPr>
                <p:cNvPr id="35" name="圆角矩形 34">
                  <a:extLst>
                    <a:ext uri="{FF2B5EF4-FFF2-40B4-BE49-F238E27FC236}">
                      <a16:creationId xmlns:a16="http://schemas.microsoft.com/office/drawing/2014/main" id="{7251C620-01B8-0348-9F9F-E75F9418F899}"/>
                    </a:ext>
                  </a:extLst>
                </p:cNvPr>
                <p:cNvSpPr/>
                <p:nvPr/>
              </p:nvSpPr>
              <p:spPr bwMode="auto">
                <a:xfrm>
                  <a:off x="4536208" y="5877328"/>
                  <a:ext cx="3024001" cy="570400"/>
                </a:xfrm>
                <a:prstGeom prst="roundRect">
                  <a:avLst/>
                </a:prstGeom>
                <a:solidFill>
                  <a:schemeClr val="accent1">
                    <a:lumMod val="75000"/>
                  </a:schemeClr>
                </a:solidFill>
                <a:ln>
                  <a:noFill/>
                </a:ln>
              </p:spPr>
              <p:txBody>
                <a:bodyPr anchor="ctr"/>
                <a:lstStyle/>
                <a:p>
                  <a:pPr algn="ctr" defTabSz="1265742" fontAlgn="base">
                    <a:spcBef>
                      <a:spcPct val="0"/>
                    </a:spcBef>
                    <a:spcAft>
                      <a:spcPct val="0"/>
                    </a:spcAft>
                    <a:defRPr/>
                  </a:pPr>
                  <a:r>
                    <a:rPr lang="zh-CN" altLang="en-US" sz="1200" b="1" kern="0" dirty="0">
                      <a:solidFill>
                        <a:schemeClr val="bg1"/>
                      </a:solidFill>
                      <a:latin typeface="微软雅黑" panose="020B0503020204020204" pitchFamily="34" charset="-122"/>
                      <a:ea typeface="微软雅黑" panose="020B0503020204020204" pitchFamily="34" charset="-122"/>
                    </a:rPr>
                    <a:t>规划化诊疗方案</a:t>
                  </a:r>
                  <a:r>
                    <a:rPr lang="en-US" altLang="zh-CN" sz="1200" b="1" kern="0" dirty="0">
                      <a:solidFill>
                        <a:schemeClr val="bg1"/>
                      </a:solidFill>
                      <a:latin typeface="微软雅黑" panose="020B0503020204020204" pitchFamily="34" charset="-122"/>
                      <a:ea typeface="微软雅黑" panose="020B0503020204020204" pitchFamily="34" charset="-122"/>
                    </a:rPr>
                    <a:t>/</a:t>
                  </a:r>
                  <a:r>
                    <a:rPr lang="zh-CN" altLang="en-US" sz="1200" b="1" kern="0" dirty="0">
                      <a:solidFill>
                        <a:schemeClr val="bg1"/>
                      </a:solidFill>
                      <a:latin typeface="微软雅黑" panose="020B0503020204020204" pitchFamily="34" charset="-122"/>
                      <a:ea typeface="微软雅黑" panose="020B0503020204020204" pitchFamily="34" charset="-122"/>
                    </a:rPr>
                    <a:t>提高效率</a:t>
                  </a:r>
                </a:p>
              </p:txBody>
            </p:sp>
            <p:cxnSp>
              <p:nvCxnSpPr>
                <p:cNvPr id="36" name="肘形连接符 35">
                  <a:extLst>
                    <a:ext uri="{FF2B5EF4-FFF2-40B4-BE49-F238E27FC236}">
                      <a16:creationId xmlns:a16="http://schemas.microsoft.com/office/drawing/2014/main" id="{24429572-138C-1F49-BAE9-D0F2725F6F51}"/>
                    </a:ext>
                  </a:extLst>
                </p:cNvPr>
                <p:cNvCxnSpPr>
                  <a:stCxn id="24" idx="2"/>
                  <a:endCxn id="28" idx="0"/>
                </p:cNvCxnSpPr>
                <p:nvPr/>
              </p:nvCxnSpPr>
              <p:spPr bwMode="auto">
                <a:xfrm rot="16200000" flipH="1">
                  <a:off x="4888583" y="1760967"/>
                  <a:ext cx="486763" cy="1999825"/>
                </a:xfrm>
                <a:prstGeom prst="bentConnector3">
                  <a:avLst>
                    <a:gd name="adj1" fmla="val 50000"/>
                  </a:avLst>
                </a:prstGeom>
                <a:solidFill>
                  <a:srgbClr val="FFFF99"/>
                </a:solidFill>
                <a:ln w="31750" cap="flat" cmpd="sng" algn="ctr">
                  <a:solidFill>
                    <a:srgbClr val="FFFFFF">
                      <a:lumMod val="50000"/>
                    </a:srgbClr>
                  </a:solidFill>
                  <a:prstDash val="solid"/>
                  <a:round/>
                  <a:headEnd type="none" w="med" len="med"/>
                  <a:tailEnd type="triangle"/>
                </a:ln>
                <a:effectLst/>
              </p:spPr>
            </p:cxnSp>
            <p:cxnSp>
              <p:nvCxnSpPr>
                <p:cNvPr id="37" name="肘形连接符 36">
                  <a:extLst>
                    <a:ext uri="{FF2B5EF4-FFF2-40B4-BE49-F238E27FC236}">
                      <a16:creationId xmlns:a16="http://schemas.microsoft.com/office/drawing/2014/main" id="{0E38138E-7A61-C741-BA16-A580C77FFC24}"/>
                    </a:ext>
                  </a:extLst>
                </p:cNvPr>
                <p:cNvCxnSpPr>
                  <a:stCxn id="25" idx="2"/>
                  <a:endCxn id="28" idx="0"/>
                </p:cNvCxnSpPr>
                <p:nvPr/>
              </p:nvCxnSpPr>
              <p:spPr bwMode="auto">
                <a:xfrm rot="5400000">
                  <a:off x="6941578" y="1707798"/>
                  <a:ext cx="486763" cy="2106163"/>
                </a:xfrm>
                <a:prstGeom prst="bentConnector3">
                  <a:avLst>
                    <a:gd name="adj1" fmla="val 50000"/>
                  </a:avLst>
                </a:prstGeom>
                <a:solidFill>
                  <a:srgbClr val="FFFF99"/>
                </a:solidFill>
                <a:ln w="31750" cap="flat" cmpd="sng" algn="ctr">
                  <a:solidFill>
                    <a:srgbClr val="FFFFFF">
                      <a:lumMod val="50000"/>
                    </a:srgbClr>
                  </a:solidFill>
                  <a:prstDash val="solid"/>
                  <a:round/>
                  <a:headEnd type="none" w="med" len="med"/>
                  <a:tailEnd type="triangle"/>
                </a:ln>
                <a:effectLst/>
              </p:spPr>
            </p:cxnSp>
            <p:cxnSp>
              <p:nvCxnSpPr>
                <p:cNvPr id="38" name="肘形连接符 37">
                  <a:extLst>
                    <a:ext uri="{FF2B5EF4-FFF2-40B4-BE49-F238E27FC236}">
                      <a16:creationId xmlns:a16="http://schemas.microsoft.com/office/drawing/2014/main" id="{7E3DB5E7-0A22-7849-9BB2-3BDE14F3067C}"/>
                    </a:ext>
                  </a:extLst>
                </p:cNvPr>
                <p:cNvCxnSpPr>
                  <a:stCxn id="28" idx="2"/>
                  <a:endCxn id="29" idx="0"/>
                </p:cNvCxnSpPr>
                <p:nvPr/>
              </p:nvCxnSpPr>
              <p:spPr bwMode="auto">
                <a:xfrm rot="5400000">
                  <a:off x="3667124" y="1610925"/>
                  <a:ext cx="501016" cy="4428492"/>
                </a:xfrm>
                <a:prstGeom prst="bentConnector3">
                  <a:avLst>
                    <a:gd name="adj1" fmla="val 50000"/>
                  </a:avLst>
                </a:prstGeom>
                <a:solidFill>
                  <a:srgbClr val="FFFF99"/>
                </a:solidFill>
                <a:ln w="31750" cap="flat" cmpd="sng" algn="ctr">
                  <a:solidFill>
                    <a:srgbClr val="FFFFFF">
                      <a:lumMod val="50000"/>
                    </a:srgbClr>
                  </a:solidFill>
                  <a:prstDash val="solid"/>
                  <a:round/>
                  <a:headEnd type="none" w="med" len="med"/>
                  <a:tailEnd type="triangle"/>
                </a:ln>
                <a:effectLst/>
              </p:spPr>
            </p:cxnSp>
            <p:cxnSp>
              <p:nvCxnSpPr>
                <p:cNvPr id="39" name="肘形连接符 38">
                  <a:extLst>
                    <a:ext uri="{FF2B5EF4-FFF2-40B4-BE49-F238E27FC236}">
                      <a16:creationId xmlns:a16="http://schemas.microsoft.com/office/drawing/2014/main" id="{C15F6E97-E97C-2349-89C8-D2F2E97C85CB}"/>
                    </a:ext>
                  </a:extLst>
                </p:cNvPr>
                <p:cNvCxnSpPr>
                  <a:stCxn id="28" idx="2"/>
                  <a:endCxn id="30" idx="0"/>
                </p:cNvCxnSpPr>
                <p:nvPr/>
              </p:nvCxnSpPr>
              <p:spPr bwMode="auto">
                <a:xfrm rot="5400000">
                  <a:off x="4771955" y="2715756"/>
                  <a:ext cx="501016" cy="2218830"/>
                </a:xfrm>
                <a:prstGeom prst="bentConnector3">
                  <a:avLst>
                    <a:gd name="adj1" fmla="val 50000"/>
                  </a:avLst>
                </a:prstGeom>
                <a:solidFill>
                  <a:srgbClr val="FFFF99"/>
                </a:solidFill>
                <a:ln w="31750" cap="flat" cmpd="sng" algn="ctr">
                  <a:solidFill>
                    <a:srgbClr val="FFFFFF">
                      <a:lumMod val="50000"/>
                    </a:srgbClr>
                  </a:solidFill>
                  <a:prstDash val="solid"/>
                  <a:round/>
                  <a:headEnd type="none" w="med" len="med"/>
                  <a:tailEnd type="triangle"/>
                </a:ln>
                <a:effectLst/>
              </p:spPr>
            </p:cxnSp>
            <p:cxnSp>
              <p:nvCxnSpPr>
                <p:cNvPr id="40" name="肘形连接符 39">
                  <a:extLst>
                    <a:ext uri="{FF2B5EF4-FFF2-40B4-BE49-F238E27FC236}">
                      <a16:creationId xmlns:a16="http://schemas.microsoft.com/office/drawing/2014/main" id="{7271B9C8-A0A4-7C47-861D-62FDF0236B40}"/>
                    </a:ext>
                  </a:extLst>
                </p:cNvPr>
                <p:cNvCxnSpPr>
                  <a:stCxn id="28" idx="2"/>
                  <a:endCxn id="32" idx="0"/>
                </p:cNvCxnSpPr>
                <p:nvPr/>
              </p:nvCxnSpPr>
              <p:spPr bwMode="auto">
                <a:xfrm rot="16200000" flipH="1">
                  <a:off x="6729617" y="2976920"/>
                  <a:ext cx="501016" cy="1696499"/>
                </a:xfrm>
                <a:prstGeom prst="bentConnector3">
                  <a:avLst>
                    <a:gd name="adj1" fmla="val 50000"/>
                  </a:avLst>
                </a:prstGeom>
                <a:solidFill>
                  <a:srgbClr val="FFFF99"/>
                </a:solidFill>
                <a:ln w="31750" cap="flat" cmpd="sng" algn="ctr">
                  <a:solidFill>
                    <a:srgbClr val="FFFFFF">
                      <a:lumMod val="50000"/>
                    </a:srgbClr>
                  </a:solidFill>
                  <a:prstDash val="solid"/>
                  <a:round/>
                  <a:headEnd type="none" w="med" len="med"/>
                  <a:tailEnd type="triangle"/>
                </a:ln>
                <a:effectLst/>
              </p:spPr>
            </p:cxnSp>
            <p:cxnSp>
              <p:nvCxnSpPr>
                <p:cNvPr id="41" name="肘形连接符 40">
                  <a:extLst>
                    <a:ext uri="{FF2B5EF4-FFF2-40B4-BE49-F238E27FC236}">
                      <a16:creationId xmlns:a16="http://schemas.microsoft.com/office/drawing/2014/main" id="{F2196C3B-4DB0-0B4E-A629-7614714E9771}"/>
                    </a:ext>
                  </a:extLst>
                </p:cNvPr>
                <p:cNvCxnSpPr>
                  <a:stCxn id="28" idx="2"/>
                  <a:endCxn id="33" idx="0"/>
                </p:cNvCxnSpPr>
                <p:nvPr/>
              </p:nvCxnSpPr>
              <p:spPr bwMode="auto">
                <a:xfrm rot="16200000" flipH="1">
                  <a:off x="8086449" y="1620088"/>
                  <a:ext cx="501016" cy="4410162"/>
                </a:xfrm>
                <a:prstGeom prst="bentConnector3">
                  <a:avLst>
                    <a:gd name="adj1" fmla="val 50000"/>
                  </a:avLst>
                </a:prstGeom>
                <a:solidFill>
                  <a:srgbClr val="FFFF99"/>
                </a:solidFill>
                <a:ln w="31750" cap="flat" cmpd="sng" algn="ctr">
                  <a:solidFill>
                    <a:srgbClr val="FFFFFF">
                      <a:lumMod val="50000"/>
                    </a:srgbClr>
                  </a:solidFill>
                  <a:prstDash val="solid"/>
                  <a:round/>
                  <a:headEnd type="none" w="med" len="med"/>
                  <a:tailEnd type="triangle"/>
                </a:ln>
                <a:effectLst/>
              </p:spPr>
            </p:cxnSp>
            <p:cxnSp>
              <p:nvCxnSpPr>
                <p:cNvPr id="42" name="肘形连接符 41">
                  <a:extLst>
                    <a:ext uri="{FF2B5EF4-FFF2-40B4-BE49-F238E27FC236}">
                      <a16:creationId xmlns:a16="http://schemas.microsoft.com/office/drawing/2014/main" id="{E91FC3C6-5744-BC40-81A4-43ECE102E4AB}"/>
                    </a:ext>
                  </a:extLst>
                </p:cNvPr>
                <p:cNvCxnSpPr>
                  <a:stCxn id="29" idx="2"/>
                  <a:endCxn id="34" idx="1"/>
                </p:cNvCxnSpPr>
                <p:nvPr/>
              </p:nvCxnSpPr>
              <p:spPr bwMode="auto">
                <a:xfrm rot="16200000" flipH="1">
                  <a:off x="3002331" y="3347130"/>
                  <a:ext cx="596971" cy="3194865"/>
                </a:xfrm>
                <a:prstGeom prst="bentConnector2">
                  <a:avLst/>
                </a:prstGeom>
                <a:solidFill>
                  <a:srgbClr val="FFFF99"/>
                </a:solidFill>
                <a:ln w="31750" cap="flat" cmpd="sng" algn="ctr">
                  <a:solidFill>
                    <a:srgbClr val="FFFFFF">
                      <a:lumMod val="50000"/>
                    </a:srgbClr>
                  </a:solidFill>
                  <a:prstDash val="solid"/>
                  <a:round/>
                  <a:headEnd type="none" w="med" len="med"/>
                  <a:tailEnd type="triangle"/>
                </a:ln>
                <a:effectLst/>
              </p:spPr>
            </p:cxnSp>
            <p:cxnSp>
              <p:nvCxnSpPr>
                <p:cNvPr id="43" name="肘形连接符 42">
                  <a:extLst>
                    <a:ext uri="{FF2B5EF4-FFF2-40B4-BE49-F238E27FC236}">
                      <a16:creationId xmlns:a16="http://schemas.microsoft.com/office/drawing/2014/main" id="{C0CD21B0-E122-A34F-878C-C0C7841CA7DA}"/>
                    </a:ext>
                  </a:extLst>
                </p:cNvPr>
                <p:cNvCxnSpPr>
                  <a:stCxn id="32" idx="2"/>
                  <a:endCxn id="34" idx="3"/>
                </p:cNvCxnSpPr>
                <p:nvPr/>
              </p:nvCxnSpPr>
              <p:spPr bwMode="auto">
                <a:xfrm rot="5400000">
                  <a:off x="7216829" y="4631501"/>
                  <a:ext cx="596971" cy="626126"/>
                </a:xfrm>
                <a:prstGeom prst="bentConnector2">
                  <a:avLst/>
                </a:prstGeom>
                <a:solidFill>
                  <a:srgbClr val="FFFF99"/>
                </a:solidFill>
                <a:ln w="31750" cap="flat" cmpd="sng" algn="ctr">
                  <a:solidFill>
                    <a:srgbClr val="FFFFFF">
                      <a:lumMod val="50000"/>
                    </a:srgbClr>
                  </a:solidFill>
                  <a:prstDash val="solid"/>
                  <a:round/>
                  <a:headEnd type="none" w="med" len="med"/>
                  <a:tailEnd type="triangle"/>
                </a:ln>
                <a:effectLst/>
              </p:spPr>
            </p:cxnSp>
            <p:cxnSp>
              <p:nvCxnSpPr>
                <p:cNvPr id="44" name="肘形连接符 43">
                  <a:extLst>
                    <a:ext uri="{FF2B5EF4-FFF2-40B4-BE49-F238E27FC236}">
                      <a16:creationId xmlns:a16="http://schemas.microsoft.com/office/drawing/2014/main" id="{CA243982-1923-4047-8142-A19BF4622366}"/>
                    </a:ext>
                  </a:extLst>
                </p:cNvPr>
                <p:cNvCxnSpPr>
                  <a:stCxn id="33" idx="2"/>
                  <a:endCxn id="34" idx="3"/>
                </p:cNvCxnSpPr>
                <p:nvPr/>
              </p:nvCxnSpPr>
              <p:spPr bwMode="auto">
                <a:xfrm rot="5400000">
                  <a:off x="8573661" y="3274669"/>
                  <a:ext cx="596971" cy="3339789"/>
                </a:xfrm>
                <a:prstGeom prst="bentConnector2">
                  <a:avLst/>
                </a:prstGeom>
                <a:solidFill>
                  <a:srgbClr val="FFFF99"/>
                </a:solidFill>
                <a:ln w="31750" cap="flat" cmpd="sng" algn="ctr">
                  <a:solidFill>
                    <a:srgbClr val="FFFFFF">
                      <a:lumMod val="50000"/>
                    </a:srgbClr>
                  </a:solidFill>
                  <a:prstDash val="solid"/>
                  <a:round/>
                  <a:headEnd type="none" w="med" len="med"/>
                  <a:tailEnd type="triangle"/>
                </a:ln>
                <a:effectLst/>
              </p:spPr>
            </p:cxnSp>
            <p:cxnSp>
              <p:nvCxnSpPr>
                <p:cNvPr id="45" name="肘形连接符 44">
                  <a:extLst>
                    <a:ext uri="{FF2B5EF4-FFF2-40B4-BE49-F238E27FC236}">
                      <a16:creationId xmlns:a16="http://schemas.microsoft.com/office/drawing/2014/main" id="{203AD614-1992-AB42-A984-31158833B5F4}"/>
                    </a:ext>
                  </a:extLst>
                </p:cNvPr>
                <p:cNvCxnSpPr>
                  <a:stCxn id="34" idx="2"/>
                  <a:endCxn id="35" idx="0"/>
                </p:cNvCxnSpPr>
                <p:nvPr/>
              </p:nvCxnSpPr>
              <p:spPr bwMode="auto">
                <a:xfrm rot="5400000">
                  <a:off x="5874689" y="5701768"/>
                  <a:ext cx="349079" cy="2041"/>
                </a:xfrm>
                <a:prstGeom prst="bentConnector3">
                  <a:avLst>
                    <a:gd name="adj1" fmla="val 50000"/>
                  </a:avLst>
                </a:prstGeom>
                <a:solidFill>
                  <a:srgbClr val="FFFF99"/>
                </a:solidFill>
                <a:ln w="31750" cap="flat" cmpd="sng" algn="ctr">
                  <a:solidFill>
                    <a:srgbClr val="FFFFFF">
                      <a:lumMod val="50000"/>
                    </a:srgbClr>
                  </a:solidFill>
                  <a:prstDash val="sysDot"/>
                  <a:round/>
                  <a:headEnd type="none" w="med" len="med"/>
                  <a:tailEnd type="triangle"/>
                </a:ln>
                <a:effectLst/>
              </p:spPr>
            </p:cxnSp>
            <p:cxnSp>
              <p:nvCxnSpPr>
                <p:cNvPr id="46" name="肘形连接符 45">
                  <a:extLst>
                    <a:ext uri="{FF2B5EF4-FFF2-40B4-BE49-F238E27FC236}">
                      <a16:creationId xmlns:a16="http://schemas.microsoft.com/office/drawing/2014/main" id="{DDB44CAF-D9BC-D74F-84A2-47F1E42730DA}"/>
                    </a:ext>
                  </a:extLst>
                </p:cNvPr>
                <p:cNvCxnSpPr>
                  <a:stCxn id="28" idx="2"/>
                  <a:endCxn id="31" idx="0"/>
                </p:cNvCxnSpPr>
                <p:nvPr/>
              </p:nvCxnSpPr>
              <p:spPr bwMode="auto">
                <a:xfrm rot="5400000">
                  <a:off x="5624786" y="3568587"/>
                  <a:ext cx="501016" cy="513166"/>
                </a:xfrm>
                <a:prstGeom prst="bentConnector3">
                  <a:avLst>
                    <a:gd name="adj1" fmla="val 50000"/>
                  </a:avLst>
                </a:prstGeom>
                <a:solidFill>
                  <a:srgbClr val="FFFF99"/>
                </a:solidFill>
                <a:ln w="31750" cap="flat" cmpd="sng" algn="ctr">
                  <a:solidFill>
                    <a:srgbClr val="FFFFFF">
                      <a:lumMod val="50000"/>
                    </a:srgbClr>
                  </a:solidFill>
                  <a:prstDash val="solid"/>
                  <a:round/>
                  <a:headEnd type="none" w="med" len="med"/>
                  <a:tailEnd type="triangle"/>
                </a:ln>
                <a:effectLst/>
              </p:spPr>
            </p:cxnSp>
            <p:sp>
              <p:nvSpPr>
                <p:cNvPr id="47" name="圆角矩形 46">
                  <a:extLst>
                    <a:ext uri="{FF2B5EF4-FFF2-40B4-BE49-F238E27FC236}">
                      <a16:creationId xmlns:a16="http://schemas.microsoft.com/office/drawing/2014/main" id="{D67831F6-0C1C-A14A-B37D-704308F59A35}"/>
                    </a:ext>
                  </a:extLst>
                </p:cNvPr>
                <p:cNvSpPr/>
                <p:nvPr/>
              </p:nvSpPr>
              <p:spPr bwMode="auto">
                <a:xfrm>
                  <a:off x="479712" y="5877328"/>
                  <a:ext cx="3024001" cy="570400"/>
                </a:xfrm>
                <a:prstGeom prst="roundRect">
                  <a:avLst/>
                </a:prstGeom>
                <a:solidFill>
                  <a:schemeClr val="accent1">
                    <a:lumMod val="75000"/>
                  </a:schemeClr>
                </a:solidFill>
                <a:ln>
                  <a:noFill/>
                </a:ln>
              </p:spPr>
              <p:txBody>
                <a:bodyPr anchor="ctr"/>
                <a:lstStyle/>
                <a:p>
                  <a:pPr algn="ctr" defTabSz="1265742" fontAlgn="base">
                    <a:spcBef>
                      <a:spcPct val="0"/>
                    </a:spcBef>
                    <a:spcAft>
                      <a:spcPct val="0"/>
                    </a:spcAft>
                    <a:defRPr/>
                  </a:pPr>
                  <a:r>
                    <a:rPr lang="zh-CN" altLang="en-US" sz="1200" b="1" kern="0" dirty="0">
                      <a:solidFill>
                        <a:schemeClr val="bg1"/>
                      </a:solidFill>
                      <a:latin typeface="微软雅黑" panose="020B0503020204020204" pitchFamily="34" charset="-122"/>
                      <a:ea typeface="微软雅黑" panose="020B0503020204020204" pitchFamily="34" charset="-122"/>
                    </a:rPr>
                    <a:t>分析收费项目的盈亏，提供定价依据</a:t>
                  </a:r>
                </a:p>
              </p:txBody>
            </p:sp>
            <p:cxnSp>
              <p:nvCxnSpPr>
                <p:cNvPr id="48" name="肘形连接符 47">
                  <a:extLst>
                    <a:ext uri="{FF2B5EF4-FFF2-40B4-BE49-F238E27FC236}">
                      <a16:creationId xmlns:a16="http://schemas.microsoft.com/office/drawing/2014/main" id="{EBA75223-5187-C84B-993A-09961B9D16CB}"/>
                    </a:ext>
                  </a:extLst>
                </p:cNvPr>
                <p:cNvCxnSpPr>
                  <a:stCxn id="29" idx="1"/>
                  <a:endCxn id="47" idx="1"/>
                </p:cNvCxnSpPr>
                <p:nvPr/>
              </p:nvCxnSpPr>
              <p:spPr bwMode="auto">
                <a:xfrm rot="10800000" flipV="1">
                  <a:off x="479712" y="4360876"/>
                  <a:ext cx="71672" cy="1801650"/>
                </a:xfrm>
                <a:prstGeom prst="bentConnector3">
                  <a:avLst>
                    <a:gd name="adj1" fmla="val 684416"/>
                  </a:avLst>
                </a:prstGeom>
                <a:solidFill>
                  <a:srgbClr val="FFFF99"/>
                </a:solidFill>
                <a:ln w="31750" cap="flat" cmpd="sng" algn="ctr">
                  <a:solidFill>
                    <a:srgbClr val="FFFFFF">
                      <a:lumMod val="50000"/>
                    </a:srgbClr>
                  </a:solidFill>
                  <a:prstDash val="sysDot"/>
                  <a:round/>
                  <a:headEnd type="none" w="med" len="med"/>
                  <a:tailEnd type="triangle"/>
                </a:ln>
                <a:effectLst/>
              </p:spPr>
            </p:cxnSp>
          </p:grpSp>
          <p:sp>
            <p:nvSpPr>
              <p:cNvPr id="21" name="圆角矩形 21">
                <a:extLst>
                  <a:ext uri="{FF2B5EF4-FFF2-40B4-BE49-F238E27FC236}">
                    <a16:creationId xmlns:a16="http://schemas.microsoft.com/office/drawing/2014/main" id="{BA5A0EF2-9723-8D49-88F3-D6DA9E96A3ED}"/>
                  </a:ext>
                </a:extLst>
              </p:cNvPr>
              <p:cNvSpPr>
                <a:spLocks noChangeArrowheads="1"/>
              </p:cNvSpPr>
              <p:nvPr/>
            </p:nvSpPr>
            <p:spPr bwMode="auto">
              <a:xfrm>
                <a:off x="2927648" y="823876"/>
                <a:ext cx="6529210" cy="3888000"/>
              </a:xfrm>
              <a:prstGeom prst="roundRect">
                <a:avLst>
                  <a:gd name="adj" fmla="val 7935"/>
                </a:avLst>
              </a:prstGeom>
              <a:noFill/>
              <a:ln w="19050">
                <a:solidFill>
                  <a:srgbClr val="4BB0D0"/>
                </a:solidFill>
                <a:miter lim="800000"/>
                <a:headEnd/>
                <a:tailEnd/>
              </a:ln>
            </p:spPr>
            <p:txBody>
              <a:bodyPr wrap="none" lIns="127456" tIns="63728" rIns="127456" bIns="63728" anchor="ctr"/>
              <a:lstStyle>
                <a:lvl1pPr>
                  <a:spcBef>
                    <a:spcPct val="20000"/>
                  </a:spcBef>
                  <a:buClr>
                    <a:srgbClr val="FFC000"/>
                  </a:buClr>
                  <a:buSzPct val="7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rgbClr val="FFC000"/>
                  </a:buClr>
                  <a:buSzPct val="7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rgbClr val="FFC000"/>
                  </a:buClr>
                  <a:buSzPct val="70000"/>
                  <a:buFont typeface="Wingdings" panose="05000000000000000000" pitchFamily="2" charset="2"/>
                  <a:buChar char="l"/>
                  <a:defRPr sz="1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rgbClr val="FFC000"/>
                  </a:buClr>
                  <a:buSzPct val="5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9pPr>
              </a:lstStyle>
              <a:p>
                <a:pPr algn="ctr" defTabSz="1265742" eaLnBrk="0" fontAlgn="base" hangingPunct="0">
                  <a:spcBef>
                    <a:spcPct val="0"/>
                  </a:spcBef>
                  <a:spcAft>
                    <a:spcPct val="0"/>
                  </a:spcAft>
                  <a:buClrTx/>
                  <a:buSzTx/>
                  <a:buNone/>
                  <a:defRPr/>
                </a:pPr>
                <a:endParaRPr kumimoji="1" lang="zh-CN" altLang="en-US" sz="1200" b="1" kern="0">
                  <a:solidFill>
                    <a:srgbClr val="C00000"/>
                  </a:solidFill>
                </a:endParaRPr>
              </a:p>
            </p:txBody>
          </p:sp>
          <p:sp>
            <p:nvSpPr>
              <p:cNvPr id="22" name="圆角矩形 12">
                <a:extLst>
                  <a:ext uri="{FF2B5EF4-FFF2-40B4-BE49-F238E27FC236}">
                    <a16:creationId xmlns:a16="http://schemas.microsoft.com/office/drawing/2014/main" id="{7B3C456D-46E5-744B-8B61-04B2A505EF91}"/>
                  </a:ext>
                </a:extLst>
              </p:cNvPr>
              <p:cNvSpPr>
                <a:spLocks noChangeArrowheads="1"/>
              </p:cNvSpPr>
              <p:nvPr/>
            </p:nvSpPr>
            <p:spPr bwMode="auto">
              <a:xfrm>
                <a:off x="3128105" y="951977"/>
                <a:ext cx="1212881" cy="400395"/>
              </a:xfrm>
              <a:prstGeom prst="roundRect">
                <a:avLst>
                  <a:gd name="adj" fmla="val 1024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prstDash val="dash"/>
                    <a:miter lim="800000"/>
                    <a:headEnd/>
                    <a:tailEnd/>
                  </a14:hiddenLine>
                </a:ext>
              </a:extLst>
            </p:spPr>
            <p:txBody>
              <a:bodyPr wrap="none" lIns="127456" tIns="63728" rIns="127456" bIns="63728" anchor="ctr"/>
              <a:lstStyle>
                <a:lvl1pPr>
                  <a:spcBef>
                    <a:spcPct val="20000"/>
                  </a:spcBef>
                  <a:buClr>
                    <a:srgbClr val="FFC000"/>
                  </a:buClr>
                  <a:buSzPct val="7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rgbClr val="FFC000"/>
                  </a:buClr>
                  <a:buSzPct val="7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rgbClr val="FFC000"/>
                  </a:buClr>
                  <a:buSzPct val="70000"/>
                  <a:buFont typeface="Wingdings" panose="05000000000000000000" pitchFamily="2" charset="2"/>
                  <a:buChar char="l"/>
                  <a:defRPr sz="1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rgbClr val="FFC000"/>
                  </a:buClr>
                  <a:buSzPct val="5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9pPr>
              </a:lstStyle>
              <a:p>
                <a:pPr algn="ctr" defTabSz="1265742" eaLnBrk="0" fontAlgn="base" hangingPunct="0">
                  <a:spcBef>
                    <a:spcPct val="0"/>
                  </a:spcBef>
                  <a:spcAft>
                    <a:spcPct val="0"/>
                  </a:spcAft>
                  <a:buClrTx/>
                  <a:buSzTx/>
                  <a:buNone/>
                  <a:defRPr/>
                </a:pPr>
                <a:r>
                  <a:rPr kumimoji="1" lang="en-US" altLang="zh-CN" sz="1200" b="1" kern="0" dirty="0">
                    <a:solidFill>
                      <a:schemeClr val="accent1">
                        <a:lumMod val="75000"/>
                      </a:schemeClr>
                    </a:solidFill>
                  </a:rPr>
                  <a:t>HRP</a:t>
                </a:r>
                <a:r>
                  <a:rPr kumimoji="1" lang="zh-CN" altLang="en-US" sz="1200" b="1" kern="0" dirty="0">
                    <a:solidFill>
                      <a:schemeClr val="accent1">
                        <a:lumMod val="75000"/>
                      </a:schemeClr>
                    </a:solidFill>
                  </a:rPr>
                  <a:t>全成本管理</a:t>
                </a:r>
              </a:p>
            </p:txBody>
          </p:sp>
        </p:grpSp>
        <p:grpSp>
          <p:nvGrpSpPr>
            <p:cNvPr id="10" name="组合 9">
              <a:extLst>
                <a:ext uri="{FF2B5EF4-FFF2-40B4-BE49-F238E27FC236}">
                  <a16:creationId xmlns:a16="http://schemas.microsoft.com/office/drawing/2014/main" id="{88F8D0D9-5F98-AB45-AA2A-37AD76FDF1A9}"/>
                </a:ext>
              </a:extLst>
            </p:cNvPr>
            <p:cNvGrpSpPr/>
            <p:nvPr/>
          </p:nvGrpSpPr>
          <p:grpSpPr>
            <a:xfrm>
              <a:off x="10128449" y="846233"/>
              <a:ext cx="1551212" cy="3843286"/>
              <a:chOff x="10263442" y="846233"/>
              <a:chExt cx="1698301" cy="3843286"/>
            </a:xfrm>
          </p:grpSpPr>
          <p:sp>
            <p:nvSpPr>
              <p:cNvPr id="13" name="圆角矩形 12">
                <a:extLst>
                  <a:ext uri="{FF2B5EF4-FFF2-40B4-BE49-F238E27FC236}">
                    <a16:creationId xmlns:a16="http://schemas.microsoft.com/office/drawing/2014/main" id="{B87A84FA-0801-6E4A-9359-459B3353FFD6}"/>
                  </a:ext>
                </a:extLst>
              </p:cNvPr>
              <p:cNvSpPr>
                <a:spLocks noChangeArrowheads="1"/>
              </p:cNvSpPr>
              <p:nvPr/>
            </p:nvSpPr>
            <p:spPr bwMode="auto">
              <a:xfrm>
                <a:off x="10263442" y="846233"/>
                <a:ext cx="1698301" cy="3843286"/>
              </a:xfrm>
              <a:prstGeom prst="roundRect">
                <a:avLst>
                  <a:gd name="adj" fmla="val 7935"/>
                </a:avLst>
              </a:prstGeom>
              <a:solidFill>
                <a:schemeClr val="bg1">
                  <a:lumMod val="95000"/>
                </a:schemeClr>
              </a:solidFill>
              <a:ln w="0">
                <a:noFill/>
                <a:miter lim="800000"/>
                <a:headEnd/>
                <a:tailEnd/>
              </a:ln>
            </p:spPr>
            <p:txBody>
              <a:bodyPr wrap="none" lIns="127456" tIns="63728" rIns="127456" bIns="63728" anchor="ctr"/>
              <a:lstStyle>
                <a:lvl1pPr>
                  <a:spcBef>
                    <a:spcPct val="20000"/>
                  </a:spcBef>
                  <a:buClr>
                    <a:srgbClr val="FFC000"/>
                  </a:buClr>
                  <a:buSzPct val="7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rgbClr val="FFC000"/>
                  </a:buClr>
                  <a:buSzPct val="7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rgbClr val="FFC000"/>
                  </a:buClr>
                  <a:buSzPct val="70000"/>
                  <a:buFont typeface="Wingdings" panose="05000000000000000000" pitchFamily="2" charset="2"/>
                  <a:buChar char="l"/>
                  <a:defRPr sz="1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rgbClr val="FFC000"/>
                  </a:buClr>
                  <a:buSzPct val="5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9pPr>
              </a:lstStyle>
              <a:p>
                <a:pPr algn="ctr" defTabSz="1265742" eaLnBrk="0" fontAlgn="base" hangingPunct="0">
                  <a:spcBef>
                    <a:spcPct val="0"/>
                  </a:spcBef>
                  <a:spcAft>
                    <a:spcPct val="0"/>
                  </a:spcAft>
                  <a:buClrTx/>
                  <a:buSzTx/>
                  <a:buNone/>
                  <a:defRPr/>
                </a:pPr>
                <a:endParaRPr kumimoji="1" lang="zh-CN" altLang="en-US" sz="1200" b="1" kern="0" dirty="0">
                  <a:solidFill>
                    <a:srgbClr val="C00000"/>
                  </a:solidFill>
                </a:endParaRPr>
              </a:p>
            </p:txBody>
          </p:sp>
          <p:sp>
            <p:nvSpPr>
              <p:cNvPr id="14" name="圆角矩形 12">
                <a:extLst>
                  <a:ext uri="{FF2B5EF4-FFF2-40B4-BE49-F238E27FC236}">
                    <a16:creationId xmlns:a16="http://schemas.microsoft.com/office/drawing/2014/main" id="{442AC353-023E-DC4E-85C0-EFC648B5C1D9}"/>
                  </a:ext>
                </a:extLst>
              </p:cNvPr>
              <p:cNvSpPr>
                <a:spLocks noChangeArrowheads="1"/>
              </p:cNvSpPr>
              <p:nvPr/>
            </p:nvSpPr>
            <p:spPr bwMode="auto">
              <a:xfrm>
                <a:off x="10506821" y="950533"/>
                <a:ext cx="1212881" cy="400395"/>
              </a:xfrm>
              <a:prstGeom prst="roundRect">
                <a:avLst>
                  <a:gd name="adj" fmla="val 1024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prstDash val="dash"/>
                    <a:miter lim="800000"/>
                    <a:headEnd/>
                    <a:tailEnd/>
                  </a14:hiddenLine>
                </a:ext>
              </a:extLst>
            </p:spPr>
            <p:txBody>
              <a:bodyPr wrap="none" lIns="127456" tIns="63728" rIns="127456" bIns="63728" anchor="ctr"/>
              <a:lstStyle>
                <a:lvl1pPr>
                  <a:spcBef>
                    <a:spcPct val="20000"/>
                  </a:spcBef>
                  <a:buClr>
                    <a:srgbClr val="FFC000"/>
                  </a:buClr>
                  <a:buSzPct val="7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rgbClr val="FFC000"/>
                  </a:buClr>
                  <a:buSzPct val="7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rgbClr val="FFC000"/>
                  </a:buClr>
                  <a:buSzPct val="70000"/>
                  <a:buFont typeface="Wingdings" panose="05000000000000000000" pitchFamily="2" charset="2"/>
                  <a:buChar char="l"/>
                  <a:defRPr sz="1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rgbClr val="FFC000"/>
                  </a:buClr>
                  <a:buSzPct val="5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9pPr>
              </a:lstStyle>
              <a:p>
                <a:pPr algn="ctr" defTabSz="1265742" eaLnBrk="0" fontAlgn="base" hangingPunct="0">
                  <a:spcBef>
                    <a:spcPct val="0"/>
                  </a:spcBef>
                  <a:spcAft>
                    <a:spcPct val="0"/>
                  </a:spcAft>
                  <a:buClrTx/>
                  <a:buSzTx/>
                  <a:buNone/>
                  <a:defRPr/>
                </a:pPr>
                <a:r>
                  <a:rPr kumimoji="1" lang="en-US" altLang="zh-CN" sz="1200" b="1" kern="0" dirty="0">
                    <a:solidFill>
                      <a:schemeClr val="accent1">
                        <a:lumMod val="75000"/>
                      </a:schemeClr>
                    </a:solidFill>
                  </a:rPr>
                  <a:t>HRP</a:t>
                </a:r>
                <a:r>
                  <a:rPr kumimoji="1" lang="zh-CN" altLang="en-US" sz="1200" b="1" kern="0" dirty="0">
                    <a:solidFill>
                      <a:schemeClr val="accent1">
                        <a:lumMod val="75000"/>
                      </a:schemeClr>
                    </a:solidFill>
                  </a:rPr>
                  <a:t>运营决策及</a:t>
                </a:r>
                <a:endParaRPr kumimoji="1" lang="en-US" altLang="zh-CN" sz="1200" b="1" kern="0" dirty="0">
                  <a:solidFill>
                    <a:schemeClr val="accent1">
                      <a:lumMod val="75000"/>
                    </a:schemeClr>
                  </a:solidFill>
                </a:endParaRPr>
              </a:p>
              <a:p>
                <a:pPr algn="ctr" defTabSz="1265742" eaLnBrk="0" fontAlgn="base" hangingPunct="0">
                  <a:spcBef>
                    <a:spcPct val="0"/>
                  </a:spcBef>
                  <a:spcAft>
                    <a:spcPct val="0"/>
                  </a:spcAft>
                  <a:buClrTx/>
                  <a:buSzTx/>
                  <a:buNone/>
                  <a:defRPr/>
                </a:pPr>
                <a:r>
                  <a:rPr kumimoji="1" lang="zh-CN" altLang="en-US" sz="1200" b="1" kern="0" dirty="0">
                    <a:solidFill>
                      <a:schemeClr val="accent1">
                        <a:lumMod val="75000"/>
                      </a:schemeClr>
                    </a:solidFill>
                  </a:rPr>
                  <a:t>考核控制</a:t>
                </a:r>
              </a:p>
            </p:txBody>
          </p:sp>
          <p:sp>
            <p:nvSpPr>
              <p:cNvPr id="15" name="圆角矩形 3">
                <a:extLst>
                  <a:ext uri="{FF2B5EF4-FFF2-40B4-BE49-F238E27FC236}">
                    <a16:creationId xmlns:a16="http://schemas.microsoft.com/office/drawing/2014/main" id="{FB9BD9FB-49AA-CA4C-94B2-22A4676970D3}"/>
                  </a:ext>
                </a:extLst>
              </p:cNvPr>
              <p:cNvSpPr>
                <a:spLocks noChangeArrowheads="1"/>
              </p:cNvSpPr>
              <p:nvPr/>
            </p:nvSpPr>
            <p:spPr bwMode="auto">
              <a:xfrm>
                <a:off x="10506821" y="1408046"/>
                <a:ext cx="1212881" cy="400395"/>
              </a:xfrm>
              <a:prstGeom prst="roundRect">
                <a:avLst>
                  <a:gd name="adj" fmla="val 10241"/>
                </a:avLst>
              </a:prstGeom>
              <a:solidFill>
                <a:srgbClr val="4BB0D0"/>
              </a:solidFill>
              <a:ln w="19050">
                <a:noFill/>
                <a:miter lim="800000"/>
                <a:headEnd/>
                <a:tailEnd/>
              </a:ln>
            </p:spPr>
            <p:txBody>
              <a:bodyPr wrap="none" lIns="127456" tIns="63728" rIns="127456" bIns="63728" anchor="ctr"/>
              <a:lstStyle>
                <a:lvl1pPr>
                  <a:spcBef>
                    <a:spcPct val="20000"/>
                  </a:spcBef>
                  <a:buClr>
                    <a:srgbClr val="FFC000"/>
                  </a:buClr>
                  <a:buSzPct val="7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rgbClr val="FFC000"/>
                  </a:buClr>
                  <a:buSzPct val="7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rgbClr val="FFC000"/>
                  </a:buClr>
                  <a:buSzPct val="70000"/>
                  <a:buFont typeface="Wingdings" panose="05000000000000000000" pitchFamily="2" charset="2"/>
                  <a:buChar char="l"/>
                  <a:defRPr sz="1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rgbClr val="FFC000"/>
                  </a:buClr>
                  <a:buSzPct val="5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9pPr>
              </a:lstStyle>
              <a:p>
                <a:pPr algn="ctr" defTabSz="1265742" eaLnBrk="0" fontAlgn="base" hangingPunct="0">
                  <a:spcBef>
                    <a:spcPct val="0"/>
                  </a:spcBef>
                  <a:spcAft>
                    <a:spcPct val="0"/>
                  </a:spcAft>
                  <a:buClrTx/>
                  <a:buSzTx/>
                  <a:buNone/>
                  <a:defRPr/>
                </a:pPr>
                <a:r>
                  <a:rPr kumimoji="1" lang="zh-CN" altLang="en-US" sz="1200" b="1" kern="0" dirty="0">
                    <a:solidFill>
                      <a:srgbClr val="FFFFFF"/>
                    </a:solidFill>
                  </a:rPr>
                  <a:t>综合运营</a:t>
                </a:r>
              </a:p>
            </p:txBody>
          </p:sp>
          <p:sp>
            <p:nvSpPr>
              <p:cNvPr id="16" name="圆角矩形 7">
                <a:extLst>
                  <a:ext uri="{FF2B5EF4-FFF2-40B4-BE49-F238E27FC236}">
                    <a16:creationId xmlns:a16="http://schemas.microsoft.com/office/drawing/2014/main" id="{D8D92B14-1E00-8041-939E-E62DFDF4239A}"/>
                  </a:ext>
                </a:extLst>
              </p:cNvPr>
              <p:cNvSpPr>
                <a:spLocks noChangeArrowheads="1"/>
              </p:cNvSpPr>
              <p:nvPr/>
            </p:nvSpPr>
            <p:spPr bwMode="auto">
              <a:xfrm>
                <a:off x="10506821" y="4132475"/>
                <a:ext cx="1212881" cy="400395"/>
              </a:xfrm>
              <a:prstGeom prst="roundRect">
                <a:avLst>
                  <a:gd name="adj" fmla="val 10241"/>
                </a:avLst>
              </a:prstGeom>
              <a:solidFill>
                <a:srgbClr val="4BB0D0"/>
              </a:solidFill>
              <a:ln w="19050">
                <a:noFill/>
                <a:miter lim="800000"/>
                <a:headEnd/>
                <a:tailEnd/>
              </a:ln>
            </p:spPr>
            <p:txBody>
              <a:bodyPr wrap="none" lIns="127456" tIns="63728" rIns="127456" bIns="63728" anchor="ctr"/>
              <a:lstStyle>
                <a:lvl1pPr>
                  <a:spcBef>
                    <a:spcPct val="20000"/>
                  </a:spcBef>
                  <a:buClr>
                    <a:srgbClr val="FFC000"/>
                  </a:buClr>
                  <a:buSzPct val="7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rgbClr val="FFC000"/>
                  </a:buClr>
                  <a:buSzPct val="7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rgbClr val="FFC000"/>
                  </a:buClr>
                  <a:buSzPct val="70000"/>
                  <a:buFont typeface="Wingdings" panose="05000000000000000000" pitchFamily="2" charset="2"/>
                  <a:buChar char="l"/>
                  <a:defRPr sz="1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rgbClr val="FFC000"/>
                  </a:buClr>
                  <a:buSzPct val="5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9pPr>
              </a:lstStyle>
              <a:p>
                <a:pPr algn="ctr" defTabSz="1265742" eaLnBrk="0" fontAlgn="base" hangingPunct="0">
                  <a:spcBef>
                    <a:spcPct val="0"/>
                  </a:spcBef>
                  <a:spcAft>
                    <a:spcPct val="0"/>
                  </a:spcAft>
                  <a:buClrTx/>
                  <a:buSzTx/>
                  <a:buNone/>
                  <a:defRPr/>
                </a:pPr>
                <a:r>
                  <a:rPr kumimoji="1" lang="zh-CN" altLang="en-US" sz="1200" b="1" kern="0" dirty="0">
                    <a:solidFill>
                      <a:srgbClr val="FFFFFF"/>
                    </a:solidFill>
                  </a:rPr>
                  <a:t>预算控制</a:t>
                </a:r>
              </a:p>
            </p:txBody>
          </p:sp>
          <p:sp>
            <p:nvSpPr>
              <p:cNvPr id="17" name="圆角矩形 8">
                <a:extLst>
                  <a:ext uri="{FF2B5EF4-FFF2-40B4-BE49-F238E27FC236}">
                    <a16:creationId xmlns:a16="http://schemas.microsoft.com/office/drawing/2014/main" id="{B48E6ADB-5F43-6C45-BED0-9F4442DE34EC}"/>
                  </a:ext>
                </a:extLst>
              </p:cNvPr>
              <p:cNvSpPr>
                <a:spLocks noChangeArrowheads="1"/>
              </p:cNvSpPr>
              <p:nvPr/>
            </p:nvSpPr>
            <p:spPr bwMode="auto">
              <a:xfrm>
                <a:off x="10506821" y="3451367"/>
                <a:ext cx="1212881" cy="400395"/>
              </a:xfrm>
              <a:prstGeom prst="roundRect">
                <a:avLst>
                  <a:gd name="adj" fmla="val 10241"/>
                </a:avLst>
              </a:prstGeom>
              <a:solidFill>
                <a:srgbClr val="4BB0D0"/>
              </a:solidFill>
              <a:ln w="19050">
                <a:noFill/>
                <a:miter lim="800000"/>
                <a:headEnd/>
                <a:tailEnd/>
              </a:ln>
            </p:spPr>
            <p:txBody>
              <a:bodyPr wrap="none" lIns="127456" tIns="63728" rIns="127456" bIns="63728" anchor="ctr"/>
              <a:lstStyle>
                <a:lvl1pPr>
                  <a:spcBef>
                    <a:spcPct val="20000"/>
                  </a:spcBef>
                  <a:buClr>
                    <a:srgbClr val="FFC000"/>
                  </a:buClr>
                  <a:buSzPct val="7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rgbClr val="FFC000"/>
                  </a:buClr>
                  <a:buSzPct val="7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rgbClr val="FFC000"/>
                  </a:buClr>
                  <a:buSzPct val="70000"/>
                  <a:buFont typeface="Wingdings" panose="05000000000000000000" pitchFamily="2" charset="2"/>
                  <a:buChar char="l"/>
                  <a:defRPr sz="1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rgbClr val="FFC000"/>
                  </a:buClr>
                  <a:buSzPct val="5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9pPr>
              </a:lstStyle>
              <a:p>
                <a:pPr algn="ctr" defTabSz="1265742" eaLnBrk="0" fontAlgn="base" hangingPunct="0">
                  <a:spcBef>
                    <a:spcPct val="0"/>
                  </a:spcBef>
                  <a:spcAft>
                    <a:spcPct val="0"/>
                  </a:spcAft>
                  <a:buClrTx/>
                  <a:buSzTx/>
                  <a:buNone/>
                  <a:defRPr/>
                </a:pPr>
                <a:r>
                  <a:rPr kumimoji="1" lang="zh-CN" altLang="en-US" sz="1200" b="1" kern="0" dirty="0">
                    <a:solidFill>
                      <a:srgbClr val="FFFFFF"/>
                    </a:solidFill>
                  </a:rPr>
                  <a:t>绩效考核</a:t>
                </a:r>
              </a:p>
            </p:txBody>
          </p:sp>
          <p:sp>
            <p:nvSpPr>
              <p:cNvPr id="18" name="圆角矩形 9">
                <a:extLst>
                  <a:ext uri="{FF2B5EF4-FFF2-40B4-BE49-F238E27FC236}">
                    <a16:creationId xmlns:a16="http://schemas.microsoft.com/office/drawing/2014/main" id="{5D36AA03-1086-6D41-84A3-DAF4EFC53086}"/>
                  </a:ext>
                </a:extLst>
              </p:cNvPr>
              <p:cNvSpPr>
                <a:spLocks noChangeArrowheads="1"/>
              </p:cNvSpPr>
              <p:nvPr/>
            </p:nvSpPr>
            <p:spPr bwMode="auto">
              <a:xfrm>
                <a:off x="10506821" y="2770260"/>
                <a:ext cx="1212881" cy="400395"/>
              </a:xfrm>
              <a:prstGeom prst="roundRect">
                <a:avLst>
                  <a:gd name="adj" fmla="val 10241"/>
                </a:avLst>
              </a:prstGeom>
              <a:solidFill>
                <a:srgbClr val="4BB0D0"/>
              </a:solidFill>
              <a:ln w="19050">
                <a:noFill/>
                <a:miter lim="800000"/>
                <a:headEnd/>
                <a:tailEnd/>
              </a:ln>
            </p:spPr>
            <p:txBody>
              <a:bodyPr wrap="none" lIns="127456" tIns="63728" rIns="127456" bIns="63728" anchor="ctr"/>
              <a:lstStyle>
                <a:lvl1pPr>
                  <a:spcBef>
                    <a:spcPct val="20000"/>
                  </a:spcBef>
                  <a:buClr>
                    <a:srgbClr val="FFC000"/>
                  </a:buClr>
                  <a:buSzPct val="7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rgbClr val="FFC000"/>
                  </a:buClr>
                  <a:buSzPct val="7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rgbClr val="FFC000"/>
                  </a:buClr>
                  <a:buSzPct val="70000"/>
                  <a:buFont typeface="Wingdings" panose="05000000000000000000" pitchFamily="2" charset="2"/>
                  <a:buChar char="l"/>
                  <a:defRPr sz="1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rgbClr val="FFC000"/>
                  </a:buClr>
                  <a:buSzPct val="5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9pPr>
              </a:lstStyle>
              <a:p>
                <a:pPr algn="ctr" defTabSz="1265742" eaLnBrk="0" fontAlgn="base" hangingPunct="0">
                  <a:spcBef>
                    <a:spcPct val="0"/>
                  </a:spcBef>
                  <a:spcAft>
                    <a:spcPct val="0"/>
                  </a:spcAft>
                  <a:buClrTx/>
                  <a:buSzTx/>
                  <a:buNone/>
                  <a:defRPr/>
                </a:pPr>
                <a:r>
                  <a:rPr kumimoji="1" lang="zh-CN" altLang="en-US" sz="1200" b="1" kern="0" dirty="0">
                    <a:solidFill>
                      <a:srgbClr val="FFFFFF"/>
                    </a:solidFill>
                  </a:rPr>
                  <a:t>经济运营</a:t>
                </a:r>
              </a:p>
            </p:txBody>
          </p:sp>
          <p:sp>
            <p:nvSpPr>
              <p:cNvPr id="19" name="圆角矩形 10">
                <a:extLst>
                  <a:ext uri="{FF2B5EF4-FFF2-40B4-BE49-F238E27FC236}">
                    <a16:creationId xmlns:a16="http://schemas.microsoft.com/office/drawing/2014/main" id="{32188D6B-4AB9-984C-9687-FEE0180514BE}"/>
                  </a:ext>
                </a:extLst>
              </p:cNvPr>
              <p:cNvSpPr>
                <a:spLocks noChangeArrowheads="1"/>
              </p:cNvSpPr>
              <p:nvPr/>
            </p:nvSpPr>
            <p:spPr bwMode="auto">
              <a:xfrm>
                <a:off x="10506821" y="2089153"/>
                <a:ext cx="1212881" cy="400395"/>
              </a:xfrm>
              <a:prstGeom prst="roundRect">
                <a:avLst>
                  <a:gd name="adj" fmla="val 10241"/>
                </a:avLst>
              </a:prstGeom>
              <a:solidFill>
                <a:srgbClr val="4BB0D0"/>
              </a:solidFill>
              <a:ln w="19050">
                <a:noFill/>
                <a:miter lim="800000"/>
                <a:headEnd/>
                <a:tailEnd/>
              </a:ln>
            </p:spPr>
            <p:txBody>
              <a:bodyPr wrap="none" lIns="127456" tIns="63728" rIns="127456" bIns="63728" anchor="ctr"/>
              <a:lstStyle>
                <a:lvl1pPr>
                  <a:spcBef>
                    <a:spcPct val="20000"/>
                  </a:spcBef>
                  <a:buClr>
                    <a:srgbClr val="FFC000"/>
                  </a:buClr>
                  <a:buSzPct val="7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rgbClr val="FFC000"/>
                  </a:buClr>
                  <a:buSzPct val="7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rgbClr val="FFC000"/>
                  </a:buClr>
                  <a:buSzPct val="70000"/>
                  <a:buFont typeface="Wingdings" panose="05000000000000000000" pitchFamily="2" charset="2"/>
                  <a:buChar char="l"/>
                  <a:defRPr sz="1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rgbClr val="FFC000"/>
                  </a:buClr>
                  <a:buSzPct val="50000"/>
                  <a:buFont typeface="Wingdings" panose="05000000000000000000" pitchFamily="2" charset="2"/>
                  <a:buChar char="u"/>
                  <a:defRPr sz="14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rgbClr val="FFC000"/>
                  </a:buClr>
                  <a:buSzPct val="30000"/>
                  <a:buFont typeface="Wingdings" panose="05000000000000000000" pitchFamily="2" charset="2"/>
                  <a:buChar char="p"/>
                  <a:defRPr sz="1400">
                    <a:solidFill>
                      <a:schemeClr val="tx1"/>
                    </a:solidFill>
                    <a:latin typeface="微软雅黑" panose="020B0503020204020204" pitchFamily="34" charset="-122"/>
                    <a:ea typeface="微软雅黑" panose="020B0503020204020204" pitchFamily="34" charset="-122"/>
                  </a:defRPr>
                </a:lvl9pPr>
              </a:lstStyle>
              <a:p>
                <a:pPr algn="ctr" defTabSz="1265742" eaLnBrk="0" fontAlgn="base" hangingPunct="0">
                  <a:spcBef>
                    <a:spcPct val="0"/>
                  </a:spcBef>
                  <a:spcAft>
                    <a:spcPct val="0"/>
                  </a:spcAft>
                  <a:buClrTx/>
                  <a:buSzTx/>
                  <a:buNone/>
                  <a:defRPr/>
                </a:pPr>
                <a:r>
                  <a:rPr kumimoji="1" lang="zh-CN" altLang="en-US" sz="1200" b="1" kern="0" dirty="0">
                    <a:solidFill>
                      <a:srgbClr val="FFFFFF"/>
                    </a:solidFill>
                  </a:rPr>
                  <a:t>科室运营</a:t>
                </a:r>
              </a:p>
            </p:txBody>
          </p:sp>
        </p:grpSp>
        <p:sp>
          <p:nvSpPr>
            <p:cNvPr id="11" name="燕尾形 10">
              <a:extLst>
                <a:ext uri="{FF2B5EF4-FFF2-40B4-BE49-F238E27FC236}">
                  <a16:creationId xmlns:a16="http://schemas.microsoft.com/office/drawing/2014/main" id="{6B209FE9-67F7-C744-A084-4590623A3BB4}"/>
                </a:ext>
              </a:extLst>
            </p:cNvPr>
            <p:cNvSpPr/>
            <p:nvPr/>
          </p:nvSpPr>
          <p:spPr bwMode="auto">
            <a:xfrm>
              <a:off x="9480376" y="2558419"/>
              <a:ext cx="576064" cy="576064"/>
            </a:xfrm>
            <a:prstGeom prst="chevron">
              <a:avLst/>
            </a:prstGeom>
            <a:solidFill>
              <a:srgbClr val="FFFFFF">
                <a:lumMod val="85000"/>
              </a:srgbClr>
            </a:solidFill>
            <a:ln w="19050">
              <a:noFill/>
              <a:miter lim="800000"/>
              <a:headEnd/>
              <a:tailEnd/>
            </a:ln>
            <a:effectLst>
              <a:reflection stA="45000" endPos="0" dist="50800" dir="5400000" sy="-100000" algn="bl" rotWithShape="0"/>
            </a:effectLst>
          </p:spPr>
          <p:txBody>
            <a:bodyPr lIns="124563" tIns="64772" rIns="124563" bIns="64772" rtlCol="0" anchor="ctr"/>
            <a:lstStyle/>
            <a:p>
              <a:pPr algn="ctr" defTabSz="1410289" latinLnBrk="1">
                <a:lnSpc>
                  <a:spcPct val="90000"/>
                </a:lnSpc>
                <a:spcBef>
                  <a:spcPct val="20000"/>
                </a:spcBef>
                <a:buClr>
                  <a:srgbClr val="0053A6"/>
                </a:buClr>
                <a:defRPr/>
              </a:pPr>
              <a:endParaRPr kumimoji="1" lang="zh-CN" altLang="en-US" sz="1200" kern="0" dirty="0">
                <a:solidFill>
                  <a:srgbClr val="FFFFFF"/>
                </a:solidFill>
                <a:latin typeface="微软雅黑" panose="020B0503020204020204" pitchFamily="34" charset="-122"/>
                <a:ea typeface="微软雅黑" panose="020B0503020204020204" pitchFamily="34" charset="-122"/>
              </a:endParaRPr>
            </a:p>
          </p:txBody>
        </p:sp>
        <p:sp>
          <p:nvSpPr>
            <p:cNvPr id="12" name="圆角矩形标注 11">
              <a:extLst>
                <a:ext uri="{FF2B5EF4-FFF2-40B4-BE49-F238E27FC236}">
                  <a16:creationId xmlns:a16="http://schemas.microsoft.com/office/drawing/2014/main" id="{C2CF1E5E-5973-A346-9770-A90DB371AAD5}"/>
                </a:ext>
              </a:extLst>
            </p:cNvPr>
            <p:cNvSpPr/>
            <p:nvPr/>
          </p:nvSpPr>
          <p:spPr bwMode="auto">
            <a:xfrm>
              <a:off x="1714380" y="1256461"/>
              <a:ext cx="2624631" cy="844033"/>
            </a:xfrm>
            <a:prstGeom prst="wedgeRoundRectCallout">
              <a:avLst>
                <a:gd name="adj1" fmla="val -20833"/>
                <a:gd name="adj2" fmla="val 103605"/>
                <a:gd name="adj3" fmla="val 16667"/>
              </a:avLst>
            </a:prstGeom>
            <a:solidFill>
              <a:schemeClr val="accent1">
                <a:lumMod val="75000"/>
              </a:schemeClr>
            </a:solidFill>
            <a:ln w="19050">
              <a:noFill/>
              <a:miter lim="800000"/>
              <a:headEnd/>
              <a:tailEnd/>
            </a:ln>
            <a:effectLst>
              <a:reflection stA="45000" endPos="0" dist="50800" dir="5400000" sy="-100000" algn="bl" rotWithShape="0"/>
            </a:effectLst>
          </p:spPr>
          <p:txBody>
            <a:bodyPr lIns="124563" tIns="64772" rIns="124563" bIns="64772" rtlCol="0" anchor="ctr"/>
            <a:lstStyle/>
            <a:p>
              <a:pPr algn="ctr" defTabSz="1410289" latinLnBrk="1">
                <a:lnSpc>
                  <a:spcPct val="90000"/>
                </a:lnSpc>
                <a:spcBef>
                  <a:spcPct val="20000"/>
                </a:spcBef>
                <a:buClr>
                  <a:srgbClr val="0053A6"/>
                </a:buClr>
              </a:pPr>
              <a:r>
                <a:rPr kumimoji="1" lang="zh-CN" altLang="en-US" sz="1200" b="1" kern="0" dirty="0">
                  <a:solidFill>
                    <a:schemeClr val="bg1"/>
                  </a:solidFill>
                  <a:latin typeface="微软雅黑" panose="020B0503020204020204" pitchFamily="34" charset="-122"/>
                  <a:ea typeface="微软雅黑" panose="020B0503020204020204" pitchFamily="34" charset="-122"/>
                </a:rPr>
                <a:t>运营管理精细化是医院成本管理的前提</a:t>
              </a:r>
            </a:p>
          </p:txBody>
        </p:sp>
      </p:grpSp>
      <p:cxnSp>
        <p:nvCxnSpPr>
          <p:cNvPr id="57" name="直线连接符 56">
            <a:extLst>
              <a:ext uri="{FF2B5EF4-FFF2-40B4-BE49-F238E27FC236}">
                <a16:creationId xmlns:a16="http://schemas.microsoft.com/office/drawing/2014/main" id="{9F5575F4-99C9-1644-A5D2-221BC6FF6EE0}"/>
              </a:ext>
            </a:extLst>
          </p:cNvPr>
          <p:cNvCxnSpPr/>
          <p:nvPr/>
        </p:nvCxnSpPr>
        <p:spPr>
          <a:xfrm>
            <a:off x="1025679" y="830997"/>
            <a:ext cx="4078036" cy="0"/>
          </a:xfrm>
          <a:prstGeom prst="line">
            <a:avLst/>
          </a:prstGeom>
          <a:ln w="12700" cmpd="sng">
            <a:solidFill>
              <a:srgbClr val="CA2820"/>
            </a:solidFill>
          </a:ln>
          <a:effectLst/>
        </p:spPr>
        <p:style>
          <a:lnRef idx="2">
            <a:schemeClr val="accent1"/>
          </a:lnRef>
          <a:fillRef idx="0">
            <a:schemeClr val="accent1"/>
          </a:fillRef>
          <a:effectRef idx="1">
            <a:schemeClr val="accent1"/>
          </a:effectRef>
          <a:fontRef idx="minor">
            <a:schemeClr val="tx1"/>
          </a:fontRef>
        </p:style>
      </p:cxnSp>
      <p:sp>
        <p:nvSpPr>
          <p:cNvPr id="58" name="文本框 57">
            <a:extLst>
              <a:ext uri="{FF2B5EF4-FFF2-40B4-BE49-F238E27FC236}">
                <a16:creationId xmlns:a16="http://schemas.microsoft.com/office/drawing/2014/main" id="{9A9630E8-09EF-7A48-82C3-347B71637D46}"/>
              </a:ext>
            </a:extLst>
          </p:cNvPr>
          <p:cNvSpPr txBox="1"/>
          <p:nvPr/>
        </p:nvSpPr>
        <p:spPr>
          <a:xfrm>
            <a:off x="815414" y="260649"/>
            <a:ext cx="12327588" cy="584775"/>
          </a:xfrm>
          <a:prstGeom prst="rect">
            <a:avLst/>
          </a:prstGeom>
          <a:noFill/>
        </p:spPr>
        <p:txBody>
          <a:bodyPr wrap="square" rtlCol="0">
            <a:spAutoFit/>
          </a:bodyPr>
          <a:lstStyle/>
          <a:p>
            <a:pPr lvl="0">
              <a:defRPr/>
            </a:pPr>
            <a:r>
              <a:rPr lang="zh-CN" altLang="en-US" sz="3200" b="1" dirty="0">
                <a:latin typeface="微软雅黑" panose="020B0503020204020204" pitchFamily="34" charset="-122"/>
                <a:ea typeface="微软雅黑" panose="020B0503020204020204" pitchFamily="34" charset="-122"/>
              </a:rPr>
              <a:t>成本管理</a:t>
            </a:r>
          </a:p>
        </p:txBody>
      </p:sp>
    </p:spTree>
    <p:extLst>
      <p:ext uri="{BB962C8B-B14F-4D97-AF65-F5344CB8AC3E}">
        <p14:creationId xmlns:p14="http://schemas.microsoft.com/office/powerpoint/2010/main" val="3738156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MH_Others_1"/>
          <p:cNvSpPr/>
          <p:nvPr>
            <p:custDataLst>
              <p:tags r:id="rId2"/>
            </p:custDataLst>
          </p:nvPr>
        </p:nvSpPr>
        <p:spPr>
          <a:xfrm>
            <a:off x="3638885" y="2432419"/>
            <a:ext cx="2044489" cy="204448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 name="MH_Others_2"/>
          <p:cNvSpPr/>
          <p:nvPr>
            <p:custDataLst>
              <p:tags r:id="rId3"/>
            </p:custDataLst>
          </p:nvPr>
        </p:nvSpPr>
        <p:spPr>
          <a:xfrm>
            <a:off x="2822727" y="1609004"/>
            <a:ext cx="3721899" cy="3721898"/>
          </a:xfrm>
          <a:prstGeom prst="ellipse">
            <a:avLst/>
          </a:prstGeom>
          <a:noFill/>
          <a:ln>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 name="MH_Others_3"/>
          <p:cNvSpPr/>
          <p:nvPr>
            <p:custDataLst>
              <p:tags r:id="rId4"/>
            </p:custDataLst>
          </p:nvPr>
        </p:nvSpPr>
        <p:spPr>
          <a:xfrm>
            <a:off x="3780459" y="2592230"/>
            <a:ext cx="1744466" cy="174446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lvl="0" algn="ctr"/>
            <a:r>
              <a:rPr lang="zh-CN" altLang="en-US" sz="4400" dirty="0">
                <a:solidFill>
                  <a:srgbClr val="FFFFFF"/>
                </a:solidFill>
                <a:latin typeface="微软雅黑" panose="020B0503020204020204" pitchFamily="34" charset="-122"/>
                <a:ea typeface="微软雅黑" panose="020B0503020204020204" pitchFamily="34" charset="-122"/>
              </a:rPr>
              <a:t>目录</a:t>
            </a:r>
            <a:endParaRPr lang="en-US" altLang="zh-CN" sz="4400" dirty="0">
              <a:solidFill>
                <a:srgbClr val="FFFFFF"/>
              </a:solidFill>
              <a:latin typeface="微软雅黑" panose="020B0503020204020204" pitchFamily="34" charset="-122"/>
              <a:ea typeface="微软雅黑" panose="020B0503020204020204" pitchFamily="34" charset="-122"/>
            </a:endParaRPr>
          </a:p>
          <a:p>
            <a:pPr lvl="0" algn="ctr"/>
            <a:r>
              <a:rPr lang="en-US" altLang="zh-CN" sz="1400" dirty="0">
                <a:solidFill>
                  <a:srgbClr val="FFFFFF"/>
                </a:solidFill>
                <a:latin typeface="微软雅黑" panose="020B0503020204020204" pitchFamily="34" charset="-122"/>
                <a:ea typeface="微软雅黑" panose="020B0503020204020204" pitchFamily="34" charset="-122"/>
              </a:rPr>
              <a:t>CONTENTS</a:t>
            </a:r>
            <a:endParaRPr lang="zh-CN" altLang="en-US" sz="1400" dirty="0">
              <a:solidFill>
                <a:srgbClr val="FFFFFF"/>
              </a:solidFill>
              <a:latin typeface="微软雅黑" panose="020B0503020204020204" pitchFamily="34" charset="-122"/>
              <a:ea typeface="微软雅黑" panose="020B0503020204020204" pitchFamily="34" charset="-122"/>
            </a:endParaRPr>
          </a:p>
        </p:txBody>
      </p:sp>
      <p:sp>
        <p:nvSpPr>
          <p:cNvPr id="7" name="MH_Entry_1">
            <a:hlinkClick r:id="rId14" action="ppaction://hlinksldjump"/>
          </p:cNvPr>
          <p:cNvSpPr>
            <a:spLocks noChangeArrowheads="1"/>
          </p:cNvSpPr>
          <p:nvPr>
            <p:custDataLst>
              <p:tags r:id="rId5"/>
            </p:custDataLst>
          </p:nvPr>
        </p:nvSpPr>
        <p:spPr bwMode="auto">
          <a:xfrm>
            <a:off x="6109878" y="1333500"/>
            <a:ext cx="3579320" cy="76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p>
            <a:pPr>
              <a:lnSpc>
                <a:spcPct val="120000"/>
              </a:lnSpc>
              <a:buFont typeface="Arial" panose="020B0604020202020204" pitchFamily="34" charset="0"/>
              <a:buNone/>
            </a:pPr>
            <a:r>
              <a:rPr lang="en-US" altLang="zh-CN" sz="1600" dirty="0">
                <a:solidFill>
                  <a:srgbClr val="A3A3A3"/>
                </a:solidFill>
              </a:rPr>
              <a:t>HRP</a:t>
            </a:r>
            <a:r>
              <a:rPr lang="zh-CN" altLang="en-US" sz="1600" dirty="0">
                <a:solidFill>
                  <a:srgbClr val="A3A3A3"/>
                </a:solidFill>
              </a:rPr>
              <a:t>业务解决方案</a:t>
            </a:r>
          </a:p>
        </p:txBody>
      </p:sp>
      <p:sp>
        <p:nvSpPr>
          <p:cNvPr id="8" name="MH_Entry_2"/>
          <p:cNvSpPr>
            <a:spLocks noChangeArrowheads="1"/>
          </p:cNvSpPr>
          <p:nvPr>
            <p:custDataLst>
              <p:tags r:id="rId6"/>
            </p:custDataLst>
          </p:nvPr>
        </p:nvSpPr>
        <p:spPr bwMode="auto">
          <a:xfrm>
            <a:off x="6925626" y="2413218"/>
            <a:ext cx="2983745" cy="76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p>
            <a:pPr eaLnBrk="1" hangingPunct="1">
              <a:lnSpc>
                <a:spcPct val="120000"/>
              </a:lnSpc>
              <a:spcBef>
                <a:spcPct val="0"/>
              </a:spcBef>
              <a:buFont typeface="Arial" panose="020B0604020202020204" pitchFamily="34" charset="0"/>
              <a:buNone/>
            </a:pPr>
            <a:r>
              <a:rPr lang="zh-CN" altLang="en-US" sz="2000" dirty="0">
                <a:solidFill>
                  <a:schemeClr val="tx1">
                    <a:lumMod val="75000"/>
                    <a:lumOff val="25000"/>
                  </a:schemeClr>
                </a:solidFill>
                <a:latin typeface="+mn-lt"/>
                <a:ea typeface="+mn-ea"/>
              </a:rPr>
              <a:t>医改新政策</a:t>
            </a:r>
          </a:p>
        </p:txBody>
      </p:sp>
      <p:sp>
        <p:nvSpPr>
          <p:cNvPr id="19" name="MH_Entry_3"/>
          <p:cNvSpPr>
            <a:spLocks noChangeArrowheads="1"/>
          </p:cNvSpPr>
          <p:nvPr>
            <p:custDataLst>
              <p:tags r:id="rId7"/>
            </p:custDataLst>
          </p:nvPr>
        </p:nvSpPr>
        <p:spPr bwMode="auto">
          <a:xfrm>
            <a:off x="6949788" y="3696684"/>
            <a:ext cx="3013362" cy="76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p>
            <a:pPr>
              <a:lnSpc>
                <a:spcPct val="120000"/>
              </a:lnSpc>
              <a:buFont typeface="Arial" panose="020B0604020202020204" pitchFamily="34" charset="0"/>
              <a:buNone/>
            </a:pPr>
            <a:r>
              <a:rPr lang="en-US" altLang="zh-CN" sz="1600" dirty="0">
                <a:solidFill>
                  <a:srgbClr val="A3A3A3"/>
                </a:solidFill>
              </a:rPr>
              <a:t>HRP</a:t>
            </a:r>
            <a:r>
              <a:rPr lang="zh-CN" altLang="en-US" sz="1600" dirty="0">
                <a:solidFill>
                  <a:srgbClr val="A3A3A3"/>
                </a:solidFill>
              </a:rPr>
              <a:t>在建项目</a:t>
            </a:r>
          </a:p>
        </p:txBody>
      </p:sp>
      <p:sp>
        <p:nvSpPr>
          <p:cNvPr id="12" name="MH_Entry_4"/>
          <p:cNvSpPr>
            <a:spLocks noChangeArrowheads="1"/>
          </p:cNvSpPr>
          <p:nvPr>
            <p:custDataLst>
              <p:tags r:id="rId8"/>
            </p:custDataLst>
          </p:nvPr>
        </p:nvSpPr>
        <p:spPr bwMode="auto">
          <a:xfrm>
            <a:off x="6142636" y="4770318"/>
            <a:ext cx="3686738" cy="76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p>
            <a:pPr>
              <a:lnSpc>
                <a:spcPct val="120000"/>
              </a:lnSpc>
              <a:buFont typeface="Arial" panose="020B0604020202020204" pitchFamily="34" charset="0"/>
              <a:buNone/>
            </a:pPr>
            <a:r>
              <a:rPr lang="zh-CN" altLang="en-US" sz="1600" dirty="0">
                <a:solidFill>
                  <a:srgbClr val="A3A3A3"/>
                </a:solidFill>
              </a:rPr>
              <a:t>沟通交流</a:t>
            </a:r>
          </a:p>
        </p:txBody>
      </p:sp>
      <p:sp>
        <p:nvSpPr>
          <p:cNvPr id="15" name="MH_Number_1">
            <a:hlinkClick r:id="rId14" action="ppaction://hlinksldjump"/>
          </p:cNvPr>
          <p:cNvSpPr/>
          <p:nvPr>
            <p:custDataLst>
              <p:tags r:id="rId9"/>
            </p:custDataLst>
          </p:nvPr>
        </p:nvSpPr>
        <p:spPr>
          <a:xfrm>
            <a:off x="5359667" y="1575324"/>
            <a:ext cx="551226" cy="55122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20000"/>
          </a:bodyPr>
          <a:lstStyle/>
          <a:p>
            <a:pPr algn="ctr"/>
            <a:r>
              <a:rPr lang="en-US" altLang="zh-CN" sz="2400">
                <a:solidFill>
                  <a:srgbClr val="FFFFFF"/>
                </a:solidFill>
                <a:cs typeface="Arial Unicode MS" panose="020B0604020202020204" pitchFamily="34" charset="-122"/>
              </a:rPr>
              <a:t>1</a:t>
            </a:r>
            <a:endParaRPr lang="zh-CN" altLang="en-US" sz="2400" dirty="0">
              <a:solidFill>
                <a:srgbClr val="FFFFFF"/>
              </a:solidFill>
              <a:cs typeface="Arial Unicode MS" panose="020B0604020202020204" pitchFamily="34" charset="-122"/>
            </a:endParaRPr>
          </a:p>
        </p:txBody>
      </p:sp>
      <p:sp>
        <p:nvSpPr>
          <p:cNvPr id="17" name="MH_Number_2"/>
          <p:cNvSpPr/>
          <p:nvPr>
            <p:custDataLst>
              <p:tags r:id="rId10"/>
            </p:custDataLst>
          </p:nvPr>
        </p:nvSpPr>
        <p:spPr>
          <a:xfrm>
            <a:off x="6186078" y="2526002"/>
            <a:ext cx="551226" cy="5512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20000"/>
          </a:bodyPr>
          <a:lstStyle/>
          <a:p>
            <a:pPr algn="ctr"/>
            <a:r>
              <a:rPr lang="en-US" altLang="zh-CN" sz="2400">
                <a:solidFill>
                  <a:srgbClr val="FFFFFF"/>
                </a:solidFill>
                <a:cs typeface="Arial Unicode MS" panose="020B0604020202020204" pitchFamily="34" charset="-122"/>
              </a:rPr>
              <a:t>2</a:t>
            </a:r>
            <a:endParaRPr lang="zh-CN" altLang="en-US" sz="2400" dirty="0">
              <a:solidFill>
                <a:srgbClr val="FFFFFF"/>
              </a:solidFill>
              <a:cs typeface="Arial Unicode MS" panose="020B0604020202020204" pitchFamily="34" charset="-122"/>
            </a:endParaRPr>
          </a:p>
        </p:txBody>
      </p:sp>
      <p:sp>
        <p:nvSpPr>
          <p:cNvPr id="21" name="MH_Number_3"/>
          <p:cNvSpPr/>
          <p:nvPr>
            <p:custDataLst>
              <p:tags r:id="rId11"/>
            </p:custDataLst>
          </p:nvPr>
        </p:nvSpPr>
        <p:spPr>
          <a:xfrm>
            <a:off x="6208062" y="3785470"/>
            <a:ext cx="551226" cy="55122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20000"/>
          </a:bodyPr>
          <a:lstStyle/>
          <a:p>
            <a:pPr algn="ctr"/>
            <a:r>
              <a:rPr lang="en-US" altLang="zh-CN" sz="2400">
                <a:solidFill>
                  <a:srgbClr val="FFFFFF"/>
                </a:solidFill>
                <a:cs typeface="Arial Unicode MS" panose="020B0604020202020204" pitchFamily="34" charset="-122"/>
              </a:rPr>
              <a:t>3</a:t>
            </a:r>
            <a:endParaRPr lang="zh-CN" altLang="en-US" sz="2400" dirty="0">
              <a:solidFill>
                <a:srgbClr val="FFFFFF"/>
              </a:solidFill>
              <a:cs typeface="Arial Unicode MS" panose="020B0604020202020204" pitchFamily="34" charset="-122"/>
            </a:endParaRPr>
          </a:p>
        </p:txBody>
      </p:sp>
      <p:sp>
        <p:nvSpPr>
          <p:cNvPr id="23" name="MH_Number_4"/>
          <p:cNvSpPr/>
          <p:nvPr>
            <p:custDataLst>
              <p:tags r:id="rId12"/>
            </p:custDataLst>
          </p:nvPr>
        </p:nvSpPr>
        <p:spPr>
          <a:xfrm>
            <a:off x="5415332" y="4764410"/>
            <a:ext cx="551226" cy="55122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20000"/>
          </a:bodyPr>
          <a:lstStyle/>
          <a:p>
            <a:pPr algn="ctr"/>
            <a:r>
              <a:rPr lang="en-US" altLang="zh-CN" sz="2400">
                <a:solidFill>
                  <a:srgbClr val="FFFFFF"/>
                </a:solidFill>
                <a:cs typeface="Arial Unicode MS" panose="020B0604020202020204" pitchFamily="34" charset="-122"/>
              </a:rPr>
              <a:t>4</a:t>
            </a:r>
            <a:endParaRPr lang="zh-CN" altLang="en-US" sz="2400" dirty="0">
              <a:solidFill>
                <a:srgbClr val="FFFFFF"/>
              </a:solidFill>
              <a:cs typeface="Arial Unicode MS" panose="020B0604020202020204" pitchFamily="34" charset="-122"/>
            </a:endParaRPr>
          </a:p>
        </p:txBody>
      </p:sp>
    </p:spTree>
    <p:custDataLst>
      <p:tags r:id="rId1"/>
    </p:custDataLst>
    <p:extLst>
      <p:ext uri="{BB962C8B-B14F-4D97-AF65-F5344CB8AC3E}">
        <p14:creationId xmlns:p14="http://schemas.microsoft.com/office/powerpoint/2010/main" val="959132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r>
              <a:rPr lang="en-US" altLang="zh-CN"/>
              <a:t>www.PKU-HIT.com</a:t>
            </a:r>
            <a:endParaRPr lang="en-US" altLang="zh-CN" dirty="0"/>
          </a:p>
        </p:txBody>
      </p:sp>
      <p:sp>
        <p:nvSpPr>
          <p:cNvPr id="5" name="灯片编号占位符 4"/>
          <p:cNvSpPr>
            <a:spLocks noGrp="1"/>
          </p:cNvSpPr>
          <p:nvPr>
            <p:ph type="sldNum" sz="quarter" idx="4"/>
          </p:nvPr>
        </p:nvSpPr>
        <p:spPr/>
        <p:txBody>
          <a:bodyPr/>
          <a:lstStyle/>
          <a:p>
            <a:r>
              <a:rPr lang="zh-CN" altLang="en-US"/>
              <a:t>第 </a:t>
            </a:r>
            <a:fld id="{333F55B7-E589-4BD6-9A2C-6E65623DF0C3}" type="slidenum">
              <a:rPr lang="en-US" altLang="zh-CN" smtClean="0">
                <a:latin typeface="+mn-lt"/>
              </a:rPr>
              <a:pPr/>
              <a:t>27</a:t>
            </a:fld>
            <a:r>
              <a:rPr lang="en-US" altLang="zh-CN">
                <a:latin typeface="+mn-lt"/>
              </a:rPr>
              <a:t> </a:t>
            </a:r>
            <a:r>
              <a:rPr lang="zh-CN" altLang="en-US"/>
              <a:t>页</a:t>
            </a:r>
            <a:endParaRPr lang="en-US" altLang="zh-CN" dirty="0"/>
          </a:p>
        </p:txBody>
      </p:sp>
      <p:pic>
        <p:nvPicPr>
          <p:cNvPr id="2" name="图片 1"/>
          <p:cNvPicPr>
            <a:picLocks noChangeAspect="1"/>
          </p:cNvPicPr>
          <p:nvPr/>
        </p:nvPicPr>
        <p:blipFill>
          <a:blip r:embed="rId2"/>
          <a:stretch>
            <a:fillRect/>
          </a:stretch>
        </p:blipFill>
        <p:spPr>
          <a:xfrm>
            <a:off x="2567608" y="959683"/>
            <a:ext cx="6840760" cy="5589240"/>
          </a:xfrm>
          <a:prstGeom prst="rect">
            <a:avLst/>
          </a:prstGeom>
        </p:spPr>
      </p:pic>
      <p:sp>
        <p:nvSpPr>
          <p:cNvPr id="6" name="文本框 5">
            <a:extLst>
              <a:ext uri="{FF2B5EF4-FFF2-40B4-BE49-F238E27FC236}">
                <a16:creationId xmlns:a16="http://schemas.microsoft.com/office/drawing/2014/main" id="{6EB7D266-2474-49DC-9533-D8AFE49A60BD}"/>
              </a:ext>
            </a:extLst>
          </p:cNvPr>
          <p:cNvSpPr txBox="1"/>
          <p:nvPr/>
        </p:nvSpPr>
        <p:spPr>
          <a:xfrm>
            <a:off x="815414" y="260649"/>
            <a:ext cx="12327588" cy="584775"/>
          </a:xfrm>
          <a:prstGeom prst="rect">
            <a:avLst/>
          </a:prstGeom>
          <a:noFill/>
        </p:spPr>
        <p:txBody>
          <a:bodyPr wrap="square" rtlCol="0">
            <a:spAutoFit/>
          </a:bodyPr>
          <a:lstStyle/>
          <a:p>
            <a:pPr lvl="0">
              <a:defRPr/>
            </a:pPr>
            <a:r>
              <a:rPr lang="zh-CN" altLang="en-US" sz="3200" b="1" dirty="0">
                <a:latin typeface="微软雅黑" panose="020B0503020204020204" pitchFamily="34" charset="-122"/>
                <a:ea typeface="微软雅黑" panose="020B0503020204020204" pitchFamily="34" charset="-122"/>
              </a:rPr>
              <a:t>政策</a:t>
            </a:r>
          </a:p>
        </p:txBody>
      </p:sp>
    </p:spTree>
    <p:extLst>
      <p:ext uri="{BB962C8B-B14F-4D97-AF65-F5344CB8AC3E}">
        <p14:creationId xmlns:p14="http://schemas.microsoft.com/office/powerpoint/2010/main" val="2755663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r>
              <a:rPr lang="en-US" altLang="zh-CN"/>
              <a:t>www.PKU-HIT.com</a:t>
            </a:r>
            <a:endParaRPr lang="en-US" altLang="zh-CN" dirty="0"/>
          </a:p>
        </p:txBody>
      </p:sp>
      <p:sp>
        <p:nvSpPr>
          <p:cNvPr id="5" name="灯片编号占位符 4"/>
          <p:cNvSpPr>
            <a:spLocks noGrp="1"/>
          </p:cNvSpPr>
          <p:nvPr>
            <p:ph type="sldNum" sz="quarter" idx="4"/>
          </p:nvPr>
        </p:nvSpPr>
        <p:spPr/>
        <p:txBody>
          <a:bodyPr/>
          <a:lstStyle/>
          <a:p>
            <a:r>
              <a:rPr lang="zh-CN" altLang="en-US"/>
              <a:t>第 </a:t>
            </a:r>
            <a:fld id="{333F55B7-E589-4BD6-9A2C-6E65623DF0C3}" type="slidenum">
              <a:rPr lang="en-US" altLang="zh-CN" smtClean="0">
                <a:latin typeface="+mn-lt"/>
              </a:rPr>
              <a:pPr/>
              <a:t>28</a:t>
            </a:fld>
            <a:r>
              <a:rPr lang="en-US" altLang="zh-CN">
                <a:latin typeface="+mn-lt"/>
              </a:rPr>
              <a:t> </a:t>
            </a:r>
            <a:r>
              <a:rPr lang="zh-CN" altLang="en-US"/>
              <a:t>页</a:t>
            </a:r>
            <a:endParaRPr lang="en-US" altLang="zh-CN" dirty="0"/>
          </a:p>
        </p:txBody>
      </p:sp>
      <p:sp>
        <p:nvSpPr>
          <p:cNvPr id="7" name="文本框 6">
            <a:extLst>
              <a:ext uri="{FF2B5EF4-FFF2-40B4-BE49-F238E27FC236}">
                <a16:creationId xmlns:a16="http://schemas.microsoft.com/office/drawing/2014/main" id="{88FD2ACF-C02C-40FF-8552-9C442BEDE208}"/>
              </a:ext>
            </a:extLst>
          </p:cNvPr>
          <p:cNvSpPr txBox="1"/>
          <p:nvPr/>
        </p:nvSpPr>
        <p:spPr>
          <a:xfrm>
            <a:off x="815414" y="260649"/>
            <a:ext cx="12327588" cy="584775"/>
          </a:xfrm>
          <a:prstGeom prst="rect">
            <a:avLst/>
          </a:prstGeom>
          <a:noFill/>
        </p:spPr>
        <p:txBody>
          <a:bodyPr wrap="square" rtlCol="0">
            <a:spAutoFit/>
          </a:bodyPr>
          <a:lstStyle/>
          <a:p>
            <a:pPr lvl="0">
              <a:defRPr/>
            </a:pPr>
            <a:r>
              <a:rPr lang="zh-CN" altLang="en-US" sz="3200" b="1" dirty="0">
                <a:latin typeface="微软雅黑" panose="020B0503020204020204" pitchFamily="34" charset="-122"/>
                <a:ea typeface="微软雅黑" panose="020B0503020204020204" pitchFamily="34" charset="-122"/>
              </a:rPr>
              <a:t>政策</a:t>
            </a:r>
          </a:p>
        </p:txBody>
      </p:sp>
      <p:pic>
        <p:nvPicPr>
          <p:cNvPr id="9" name="图片 8">
            <a:extLst>
              <a:ext uri="{FF2B5EF4-FFF2-40B4-BE49-F238E27FC236}">
                <a16:creationId xmlns:a16="http://schemas.microsoft.com/office/drawing/2014/main" id="{C17D069D-A1F9-4F28-908D-440C4B6BB5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6412" y="1013254"/>
            <a:ext cx="8639175" cy="5654832"/>
          </a:xfrm>
          <a:prstGeom prst="rect">
            <a:avLst/>
          </a:prstGeom>
        </p:spPr>
      </p:pic>
    </p:spTree>
    <p:extLst>
      <p:ext uri="{BB962C8B-B14F-4D97-AF65-F5344CB8AC3E}">
        <p14:creationId xmlns:p14="http://schemas.microsoft.com/office/powerpoint/2010/main" val="2058262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r>
              <a:rPr lang="en-US" altLang="zh-CN"/>
              <a:t>www.PKU-HIT.com</a:t>
            </a:r>
            <a:endParaRPr lang="en-US" altLang="zh-CN" dirty="0"/>
          </a:p>
        </p:txBody>
      </p:sp>
      <p:sp>
        <p:nvSpPr>
          <p:cNvPr id="5" name="灯片编号占位符 4"/>
          <p:cNvSpPr>
            <a:spLocks noGrp="1"/>
          </p:cNvSpPr>
          <p:nvPr>
            <p:ph type="sldNum" sz="quarter" idx="4"/>
          </p:nvPr>
        </p:nvSpPr>
        <p:spPr/>
        <p:txBody>
          <a:bodyPr/>
          <a:lstStyle/>
          <a:p>
            <a:r>
              <a:rPr lang="zh-CN" altLang="en-US"/>
              <a:t>第 </a:t>
            </a:r>
            <a:fld id="{333F55B7-E589-4BD6-9A2C-6E65623DF0C3}" type="slidenum">
              <a:rPr lang="en-US" altLang="zh-CN" smtClean="0">
                <a:latin typeface="+mn-lt"/>
              </a:rPr>
              <a:pPr/>
              <a:t>29</a:t>
            </a:fld>
            <a:r>
              <a:rPr lang="en-US" altLang="zh-CN">
                <a:latin typeface="+mn-lt"/>
              </a:rPr>
              <a:t> </a:t>
            </a:r>
            <a:r>
              <a:rPr lang="zh-CN" altLang="en-US"/>
              <a:t>页</a:t>
            </a:r>
            <a:endParaRPr lang="en-US" altLang="zh-CN" dirty="0"/>
          </a:p>
        </p:txBody>
      </p:sp>
      <p:sp>
        <p:nvSpPr>
          <p:cNvPr id="7" name="文本框 6">
            <a:extLst>
              <a:ext uri="{FF2B5EF4-FFF2-40B4-BE49-F238E27FC236}">
                <a16:creationId xmlns:a16="http://schemas.microsoft.com/office/drawing/2014/main" id="{88FD2ACF-C02C-40FF-8552-9C442BEDE208}"/>
              </a:ext>
            </a:extLst>
          </p:cNvPr>
          <p:cNvSpPr txBox="1"/>
          <p:nvPr/>
        </p:nvSpPr>
        <p:spPr>
          <a:xfrm>
            <a:off x="815414" y="260649"/>
            <a:ext cx="12327588" cy="584775"/>
          </a:xfrm>
          <a:prstGeom prst="rect">
            <a:avLst/>
          </a:prstGeom>
          <a:noFill/>
        </p:spPr>
        <p:txBody>
          <a:bodyPr wrap="square" rtlCol="0">
            <a:spAutoFit/>
          </a:bodyPr>
          <a:lstStyle/>
          <a:p>
            <a:pPr lvl="0">
              <a:defRPr/>
            </a:pPr>
            <a:r>
              <a:rPr lang="zh-CN" altLang="en-US" sz="3200" b="1" dirty="0">
                <a:latin typeface="微软雅黑" panose="020B0503020204020204" pitchFamily="34" charset="-122"/>
                <a:ea typeface="微软雅黑" panose="020B0503020204020204" pitchFamily="34" charset="-122"/>
              </a:rPr>
              <a:t>政策</a:t>
            </a:r>
          </a:p>
        </p:txBody>
      </p:sp>
      <p:pic>
        <p:nvPicPr>
          <p:cNvPr id="6" name="图片 5">
            <a:extLst>
              <a:ext uri="{FF2B5EF4-FFF2-40B4-BE49-F238E27FC236}">
                <a16:creationId xmlns:a16="http://schemas.microsoft.com/office/drawing/2014/main" id="{B1291024-EAF4-4139-9CAD-937686C7236B}"/>
              </a:ext>
            </a:extLst>
          </p:cNvPr>
          <p:cNvPicPr>
            <a:picLocks noChangeAspect="1"/>
          </p:cNvPicPr>
          <p:nvPr/>
        </p:nvPicPr>
        <p:blipFill>
          <a:blip r:embed="rId3"/>
          <a:stretch>
            <a:fillRect/>
          </a:stretch>
        </p:blipFill>
        <p:spPr>
          <a:xfrm>
            <a:off x="1153413" y="964164"/>
            <a:ext cx="9423971" cy="5777205"/>
          </a:xfrm>
          <a:prstGeom prst="rect">
            <a:avLst/>
          </a:prstGeom>
        </p:spPr>
      </p:pic>
    </p:spTree>
    <p:extLst>
      <p:ext uri="{BB962C8B-B14F-4D97-AF65-F5344CB8AC3E}">
        <p14:creationId xmlns:p14="http://schemas.microsoft.com/office/powerpoint/2010/main" val="3411728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MH_Others_1"/>
          <p:cNvSpPr/>
          <p:nvPr>
            <p:custDataLst>
              <p:tags r:id="rId2"/>
            </p:custDataLst>
          </p:nvPr>
        </p:nvSpPr>
        <p:spPr>
          <a:xfrm>
            <a:off x="3638885" y="2432419"/>
            <a:ext cx="2044489" cy="204448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 name="MH_Others_2"/>
          <p:cNvSpPr/>
          <p:nvPr>
            <p:custDataLst>
              <p:tags r:id="rId3"/>
            </p:custDataLst>
          </p:nvPr>
        </p:nvSpPr>
        <p:spPr>
          <a:xfrm>
            <a:off x="2822727" y="1609004"/>
            <a:ext cx="3721899" cy="3721898"/>
          </a:xfrm>
          <a:prstGeom prst="ellipse">
            <a:avLst/>
          </a:prstGeom>
          <a:noFill/>
          <a:ln>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 name="MH_Others_3"/>
          <p:cNvSpPr/>
          <p:nvPr>
            <p:custDataLst>
              <p:tags r:id="rId4"/>
            </p:custDataLst>
          </p:nvPr>
        </p:nvSpPr>
        <p:spPr>
          <a:xfrm>
            <a:off x="3780459" y="2592230"/>
            <a:ext cx="1744466" cy="174446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lvl="0" algn="ctr"/>
            <a:r>
              <a:rPr lang="zh-CN" altLang="en-US" sz="4400">
                <a:solidFill>
                  <a:srgbClr val="FFFFFF"/>
                </a:solidFill>
                <a:latin typeface="微软雅黑" panose="020B0503020204020204" pitchFamily="34" charset="-122"/>
                <a:ea typeface="微软雅黑" panose="020B0503020204020204" pitchFamily="34" charset="-122"/>
              </a:rPr>
              <a:t>目录</a:t>
            </a:r>
            <a:endParaRPr lang="en-US" altLang="zh-CN" sz="4400">
              <a:solidFill>
                <a:srgbClr val="FFFFFF"/>
              </a:solidFill>
              <a:latin typeface="微软雅黑" panose="020B0503020204020204" pitchFamily="34" charset="-122"/>
              <a:ea typeface="微软雅黑" panose="020B0503020204020204" pitchFamily="34" charset="-122"/>
            </a:endParaRPr>
          </a:p>
          <a:p>
            <a:pPr lvl="0" algn="ctr"/>
            <a:r>
              <a:rPr lang="en-US" altLang="zh-CN" sz="1400">
                <a:solidFill>
                  <a:srgbClr val="FFFFFF"/>
                </a:solidFill>
                <a:latin typeface="微软雅黑" panose="020B0503020204020204" pitchFamily="34" charset="-122"/>
                <a:ea typeface="微软雅黑" panose="020B0503020204020204" pitchFamily="34" charset="-122"/>
              </a:rPr>
              <a:t>CONTENTS</a:t>
            </a:r>
            <a:endParaRPr lang="zh-CN" altLang="en-US" sz="1400" dirty="0">
              <a:solidFill>
                <a:srgbClr val="FFFFFF"/>
              </a:solidFill>
              <a:latin typeface="微软雅黑" panose="020B0503020204020204" pitchFamily="34" charset="-122"/>
              <a:ea typeface="微软雅黑" panose="020B0503020204020204" pitchFamily="34" charset="-122"/>
            </a:endParaRPr>
          </a:p>
        </p:txBody>
      </p:sp>
      <p:sp>
        <p:nvSpPr>
          <p:cNvPr id="7" name="MH_Entry_1"/>
          <p:cNvSpPr>
            <a:spLocks noChangeArrowheads="1"/>
          </p:cNvSpPr>
          <p:nvPr>
            <p:custDataLst>
              <p:tags r:id="rId5"/>
            </p:custDataLst>
          </p:nvPr>
        </p:nvSpPr>
        <p:spPr bwMode="auto">
          <a:xfrm>
            <a:off x="6109878" y="1333500"/>
            <a:ext cx="3579320" cy="76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p>
            <a:pPr eaLnBrk="1" hangingPunct="1">
              <a:lnSpc>
                <a:spcPct val="120000"/>
              </a:lnSpc>
              <a:spcBef>
                <a:spcPct val="0"/>
              </a:spcBef>
              <a:buFont typeface="Arial" panose="020B0604020202020204" pitchFamily="34" charset="0"/>
              <a:buNone/>
            </a:pPr>
            <a:r>
              <a:rPr lang="en-US" altLang="zh-CN" sz="2000" dirty="0">
                <a:solidFill>
                  <a:schemeClr val="tx1">
                    <a:lumMod val="75000"/>
                    <a:lumOff val="25000"/>
                  </a:schemeClr>
                </a:solidFill>
                <a:latin typeface="+mn-lt"/>
                <a:ea typeface="+mn-ea"/>
              </a:rPr>
              <a:t>HRP</a:t>
            </a:r>
            <a:r>
              <a:rPr lang="zh-CN" altLang="en-US" sz="2000" dirty="0">
                <a:solidFill>
                  <a:schemeClr val="tx1">
                    <a:lumMod val="75000"/>
                    <a:lumOff val="25000"/>
                  </a:schemeClr>
                </a:solidFill>
                <a:latin typeface="+mn-lt"/>
                <a:ea typeface="+mn-ea"/>
              </a:rPr>
              <a:t>业务解决方案</a:t>
            </a:r>
          </a:p>
        </p:txBody>
      </p:sp>
      <p:sp>
        <p:nvSpPr>
          <p:cNvPr id="8" name="MH_Entry_2"/>
          <p:cNvSpPr>
            <a:spLocks noChangeArrowheads="1"/>
          </p:cNvSpPr>
          <p:nvPr>
            <p:custDataLst>
              <p:tags r:id="rId6"/>
            </p:custDataLst>
          </p:nvPr>
        </p:nvSpPr>
        <p:spPr bwMode="auto">
          <a:xfrm>
            <a:off x="6925626" y="2413218"/>
            <a:ext cx="2983745" cy="76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p>
            <a:pPr>
              <a:lnSpc>
                <a:spcPct val="120000"/>
              </a:lnSpc>
              <a:buFont typeface="Arial" panose="020B0604020202020204" pitchFamily="34" charset="0"/>
              <a:buNone/>
            </a:pPr>
            <a:r>
              <a:rPr lang="zh-CN" altLang="en-US" sz="1600" dirty="0">
                <a:solidFill>
                  <a:srgbClr val="A3A3A3"/>
                </a:solidFill>
              </a:rPr>
              <a:t>医改新政策</a:t>
            </a:r>
          </a:p>
        </p:txBody>
      </p:sp>
      <p:sp>
        <p:nvSpPr>
          <p:cNvPr id="19" name="MH_Entry_3"/>
          <p:cNvSpPr>
            <a:spLocks noChangeArrowheads="1"/>
          </p:cNvSpPr>
          <p:nvPr>
            <p:custDataLst>
              <p:tags r:id="rId7"/>
            </p:custDataLst>
          </p:nvPr>
        </p:nvSpPr>
        <p:spPr bwMode="auto">
          <a:xfrm>
            <a:off x="6949788" y="3696684"/>
            <a:ext cx="3013362" cy="76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p>
            <a:pPr>
              <a:lnSpc>
                <a:spcPct val="120000"/>
              </a:lnSpc>
              <a:buFont typeface="Arial" panose="020B0604020202020204" pitchFamily="34" charset="0"/>
              <a:buNone/>
            </a:pPr>
            <a:r>
              <a:rPr lang="en-US" altLang="zh-CN" sz="1600" dirty="0">
                <a:solidFill>
                  <a:srgbClr val="A3A3A3"/>
                </a:solidFill>
              </a:rPr>
              <a:t>HRP</a:t>
            </a:r>
            <a:r>
              <a:rPr lang="zh-CN" altLang="en-US" sz="1600" dirty="0">
                <a:solidFill>
                  <a:srgbClr val="A3A3A3"/>
                </a:solidFill>
              </a:rPr>
              <a:t>在建项目</a:t>
            </a:r>
          </a:p>
        </p:txBody>
      </p:sp>
      <p:sp>
        <p:nvSpPr>
          <p:cNvPr id="12" name="MH_Entry_4"/>
          <p:cNvSpPr>
            <a:spLocks noChangeArrowheads="1"/>
          </p:cNvSpPr>
          <p:nvPr>
            <p:custDataLst>
              <p:tags r:id="rId8"/>
            </p:custDataLst>
          </p:nvPr>
        </p:nvSpPr>
        <p:spPr bwMode="auto">
          <a:xfrm>
            <a:off x="6142636" y="4770318"/>
            <a:ext cx="3686738" cy="76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p>
            <a:pPr>
              <a:lnSpc>
                <a:spcPct val="120000"/>
              </a:lnSpc>
              <a:buFont typeface="Arial" panose="020B0604020202020204" pitchFamily="34" charset="0"/>
              <a:buNone/>
            </a:pPr>
            <a:r>
              <a:rPr lang="zh-CN" altLang="en-US" sz="1600" dirty="0">
                <a:solidFill>
                  <a:srgbClr val="A3A3A3"/>
                </a:solidFill>
              </a:rPr>
              <a:t>沟通交流</a:t>
            </a:r>
          </a:p>
        </p:txBody>
      </p:sp>
      <p:sp>
        <p:nvSpPr>
          <p:cNvPr id="15" name="MH_Number_1"/>
          <p:cNvSpPr/>
          <p:nvPr>
            <p:custDataLst>
              <p:tags r:id="rId9"/>
            </p:custDataLst>
          </p:nvPr>
        </p:nvSpPr>
        <p:spPr>
          <a:xfrm>
            <a:off x="5359667" y="1575324"/>
            <a:ext cx="551226" cy="5512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20000"/>
          </a:bodyPr>
          <a:lstStyle/>
          <a:p>
            <a:pPr algn="ctr"/>
            <a:r>
              <a:rPr lang="en-US" altLang="zh-CN" sz="2400">
                <a:solidFill>
                  <a:srgbClr val="FFFFFF"/>
                </a:solidFill>
                <a:cs typeface="Arial Unicode MS" panose="020B0604020202020204" pitchFamily="34" charset="-122"/>
              </a:rPr>
              <a:t>1</a:t>
            </a:r>
            <a:endParaRPr lang="zh-CN" altLang="en-US" sz="2400" dirty="0">
              <a:solidFill>
                <a:srgbClr val="FFFFFF"/>
              </a:solidFill>
              <a:cs typeface="Arial Unicode MS" panose="020B0604020202020204" pitchFamily="34" charset="-122"/>
            </a:endParaRPr>
          </a:p>
        </p:txBody>
      </p:sp>
      <p:sp>
        <p:nvSpPr>
          <p:cNvPr id="17" name="MH_Number_2"/>
          <p:cNvSpPr/>
          <p:nvPr>
            <p:custDataLst>
              <p:tags r:id="rId10"/>
            </p:custDataLst>
          </p:nvPr>
        </p:nvSpPr>
        <p:spPr>
          <a:xfrm>
            <a:off x="6186078" y="2526002"/>
            <a:ext cx="551226" cy="55122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20000"/>
          </a:bodyPr>
          <a:lstStyle/>
          <a:p>
            <a:pPr algn="ctr"/>
            <a:r>
              <a:rPr lang="en-US" altLang="zh-CN" sz="2400">
                <a:solidFill>
                  <a:srgbClr val="FFFFFF"/>
                </a:solidFill>
                <a:cs typeface="Arial Unicode MS" panose="020B0604020202020204" pitchFamily="34" charset="-122"/>
              </a:rPr>
              <a:t>2</a:t>
            </a:r>
            <a:endParaRPr lang="zh-CN" altLang="en-US" sz="2400" dirty="0">
              <a:solidFill>
                <a:srgbClr val="FFFFFF"/>
              </a:solidFill>
              <a:cs typeface="Arial Unicode MS" panose="020B0604020202020204" pitchFamily="34" charset="-122"/>
            </a:endParaRPr>
          </a:p>
        </p:txBody>
      </p:sp>
      <p:sp>
        <p:nvSpPr>
          <p:cNvPr id="21" name="MH_Number_3"/>
          <p:cNvSpPr/>
          <p:nvPr>
            <p:custDataLst>
              <p:tags r:id="rId11"/>
            </p:custDataLst>
          </p:nvPr>
        </p:nvSpPr>
        <p:spPr>
          <a:xfrm>
            <a:off x="6208062" y="3785470"/>
            <a:ext cx="551226" cy="55122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20000"/>
          </a:bodyPr>
          <a:lstStyle/>
          <a:p>
            <a:pPr algn="ctr"/>
            <a:r>
              <a:rPr lang="en-US" altLang="zh-CN" sz="2400">
                <a:solidFill>
                  <a:srgbClr val="FFFFFF"/>
                </a:solidFill>
                <a:cs typeface="Arial Unicode MS" panose="020B0604020202020204" pitchFamily="34" charset="-122"/>
              </a:rPr>
              <a:t>3</a:t>
            </a:r>
            <a:endParaRPr lang="zh-CN" altLang="en-US" sz="2400" dirty="0">
              <a:solidFill>
                <a:srgbClr val="FFFFFF"/>
              </a:solidFill>
              <a:cs typeface="Arial Unicode MS" panose="020B0604020202020204" pitchFamily="34" charset="-122"/>
            </a:endParaRPr>
          </a:p>
        </p:txBody>
      </p:sp>
      <p:sp>
        <p:nvSpPr>
          <p:cNvPr id="23" name="MH_Number_4"/>
          <p:cNvSpPr/>
          <p:nvPr>
            <p:custDataLst>
              <p:tags r:id="rId12"/>
            </p:custDataLst>
          </p:nvPr>
        </p:nvSpPr>
        <p:spPr>
          <a:xfrm>
            <a:off x="5415332" y="4764410"/>
            <a:ext cx="551226" cy="55122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20000"/>
          </a:bodyPr>
          <a:lstStyle/>
          <a:p>
            <a:pPr algn="ctr"/>
            <a:r>
              <a:rPr lang="en-US" altLang="zh-CN" sz="2400">
                <a:solidFill>
                  <a:srgbClr val="FFFFFF"/>
                </a:solidFill>
                <a:cs typeface="Arial Unicode MS" panose="020B0604020202020204" pitchFamily="34" charset="-122"/>
              </a:rPr>
              <a:t>4</a:t>
            </a:r>
            <a:endParaRPr lang="zh-CN" altLang="en-US" sz="2400" dirty="0">
              <a:solidFill>
                <a:srgbClr val="FFFFFF"/>
              </a:solidFill>
              <a:cs typeface="Arial Unicode MS" panose="020B0604020202020204" pitchFamily="34" charset="-122"/>
            </a:endParaRPr>
          </a:p>
        </p:txBody>
      </p:sp>
    </p:spTree>
    <p:custDataLst>
      <p:tags r:id="rId1"/>
    </p:custDataLst>
    <p:extLst>
      <p:ext uri="{BB962C8B-B14F-4D97-AF65-F5344CB8AC3E}">
        <p14:creationId xmlns:p14="http://schemas.microsoft.com/office/powerpoint/2010/main" val="760292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r>
              <a:rPr lang="en-US" altLang="zh-CN"/>
              <a:t>www.PKU-HIT.com</a:t>
            </a:r>
            <a:endParaRPr lang="en-US" altLang="zh-CN" dirty="0"/>
          </a:p>
        </p:txBody>
      </p:sp>
      <p:sp>
        <p:nvSpPr>
          <p:cNvPr id="5" name="灯片编号占位符 4"/>
          <p:cNvSpPr>
            <a:spLocks noGrp="1"/>
          </p:cNvSpPr>
          <p:nvPr>
            <p:ph type="sldNum" sz="quarter" idx="4"/>
          </p:nvPr>
        </p:nvSpPr>
        <p:spPr/>
        <p:txBody>
          <a:bodyPr/>
          <a:lstStyle/>
          <a:p>
            <a:r>
              <a:rPr lang="zh-CN" altLang="en-US"/>
              <a:t>第 </a:t>
            </a:r>
            <a:fld id="{333F55B7-E589-4BD6-9A2C-6E65623DF0C3}" type="slidenum">
              <a:rPr lang="en-US" altLang="zh-CN" smtClean="0">
                <a:latin typeface="+mn-lt"/>
              </a:rPr>
              <a:pPr/>
              <a:t>30</a:t>
            </a:fld>
            <a:r>
              <a:rPr lang="en-US" altLang="zh-CN">
                <a:latin typeface="+mn-lt"/>
              </a:rPr>
              <a:t> </a:t>
            </a:r>
            <a:r>
              <a:rPr lang="zh-CN" altLang="en-US"/>
              <a:t>页</a:t>
            </a:r>
            <a:endParaRPr lang="en-US" altLang="zh-CN" dirty="0"/>
          </a:p>
        </p:txBody>
      </p:sp>
      <p:sp>
        <p:nvSpPr>
          <p:cNvPr id="7" name="文本框 6">
            <a:extLst>
              <a:ext uri="{FF2B5EF4-FFF2-40B4-BE49-F238E27FC236}">
                <a16:creationId xmlns:a16="http://schemas.microsoft.com/office/drawing/2014/main" id="{88FD2ACF-C02C-40FF-8552-9C442BEDE208}"/>
              </a:ext>
            </a:extLst>
          </p:cNvPr>
          <p:cNvSpPr txBox="1"/>
          <p:nvPr/>
        </p:nvSpPr>
        <p:spPr>
          <a:xfrm>
            <a:off x="815414" y="260649"/>
            <a:ext cx="12327588" cy="584775"/>
          </a:xfrm>
          <a:prstGeom prst="rect">
            <a:avLst/>
          </a:prstGeom>
          <a:noFill/>
        </p:spPr>
        <p:txBody>
          <a:bodyPr wrap="square" rtlCol="0">
            <a:spAutoFit/>
          </a:bodyPr>
          <a:lstStyle/>
          <a:p>
            <a:pPr lvl="0">
              <a:defRPr/>
            </a:pPr>
            <a:r>
              <a:rPr lang="zh-CN" altLang="en-US" sz="3200" b="1" dirty="0">
                <a:latin typeface="微软雅黑" panose="020B0503020204020204" pitchFamily="34" charset="-122"/>
                <a:ea typeface="微软雅黑" panose="020B0503020204020204" pitchFamily="34" charset="-122"/>
              </a:rPr>
              <a:t>政策</a:t>
            </a:r>
          </a:p>
        </p:txBody>
      </p:sp>
      <p:pic>
        <p:nvPicPr>
          <p:cNvPr id="6" name="图片 5">
            <a:extLst>
              <a:ext uri="{FF2B5EF4-FFF2-40B4-BE49-F238E27FC236}">
                <a16:creationId xmlns:a16="http://schemas.microsoft.com/office/drawing/2014/main" id="{2F558DBF-2D3A-4D08-AE85-D451974B3DCA}"/>
              </a:ext>
            </a:extLst>
          </p:cNvPr>
          <p:cNvPicPr>
            <a:picLocks noChangeAspect="1"/>
          </p:cNvPicPr>
          <p:nvPr/>
        </p:nvPicPr>
        <p:blipFill>
          <a:blip r:embed="rId3"/>
          <a:stretch>
            <a:fillRect/>
          </a:stretch>
        </p:blipFill>
        <p:spPr>
          <a:xfrm>
            <a:off x="681037" y="1028685"/>
            <a:ext cx="10829925" cy="5743575"/>
          </a:xfrm>
          <a:prstGeom prst="rect">
            <a:avLst/>
          </a:prstGeom>
        </p:spPr>
      </p:pic>
    </p:spTree>
    <p:extLst>
      <p:ext uri="{BB962C8B-B14F-4D97-AF65-F5344CB8AC3E}">
        <p14:creationId xmlns:p14="http://schemas.microsoft.com/office/powerpoint/2010/main" val="2577524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r>
              <a:rPr lang="en-US" altLang="zh-CN"/>
              <a:t>www.PKU-HIT.com</a:t>
            </a:r>
            <a:endParaRPr lang="en-US" altLang="zh-CN" dirty="0"/>
          </a:p>
        </p:txBody>
      </p:sp>
      <p:sp>
        <p:nvSpPr>
          <p:cNvPr id="5" name="灯片编号占位符 4"/>
          <p:cNvSpPr>
            <a:spLocks noGrp="1"/>
          </p:cNvSpPr>
          <p:nvPr>
            <p:ph type="sldNum" sz="quarter" idx="4"/>
          </p:nvPr>
        </p:nvSpPr>
        <p:spPr/>
        <p:txBody>
          <a:bodyPr/>
          <a:lstStyle/>
          <a:p>
            <a:r>
              <a:rPr lang="zh-CN" altLang="en-US"/>
              <a:t>第 </a:t>
            </a:r>
            <a:fld id="{333F55B7-E589-4BD6-9A2C-6E65623DF0C3}" type="slidenum">
              <a:rPr lang="en-US" altLang="zh-CN" smtClean="0">
                <a:latin typeface="+mn-lt"/>
              </a:rPr>
              <a:pPr/>
              <a:t>31</a:t>
            </a:fld>
            <a:r>
              <a:rPr lang="en-US" altLang="zh-CN">
                <a:latin typeface="+mn-lt"/>
              </a:rPr>
              <a:t> </a:t>
            </a:r>
            <a:r>
              <a:rPr lang="zh-CN" altLang="en-US"/>
              <a:t>页</a:t>
            </a:r>
            <a:endParaRPr lang="en-US" altLang="zh-CN" dirty="0"/>
          </a:p>
        </p:txBody>
      </p:sp>
      <p:sp>
        <p:nvSpPr>
          <p:cNvPr id="7" name="文本框 6">
            <a:extLst>
              <a:ext uri="{FF2B5EF4-FFF2-40B4-BE49-F238E27FC236}">
                <a16:creationId xmlns:a16="http://schemas.microsoft.com/office/drawing/2014/main" id="{88FD2ACF-C02C-40FF-8552-9C442BEDE208}"/>
              </a:ext>
            </a:extLst>
          </p:cNvPr>
          <p:cNvSpPr txBox="1"/>
          <p:nvPr/>
        </p:nvSpPr>
        <p:spPr>
          <a:xfrm>
            <a:off x="815414" y="260649"/>
            <a:ext cx="12327588" cy="584775"/>
          </a:xfrm>
          <a:prstGeom prst="rect">
            <a:avLst/>
          </a:prstGeom>
          <a:noFill/>
        </p:spPr>
        <p:txBody>
          <a:bodyPr wrap="square" rtlCol="0">
            <a:spAutoFit/>
          </a:bodyPr>
          <a:lstStyle/>
          <a:p>
            <a:pPr lvl="0">
              <a:defRPr/>
            </a:pPr>
            <a:r>
              <a:rPr lang="zh-CN" altLang="en-US" sz="3200" b="1" dirty="0">
                <a:latin typeface="微软雅黑" panose="020B0503020204020204" pitchFamily="34" charset="-122"/>
                <a:ea typeface="微软雅黑" panose="020B0503020204020204" pitchFamily="34" charset="-122"/>
              </a:rPr>
              <a:t>政策</a:t>
            </a:r>
          </a:p>
        </p:txBody>
      </p:sp>
      <p:pic>
        <p:nvPicPr>
          <p:cNvPr id="3" name="图片 2">
            <a:extLst>
              <a:ext uri="{FF2B5EF4-FFF2-40B4-BE49-F238E27FC236}">
                <a16:creationId xmlns:a16="http://schemas.microsoft.com/office/drawing/2014/main" id="{12388940-C3D5-47FB-9C36-0FB8356722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992" y="960268"/>
            <a:ext cx="9485742" cy="5637083"/>
          </a:xfrm>
          <a:prstGeom prst="rect">
            <a:avLst/>
          </a:prstGeom>
        </p:spPr>
      </p:pic>
    </p:spTree>
    <p:extLst>
      <p:ext uri="{BB962C8B-B14F-4D97-AF65-F5344CB8AC3E}">
        <p14:creationId xmlns:p14="http://schemas.microsoft.com/office/powerpoint/2010/main" val="1893091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0C55C420-1B15-4B25-AECB-2CDBE1D1A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1394" y="1020726"/>
            <a:ext cx="8489212" cy="5659475"/>
          </a:xfrm>
          <a:prstGeom prst="rect">
            <a:avLst/>
          </a:prstGeom>
        </p:spPr>
      </p:pic>
      <p:sp>
        <p:nvSpPr>
          <p:cNvPr id="3" name="文本框 2">
            <a:extLst>
              <a:ext uri="{FF2B5EF4-FFF2-40B4-BE49-F238E27FC236}">
                <a16:creationId xmlns:a16="http://schemas.microsoft.com/office/drawing/2014/main" id="{1392FDD8-0D36-4BB3-99A8-032944154B49}"/>
              </a:ext>
            </a:extLst>
          </p:cNvPr>
          <p:cNvSpPr txBox="1"/>
          <p:nvPr/>
        </p:nvSpPr>
        <p:spPr>
          <a:xfrm>
            <a:off x="815414" y="260649"/>
            <a:ext cx="12327588" cy="584775"/>
          </a:xfrm>
          <a:prstGeom prst="rect">
            <a:avLst/>
          </a:prstGeom>
          <a:noFill/>
        </p:spPr>
        <p:txBody>
          <a:bodyPr wrap="square" rtlCol="0">
            <a:spAutoFit/>
          </a:bodyPr>
          <a:lstStyle/>
          <a:p>
            <a:pPr lvl="0">
              <a:defRPr/>
            </a:pPr>
            <a:r>
              <a:rPr lang="zh-CN" altLang="en-US" sz="3200" b="1" dirty="0">
                <a:latin typeface="微软雅黑" panose="020B0503020204020204" pitchFamily="34" charset="-122"/>
                <a:ea typeface="微软雅黑" panose="020B0503020204020204" pitchFamily="34" charset="-122"/>
              </a:rPr>
              <a:t>政策</a:t>
            </a:r>
          </a:p>
        </p:txBody>
      </p:sp>
    </p:spTree>
    <p:extLst>
      <p:ext uri="{BB962C8B-B14F-4D97-AF65-F5344CB8AC3E}">
        <p14:creationId xmlns:p14="http://schemas.microsoft.com/office/powerpoint/2010/main" val="2395590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r>
              <a:rPr lang="en-US" altLang="zh-CN"/>
              <a:t>www.PKU-HIT.com</a:t>
            </a:r>
            <a:endParaRPr lang="en-US" altLang="zh-CN" dirty="0"/>
          </a:p>
        </p:txBody>
      </p:sp>
      <p:sp>
        <p:nvSpPr>
          <p:cNvPr id="5" name="灯片编号占位符 4"/>
          <p:cNvSpPr>
            <a:spLocks noGrp="1"/>
          </p:cNvSpPr>
          <p:nvPr>
            <p:ph type="sldNum" sz="quarter" idx="4"/>
          </p:nvPr>
        </p:nvSpPr>
        <p:spPr/>
        <p:txBody>
          <a:bodyPr/>
          <a:lstStyle/>
          <a:p>
            <a:r>
              <a:rPr lang="zh-CN" altLang="en-US"/>
              <a:t>第 </a:t>
            </a:r>
            <a:fld id="{333F55B7-E589-4BD6-9A2C-6E65623DF0C3}" type="slidenum">
              <a:rPr lang="en-US" altLang="zh-CN" smtClean="0">
                <a:latin typeface="+mn-lt"/>
              </a:rPr>
              <a:pPr/>
              <a:t>33</a:t>
            </a:fld>
            <a:r>
              <a:rPr lang="en-US" altLang="zh-CN">
                <a:latin typeface="+mn-lt"/>
              </a:rPr>
              <a:t> </a:t>
            </a:r>
            <a:r>
              <a:rPr lang="zh-CN" altLang="en-US"/>
              <a:t>页</a:t>
            </a:r>
            <a:endParaRPr lang="en-US" altLang="zh-CN" dirty="0"/>
          </a:p>
        </p:txBody>
      </p:sp>
      <p:sp>
        <p:nvSpPr>
          <p:cNvPr id="7" name="文本框 6">
            <a:extLst>
              <a:ext uri="{FF2B5EF4-FFF2-40B4-BE49-F238E27FC236}">
                <a16:creationId xmlns:a16="http://schemas.microsoft.com/office/drawing/2014/main" id="{88FD2ACF-C02C-40FF-8552-9C442BEDE208}"/>
              </a:ext>
            </a:extLst>
          </p:cNvPr>
          <p:cNvSpPr txBox="1"/>
          <p:nvPr/>
        </p:nvSpPr>
        <p:spPr>
          <a:xfrm>
            <a:off x="815414" y="260649"/>
            <a:ext cx="12327588" cy="584775"/>
          </a:xfrm>
          <a:prstGeom prst="rect">
            <a:avLst/>
          </a:prstGeom>
          <a:noFill/>
        </p:spPr>
        <p:txBody>
          <a:bodyPr wrap="square" rtlCol="0">
            <a:spAutoFit/>
          </a:bodyPr>
          <a:lstStyle/>
          <a:p>
            <a:pPr lvl="0">
              <a:defRPr/>
            </a:pPr>
            <a:r>
              <a:rPr lang="zh-CN" altLang="en-US" sz="3200" b="1" dirty="0">
                <a:latin typeface="微软雅黑" panose="020B0503020204020204" pitchFamily="34" charset="-122"/>
                <a:ea typeface="微软雅黑" panose="020B0503020204020204" pitchFamily="34" charset="-122"/>
              </a:rPr>
              <a:t>政策</a:t>
            </a:r>
          </a:p>
        </p:txBody>
      </p:sp>
      <p:pic>
        <p:nvPicPr>
          <p:cNvPr id="3" name="图片 2">
            <a:extLst>
              <a:ext uri="{FF2B5EF4-FFF2-40B4-BE49-F238E27FC236}">
                <a16:creationId xmlns:a16="http://schemas.microsoft.com/office/drawing/2014/main" id="{FB63FD0C-4E07-4B23-A684-A0A5A6D6A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128" y="1318697"/>
            <a:ext cx="10004397" cy="4220605"/>
          </a:xfrm>
          <a:prstGeom prst="rect">
            <a:avLst/>
          </a:prstGeom>
        </p:spPr>
      </p:pic>
    </p:spTree>
    <p:extLst>
      <p:ext uri="{BB962C8B-B14F-4D97-AF65-F5344CB8AC3E}">
        <p14:creationId xmlns:p14="http://schemas.microsoft.com/office/powerpoint/2010/main" val="2667394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r>
              <a:rPr lang="en-US" altLang="zh-CN"/>
              <a:t>www.PKU-HIT.com</a:t>
            </a:r>
            <a:endParaRPr lang="en-US" altLang="zh-CN" dirty="0"/>
          </a:p>
        </p:txBody>
      </p:sp>
      <p:sp>
        <p:nvSpPr>
          <p:cNvPr id="5" name="灯片编号占位符 4"/>
          <p:cNvSpPr>
            <a:spLocks noGrp="1"/>
          </p:cNvSpPr>
          <p:nvPr>
            <p:ph type="sldNum" sz="quarter" idx="4"/>
          </p:nvPr>
        </p:nvSpPr>
        <p:spPr/>
        <p:txBody>
          <a:bodyPr/>
          <a:lstStyle/>
          <a:p>
            <a:r>
              <a:rPr lang="zh-CN" altLang="en-US"/>
              <a:t>第 </a:t>
            </a:r>
            <a:fld id="{333F55B7-E589-4BD6-9A2C-6E65623DF0C3}" type="slidenum">
              <a:rPr lang="en-US" altLang="zh-CN" smtClean="0">
                <a:latin typeface="+mn-lt"/>
              </a:rPr>
              <a:pPr/>
              <a:t>34</a:t>
            </a:fld>
            <a:r>
              <a:rPr lang="en-US" altLang="zh-CN">
                <a:latin typeface="+mn-lt"/>
              </a:rPr>
              <a:t> </a:t>
            </a:r>
            <a:r>
              <a:rPr lang="zh-CN" altLang="en-US"/>
              <a:t>页</a:t>
            </a:r>
            <a:endParaRPr lang="en-US" altLang="zh-CN" dirty="0"/>
          </a:p>
        </p:txBody>
      </p:sp>
      <p:sp>
        <p:nvSpPr>
          <p:cNvPr id="7" name="文本框 6">
            <a:extLst>
              <a:ext uri="{FF2B5EF4-FFF2-40B4-BE49-F238E27FC236}">
                <a16:creationId xmlns:a16="http://schemas.microsoft.com/office/drawing/2014/main" id="{88FD2ACF-C02C-40FF-8552-9C442BEDE208}"/>
              </a:ext>
            </a:extLst>
          </p:cNvPr>
          <p:cNvSpPr txBox="1"/>
          <p:nvPr/>
        </p:nvSpPr>
        <p:spPr>
          <a:xfrm>
            <a:off x="815414" y="260649"/>
            <a:ext cx="12327588" cy="584775"/>
          </a:xfrm>
          <a:prstGeom prst="rect">
            <a:avLst/>
          </a:prstGeom>
          <a:noFill/>
        </p:spPr>
        <p:txBody>
          <a:bodyPr wrap="square" rtlCol="0">
            <a:spAutoFit/>
          </a:bodyPr>
          <a:lstStyle/>
          <a:p>
            <a:pPr lvl="0">
              <a:defRPr/>
            </a:pPr>
            <a:r>
              <a:rPr lang="zh-CN" altLang="en-US" sz="3200" b="1" dirty="0">
                <a:latin typeface="微软雅黑" panose="020B0503020204020204" pitchFamily="34" charset="-122"/>
                <a:ea typeface="微软雅黑" panose="020B0503020204020204" pitchFamily="34" charset="-122"/>
              </a:rPr>
              <a:t>政策</a:t>
            </a:r>
          </a:p>
        </p:txBody>
      </p:sp>
      <p:pic>
        <p:nvPicPr>
          <p:cNvPr id="3" name="图片 2">
            <a:extLst>
              <a:ext uri="{FF2B5EF4-FFF2-40B4-BE49-F238E27FC236}">
                <a16:creationId xmlns:a16="http://schemas.microsoft.com/office/drawing/2014/main" id="{4AC428CE-E66C-4C0A-8498-E6801F1D17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843" y="963826"/>
            <a:ext cx="10564313" cy="5820032"/>
          </a:xfrm>
          <a:prstGeom prst="rect">
            <a:avLst/>
          </a:prstGeom>
        </p:spPr>
      </p:pic>
    </p:spTree>
    <p:extLst>
      <p:ext uri="{BB962C8B-B14F-4D97-AF65-F5344CB8AC3E}">
        <p14:creationId xmlns:p14="http://schemas.microsoft.com/office/powerpoint/2010/main" val="3134602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r>
              <a:rPr lang="en-US" altLang="zh-CN"/>
              <a:t>www.PKU-HIT.com</a:t>
            </a:r>
            <a:endParaRPr lang="en-US" altLang="zh-CN" dirty="0"/>
          </a:p>
        </p:txBody>
      </p:sp>
      <p:sp>
        <p:nvSpPr>
          <p:cNvPr id="5" name="灯片编号占位符 4"/>
          <p:cNvSpPr>
            <a:spLocks noGrp="1"/>
          </p:cNvSpPr>
          <p:nvPr>
            <p:ph type="sldNum" sz="quarter" idx="4"/>
          </p:nvPr>
        </p:nvSpPr>
        <p:spPr/>
        <p:txBody>
          <a:bodyPr/>
          <a:lstStyle/>
          <a:p>
            <a:r>
              <a:rPr lang="zh-CN" altLang="en-US"/>
              <a:t>第 </a:t>
            </a:r>
            <a:fld id="{333F55B7-E589-4BD6-9A2C-6E65623DF0C3}" type="slidenum">
              <a:rPr lang="en-US" altLang="zh-CN" smtClean="0">
                <a:latin typeface="+mn-lt"/>
              </a:rPr>
              <a:pPr/>
              <a:t>35</a:t>
            </a:fld>
            <a:r>
              <a:rPr lang="en-US" altLang="zh-CN">
                <a:latin typeface="+mn-lt"/>
              </a:rPr>
              <a:t> </a:t>
            </a:r>
            <a:r>
              <a:rPr lang="zh-CN" altLang="en-US"/>
              <a:t>页</a:t>
            </a:r>
            <a:endParaRPr lang="en-US" altLang="zh-CN" dirty="0"/>
          </a:p>
        </p:txBody>
      </p:sp>
      <p:pic>
        <p:nvPicPr>
          <p:cNvPr id="6" name="图片 5">
            <a:extLst>
              <a:ext uri="{FF2B5EF4-FFF2-40B4-BE49-F238E27FC236}">
                <a16:creationId xmlns:a16="http://schemas.microsoft.com/office/drawing/2014/main" id="{A8E6B90D-4793-4218-899F-E4C4876BF0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485" y="935038"/>
            <a:ext cx="9925050" cy="5676900"/>
          </a:xfrm>
          <a:prstGeom prst="rect">
            <a:avLst/>
          </a:prstGeom>
        </p:spPr>
      </p:pic>
      <p:sp>
        <p:nvSpPr>
          <p:cNvPr id="7" name="文本框 6">
            <a:extLst>
              <a:ext uri="{FF2B5EF4-FFF2-40B4-BE49-F238E27FC236}">
                <a16:creationId xmlns:a16="http://schemas.microsoft.com/office/drawing/2014/main" id="{88FD2ACF-C02C-40FF-8552-9C442BEDE208}"/>
              </a:ext>
            </a:extLst>
          </p:cNvPr>
          <p:cNvSpPr txBox="1"/>
          <p:nvPr/>
        </p:nvSpPr>
        <p:spPr>
          <a:xfrm>
            <a:off x="815414" y="260649"/>
            <a:ext cx="12327588" cy="584775"/>
          </a:xfrm>
          <a:prstGeom prst="rect">
            <a:avLst/>
          </a:prstGeom>
          <a:noFill/>
        </p:spPr>
        <p:txBody>
          <a:bodyPr wrap="square" rtlCol="0">
            <a:spAutoFit/>
          </a:bodyPr>
          <a:lstStyle/>
          <a:p>
            <a:pPr lvl="0">
              <a:defRPr/>
            </a:pPr>
            <a:r>
              <a:rPr lang="zh-CN" altLang="en-US" sz="3200" b="1" dirty="0">
                <a:latin typeface="微软雅黑" panose="020B0503020204020204" pitchFamily="34" charset="-122"/>
                <a:ea typeface="微软雅黑" panose="020B0503020204020204" pitchFamily="34" charset="-122"/>
              </a:rPr>
              <a:t>政策</a:t>
            </a:r>
          </a:p>
        </p:txBody>
      </p:sp>
    </p:spTree>
    <p:extLst>
      <p:ext uri="{BB962C8B-B14F-4D97-AF65-F5344CB8AC3E}">
        <p14:creationId xmlns:p14="http://schemas.microsoft.com/office/powerpoint/2010/main" val="2474359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r>
              <a:rPr lang="en-US" altLang="zh-CN"/>
              <a:t>www.PKU-HIT.com</a:t>
            </a:r>
            <a:endParaRPr lang="en-US" altLang="zh-CN" dirty="0"/>
          </a:p>
        </p:txBody>
      </p:sp>
      <p:sp>
        <p:nvSpPr>
          <p:cNvPr id="5" name="灯片编号占位符 4"/>
          <p:cNvSpPr>
            <a:spLocks noGrp="1"/>
          </p:cNvSpPr>
          <p:nvPr>
            <p:ph type="sldNum" sz="quarter" idx="4"/>
          </p:nvPr>
        </p:nvSpPr>
        <p:spPr/>
        <p:txBody>
          <a:bodyPr/>
          <a:lstStyle/>
          <a:p>
            <a:r>
              <a:rPr lang="zh-CN" altLang="en-US"/>
              <a:t>第 </a:t>
            </a:r>
            <a:fld id="{333F55B7-E589-4BD6-9A2C-6E65623DF0C3}" type="slidenum">
              <a:rPr lang="en-US" altLang="zh-CN" smtClean="0">
                <a:latin typeface="+mn-lt"/>
              </a:rPr>
              <a:pPr/>
              <a:t>36</a:t>
            </a:fld>
            <a:r>
              <a:rPr lang="en-US" altLang="zh-CN">
                <a:latin typeface="+mn-lt"/>
              </a:rPr>
              <a:t> </a:t>
            </a:r>
            <a:r>
              <a:rPr lang="zh-CN" altLang="en-US"/>
              <a:t>页</a:t>
            </a:r>
            <a:endParaRPr lang="en-US" altLang="zh-CN" dirty="0"/>
          </a:p>
        </p:txBody>
      </p:sp>
      <p:sp>
        <p:nvSpPr>
          <p:cNvPr id="7" name="文本框 6">
            <a:extLst>
              <a:ext uri="{FF2B5EF4-FFF2-40B4-BE49-F238E27FC236}">
                <a16:creationId xmlns:a16="http://schemas.microsoft.com/office/drawing/2014/main" id="{88FD2ACF-C02C-40FF-8552-9C442BEDE208}"/>
              </a:ext>
            </a:extLst>
          </p:cNvPr>
          <p:cNvSpPr txBox="1"/>
          <p:nvPr/>
        </p:nvSpPr>
        <p:spPr>
          <a:xfrm>
            <a:off x="815414" y="260649"/>
            <a:ext cx="12327588" cy="584775"/>
          </a:xfrm>
          <a:prstGeom prst="rect">
            <a:avLst/>
          </a:prstGeom>
          <a:noFill/>
        </p:spPr>
        <p:txBody>
          <a:bodyPr wrap="square" rtlCol="0">
            <a:spAutoFit/>
          </a:bodyPr>
          <a:lstStyle/>
          <a:p>
            <a:pPr lvl="0">
              <a:defRPr/>
            </a:pPr>
            <a:r>
              <a:rPr lang="zh-CN" altLang="en-US" sz="3200" b="1" dirty="0">
                <a:latin typeface="微软雅黑" panose="020B0503020204020204" pitchFamily="34" charset="-122"/>
                <a:ea typeface="微软雅黑" panose="020B0503020204020204" pitchFamily="34" charset="-122"/>
              </a:rPr>
              <a:t>中山眼科</a:t>
            </a:r>
          </a:p>
        </p:txBody>
      </p:sp>
      <p:pic>
        <p:nvPicPr>
          <p:cNvPr id="8" name="图片 7">
            <a:extLst>
              <a:ext uri="{FF2B5EF4-FFF2-40B4-BE49-F238E27FC236}">
                <a16:creationId xmlns:a16="http://schemas.microsoft.com/office/drawing/2014/main" id="{97ECF1BF-4101-42EF-AFDC-F5CCBF1111FD}"/>
              </a:ext>
            </a:extLst>
          </p:cNvPr>
          <p:cNvPicPr>
            <a:picLocks noChangeAspect="1"/>
          </p:cNvPicPr>
          <p:nvPr/>
        </p:nvPicPr>
        <p:blipFill>
          <a:blip r:embed="rId3"/>
          <a:stretch>
            <a:fillRect/>
          </a:stretch>
        </p:blipFill>
        <p:spPr>
          <a:xfrm>
            <a:off x="3145398" y="1187553"/>
            <a:ext cx="5368407" cy="4952825"/>
          </a:xfrm>
          <a:prstGeom prst="rect">
            <a:avLst/>
          </a:prstGeom>
        </p:spPr>
      </p:pic>
    </p:spTree>
    <p:extLst>
      <p:ext uri="{BB962C8B-B14F-4D97-AF65-F5344CB8AC3E}">
        <p14:creationId xmlns:p14="http://schemas.microsoft.com/office/powerpoint/2010/main" val="4189561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39DFF15-6FAA-4576-9560-C8B7B26A99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897" y="1087290"/>
            <a:ext cx="9588844" cy="5489162"/>
          </a:xfrm>
          <a:prstGeom prst="rect">
            <a:avLst/>
          </a:prstGeom>
        </p:spPr>
      </p:pic>
      <p:sp>
        <p:nvSpPr>
          <p:cNvPr id="5" name="文本框 4">
            <a:extLst>
              <a:ext uri="{FF2B5EF4-FFF2-40B4-BE49-F238E27FC236}">
                <a16:creationId xmlns:a16="http://schemas.microsoft.com/office/drawing/2014/main" id="{DA5640F9-D169-4EC3-B605-50C893FC8A82}"/>
              </a:ext>
            </a:extLst>
          </p:cNvPr>
          <p:cNvSpPr txBox="1"/>
          <p:nvPr/>
        </p:nvSpPr>
        <p:spPr>
          <a:xfrm>
            <a:off x="815414" y="260649"/>
            <a:ext cx="12327588" cy="584775"/>
          </a:xfrm>
          <a:prstGeom prst="rect">
            <a:avLst/>
          </a:prstGeom>
          <a:noFill/>
        </p:spPr>
        <p:txBody>
          <a:bodyPr wrap="square" rtlCol="0">
            <a:spAutoFit/>
          </a:bodyPr>
          <a:lstStyle/>
          <a:p>
            <a:pPr lvl="0">
              <a:defRPr/>
            </a:pPr>
            <a:r>
              <a:rPr lang="zh-CN" altLang="en-US" sz="3200" b="1" dirty="0">
                <a:latin typeface="微软雅黑" panose="020B0503020204020204" pitchFamily="34" charset="-122"/>
                <a:ea typeface="微软雅黑" panose="020B0503020204020204" pitchFamily="34" charset="-122"/>
              </a:rPr>
              <a:t>中山眼科</a:t>
            </a:r>
          </a:p>
        </p:txBody>
      </p:sp>
    </p:spTree>
    <p:extLst>
      <p:ext uri="{BB962C8B-B14F-4D97-AF65-F5344CB8AC3E}">
        <p14:creationId xmlns:p14="http://schemas.microsoft.com/office/powerpoint/2010/main" val="425488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985B2B9-9A80-4C30-AC44-66AAA508F4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813" y="1172793"/>
            <a:ext cx="6275550" cy="5430358"/>
          </a:xfrm>
          <a:prstGeom prst="rect">
            <a:avLst/>
          </a:prstGeom>
        </p:spPr>
      </p:pic>
      <p:pic>
        <p:nvPicPr>
          <p:cNvPr id="5" name="图片 4">
            <a:extLst>
              <a:ext uri="{FF2B5EF4-FFF2-40B4-BE49-F238E27FC236}">
                <a16:creationId xmlns:a16="http://schemas.microsoft.com/office/drawing/2014/main" id="{3063BB37-39DD-4CB0-8636-27460020AA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0071" y="1044870"/>
            <a:ext cx="4810125" cy="5686204"/>
          </a:xfrm>
          <a:prstGeom prst="rect">
            <a:avLst/>
          </a:prstGeom>
        </p:spPr>
      </p:pic>
      <p:sp>
        <p:nvSpPr>
          <p:cNvPr id="6" name="文本框 5">
            <a:extLst>
              <a:ext uri="{FF2B5EF4-FFF2-40B4-BE49-F238E27FC236}">
                <a16:creationId xmlns:a16="http://schemas.microsoft.com/office/drawing/2014/main" id="{2D0969E1-072D-4C33-B7EC-8D972286BFD4}"/>
              </a:ext>
            </a:extLst>
          </p:cNvPr>
          <p:cNvSpPr txBox="1"/>
          <p:nvPr/>
        </p:nvSpPr>
        <p:spPr>
          <a:xfrm>
            <a:off x="815414" y="260649"/>
            <a:ext cx="12327588" cy="584775"/>
          </a:xfrm>
          <a:prstGeom prst="rect">
            <a:avLst/>
          </a:prstGeom>
          <a:noFill/>
        </p:spPr>
        <p:txBody>
          <a:bodyPr wrap="square" rtlCol="0">
            <a:spAutoFit/>
          </a:bodyPr>
          <a:lstStyle/>
          <a:p>
            <a:pPr lvl="0">
              <a:defRPr/>
            </a:pPr>
            <a:r>
              <a:rPr lang="zh-CN" altLang="en-US" sz="3200" b="1" dirty="0">
                <a:latin typeface="微软雅黑" panose="020B0503020204020204" pitchFamily="34" charset="-122"/>
                <a:ea typeface="微软雅黑" panose="020B0503020204020204" pitchFamily="34" charset="-122"/>
              </a:rPr>
              <a:t>中山眼科</a:t>
            </a:r>
          </a:p>
        </p:txBody>
      </p:sp>
    </p:spTree>
    <p:extLst>
      <p:ext uri="{BB962C8B-B14F-4D97-AF65-F5344CB8AC3E}">
        <p14:creationId xmlns:p14="http://schemas.microsoft.com/office/powerpoint/2010/main" val="248419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MH_Others_1"/>
          <p:cNvSpPr/>
          <p:nvPr>
            <p:custDataLst>
              <p:tags r:id="rId2"/>
            </p:custDataLst>
          </p:nvPr>
        </p:nvSpPr>
        <p:spPr>
          <a:xfrm>
            <a:off x="3638885" y="2432419"/>
            <a:ext cx="2044489" cy="204448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 name="MH_Others_2"/>
          <p:cNvSpPr/>
          <p:nvPr>
            <p:custDataLst>
              <p:tags r:id="rId3"/>
            </p:custDataLst>
          </p:nvPr>
        </p:nvSpPr>
        <p:spPr>
          <a:xfrm>
            <a:off x="2822727" y="1609004"/>
            <a:ext cx="3721899" cy="3721898"/>
          </a:xfrm>
          <a:prstGeom prst="ellipse">
            <a:avLst/>
          </a:prstGeom>
          <a:noFill/>
          <a:ln>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 name="MH_Others_3"/>
          <p:cNvSpPr/>
          <p:nvPr>
            <p:custDataLst>
              <p:tags r:id="rId4"/>
            </p:custDataLst>
          </p:nvPr>
        </p:nvSpPr>
        <p:spPr>
          <a:xfrm>
            <a:off x="3780459" y="2592230"/>
            <a:ext cx="1744466" cy="174446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lvl="0" algn="ctr"/>
            <a:r>
              <a:rPr lang="zh-CN" altLang="en-US" sz="4400">
                <a:solidFill>
                  <a:srgbClr val="FFFFFF"/>
                </a:solidFill>
                <a:latin typeface="微软雅黑" panose="020B0503020204020204" pitchFamily="34" charset="-122"/>
                <a:ea typeface="微软雅黑" panose="020B0503020204020204" pitchFamily="34" charset="-122"/>
              </a:rPr>
              <a:t>目录</a:t>
            </a:r>
            <a:endParaRPr lang="en-US" altLang="zh-CN" sz="4400">
              <a:solidFill>
                <a:srgbClr val="FFFFFF"/>
              </a:solidFill>
              <a:latin typeface="微软雅黑" panose="020B0503020204020204" pitchFamily="34" charset="-122"/>
              <a:ea typeface="微软雅黑" panose="020B0503020204020204" pitchFamily="34" charset="-122"/>
            </a:endParaRPr>
          </a:p>
          <a:p>
            <a:pPr lvl="0" algn="ctr"/>
            <a:r>
              <a:rPr lang="en-US" altLang="zh-CN" sz="1400">
                <a:solidFill>
                  <a:srgbClr val="FFFFFF"/>
                </a:solidFill>
                <a:latin typeface="微软雅黑" panose="020B0503020204020204" pitchFamily="34" charset="-122"/>
                <a:ea typeface="微软雅黑" panose="020B0503020204020204" pitchFamily="34" charset="-122"/>
              </a:rPr>
              <a:t>CONTENTS</a:t>
            </a:r>
            <a:endParaRPr lang="zh-CN" altLang="en-US" sz="1400" dirty="0">
              <a:solidFill>
                <a:srgbClr val="FFFFFF"/>
              </a:solidFill>
              <a:latin typeface="微软雅黑" panose="020B0503020204020204" pitchFamily="34" charset="-122"/>
              <a:ea typeface="微软雅黑" panose="020B0503020204020204" pitchFamily="34" charset="-122"/>
            </a:endParaRPr>
          </a:p>
        </p:txBody>
      </p:sp>
      <p:sp>
        <p:nvSpPr>
          <p:cNvPr id="7" name="MH_Entry_1">
            <a:hlinkClick r:id="rId14" action="ppaction://hlinksldjump"/>
          </p:cNvPr>
          <p:cNvSpPr>
            <a:spLocks noChangeArrowheads="1"/>
          </p:cNvSpPr>
          <p:nvPr>
            <p:custDataLst>
              <p:tags r:id="rId5"/>
            </p:custDataLst>
          </p:nvPr>
        </p:nvSpPr>
        <p:spPr bwMode="auto">
          <a:xfrm>
            <a:off x="6109878" y="1333500"/>
            <a:ext cx="3579320" cy="76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p>
            <a:pPr>
              <a:lnSpc>
                <a:spcPct val="120000"/>
              </a:lnSpc>
              <a:buFont typeface="Arial" panose="020B0604020202020204" pitchFamily="34" charset="0"/>
              <a:buNone/>
            </a:pPr>
            <a:r>
              <a:rPr lang="en-US" altLang="zh-CN" sz="1600" dirty="0">
                <a:solidFill>
                  <a:srgbClr val="A3A3A3"/>
                </a:solidFill>
              </a:rPr>
              <a:t>HRP</a:t>
            </a:r>
            <a:r>
              <a:rPr lang="zh-CN" altLang="en-US" sz="1600" dirty="0">
                <a:solidFill>
                  <a:srgbClr val="A3A3A3"/>
                </a:solidFill>
              </a:rPr>
              <a:t>业务解决方案</a:t>
            </a:r>
          </a:p>
        </p:txBody>
      </p:sp>
      <p:sp>
        <p:nvSpPr>
          <p:cNvPr id="8" name="MH_Entry_2">
            <a:hlinkClick r:id="rId15" action="ppaction://hlinksldjump"/>
          </p:cNvPr>
          <p:cNvSpPr>
            <a:spLocks noChangeArrowheads="1"/>
          </p:cNvSpPr>
          <p:nvPr>
            <p:custDataLst>
              <p:tags r:id="rId6"/>
            </p:custDataLst>
          </p:nvPr>
        </p:nvSpPr>
        <p:spPr bwMode="auto">
          <a:xfrm>
            <a:off x="6925626" y="2413218"/>
            <a:ext cx="2983745" cy="76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p>
            <a:pPr>
              <a:lnSpc>
                <a:spcPct val="120000"/>
              </a:lnSpc>
              <a:buFont typeface="Arial" panose="020B0604020202020204" pitchFamily="34" charset="0"/>
              <a:buNone/>
            </a:pPr>
            <a:r>
              <a:rPr lang="zh-CN" altLang="en-US" sz="1600" dirty="0">
                <a:solidFill>
                  <a:srgbClr val="A3A3A3"/>
                </a:solidFill>
              </a:rPr>
              <a:t>医改新政策</a:t>
            </a:r>
          </a:p>
        </p:txBody>
      </p:sp>
      <p:sp>
        <p:nvSpPr>
          <p:cNvPr id="19" name="MH_Entry_3"/>
          <p:cNvSpPr>
            <a:spLocks noChangeArrowheads="1"/>
          </p:cNvSpPr>
          <p:nvPr>
            <p:custDataLst>
              <p:tags r:id="rId7"/>
            </p:custDataLst>
          </p:nvPr>
        </p:nvSpPr>
        <p:spPr bwMode="auto">
          <a:xfrm>
            <a:off x="6949788" y="3696684"/>
            <a:ext cx="3013362" cy="76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p>
            <a:pPr eaLnBrk="1" hangingPunct="1">
              <a:lnSpc>
                <a:spcPct val="120000"/>
              </a:lnSpc>
              <a:spcBef>
                <a:spcPct val="0"/>
              </a:spcBef>
              <a:buFont typeface="Arial" panose="020B0604020202020204" pitchFamily="34" charset="0"/>
              <a:buNone/>
            </a:pPr>
            <a:r>
              <a:rPr lang="en-US" altLang="zh-CN" sz="2000" dirty="0">
                <a:solidFill>
                  <a:schemeClr val="tx1">
                    <a:lumMod val="75000"/>
                    <a:lumOff val="25000"/>
                  </a:schemeClr>
                </a:solidFill>
                <a:latin typeface="+mn-lt"/>
                <a:ea typeface="+mn-ea"/>
              </a:rPr>
              <a:t>HRP</a:t>
            </a:r>
            <a:r>
              <a:rPr lang="zh-CN" altLang="en-US" sz="2000" dirty="0">
                <a:solidFill>
                  <a:schemeClr val="tx1">
                    <a:lumMod val="75000"/>
                    <a:lumOff val="25000"/>
                  </a:schemeClr>
                </a:solidFill>
                <a:latin typeface="+mn-lt"/>
                <a:ea typeface="+mn-ea"/>
              </a:rPr>
              <a:t>在建项目</a:t>
            </a:r>
          </a:p>
        </p:txBody>
      </p:sp>
      <p:sp>
        <p:nvSpPr>
          <p:cNvPr id="12" name="MH_Entry_4"/>
          <p:cNvSpPr>
            <a:spLocks noChangeArrowheads="1"/>
          </p:cNvSpPr>
          <p:nvPr>
            <p:custDataLst>
              <p:tags r:id="rId8"/>
            </p:custDataLst>
          </p:nvPr>
        </p:nvSpPr>
        <p:spPr bwMode="auto">
          <a:xfrm>
            <a:off x="6142636" y="4770318"/>
            <a:ext cx="3686738" cy="76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p>
            <a:pPr>
              <a:lnSpc>
                <a:spcPct val="120000"/>
              </a:lnSpc>
              <a:buFont typeface="Arial" panose="020B0604020202020204" pitchFamily="34" charset="0"/>
              <a:buNone/>
            </a:pPr>
            <a:r>
              <a:rPr lang="zh-CN" altLang="en-US" sz="1600" dirty="0">
                <a:solidFill>
                  <a:srgbClr val="A3A3A3"/>
                </a:solidFill>
              </a:rPr>
              <a:t>沟通交流</a:t>
            </a:r>
          </a:p>
        </p:txBody>
      </p:sp>
      <p:sp>
        <p:nvSpPr>
          <p:cNvPr id="15" name="MH_Number_1">
            <a:hlinkClick r:id="rId14" action="ppaction://hlinksldjump"/>
          </p:cNvPr>
          <p:cNvSpPr/>
          <p:nvPr>
            <p:custDataLst>
              <p:tags r:id="rId9"/>
            </p:custDataLst>
          </p:nvPr>
        </p:nvSpPr>
        <p:spPr>
          <a:xfrm>
            <a:off x="5359667" y="1575324"/>
            <a:ext cx="551226" cy="55122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20000"/>
          </a:bodyPr>
          <a:lstStyle/>
          <a:p>
            <a:pPr algn="ctr"/>
            <a:r>
              <a:rPr lang="en-US" altLang="zh-CN" sz="2400">
                <a:solidFill>
                  <a:srgbClr val="FFFFFF"/>
                </a:solidFill>
                <a:cs typeface="Arial Unicode MS" panose="020B0604020202020204" pitchFamily="34" charset="-122"/>
              </a:rPr>
              <a:t>1</a:t>
            </a:r>
            <a:endParaRPr lang="zh-CN" altLang="en-US" sz="2400" dirty="0">
              <a:solidFill>
                <a:srgbClr val="FFFFFF"/>
              </a:solidFill>
              <a:cs typeface="Arial Unicode MS" panose="020B0604020202020204" pitchFamily="34" charset="-122"/>
            </a:endParaRPr>
          </a:p>
        </p:txBody>
      </p:sp>
      <p:sp>
        <p:nvSpPr>
          <p:cNvPr id="17" name="MH_Number_2">
            <a:hlinkClick r:id="rId15" action="ppaction://hlinksldjump"/>
          </p:cNvPr>
          <p:cNvSpPr/>
          <p:nvPr>
            <p:custDataLst>
              <p:tags r:id="rId10"/>
            </p:custDataLst>
          </p:nvPr>
        </p:nvSpPr>
        <p:spPr>
          <a:xfrm>
            <a:off x="6186078" y="2526002"/>
            <a:ext cx="551226" cy="55122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20000"/>
          </a:bodyPr>
          <a:lstStyle/>
          <a:p>
            <a:pPr algn="ctr"/>
            <a:r>
              <a:rPr lang="en-US" altLang="zh-CN" sz="2400">
                <a:solidFill>
                  <a:srgbClr val="FFFFFF"/>
                </a:solidFill>
                <a:cs typeface="Arial Unicode MS" panose="020B0604020202020204" pitchFamily="34" charset="-122"/>
              </a:rPr>
              <a:t>2</a:t>
            </a:r>
            <a:endParaRPr lang="zh-CN" altLang="en-US" sz="2400" dirty="0">
              <a:solidFill>
                <a:srgbClr val="FFFFFF"/>
              </a:solidFill>
              <a:cs typeface="Arial Unicode MS" panose="020B0604020202020204" pitchFamily="34" charset="-122"/>
            </a:endParaRPr>
          </a:p>
        </p:txBody>
      </p:sp>
      <p:sp>
        <p:nvSpPr>
          <p:cNvPr id="21" name="MH_Number_3"/>
          <p:cNvSpPr/>
          <p:nvPr>
            <p:custDataLst>
              <p:tags r:id="rId11"/>
            </p:custDataLst>
          </p:nvPr>
        </p:nvSpPr>
        <p:spPr>
          <a:xfrm>
            <a:off x="6208062" y="3785470"/>
            <a:ext cx="551226" cy="5512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20000"/>
          </a:bodyPr>
          <a:lstStyle/>
          <a:p>
            <a:pPr algn="ctr"/>
            <a:r>
              <a:rPr lang="en-US" altLang="zh-CN" sz="2400">
                <a:solidFill>
                  <a:srgbClr val="FFFFFF"/>
                </a:solidFill>
                <a:cs typeface="Arial Unicode MS" panose="020B0604020202020204" pitchFamily="34" charset="-122"/>
              </a:rPr>
              <a:t>3</a:t>
            </a:r>
            <a:endParaRPr lang="zh-CN" altLang="en-US" sz="2400" dirty="0">
              <a:solidFill>
                <a:srgbClr val="FFFFFF"/>
              </a:solidFill>
              <a:cs typeface="Arial Unicode MS" panose="020B0604020202020204" pitchFamily="34" charset="-122"/>
            </a:endParaRPr>
          </a:p>
        </p:txBody>
      </p:sp>
      <p:sp>
        <p:nvSpPr>
          <p:cNvPr id="23" name="MH_Number_4"/>
          <p:cNvSpPr/>
          <p:nvPr>
            <p:custDataLst>
              <p:tags r:id="rId12"/>
            </p:custDataLst>
          </p:nvPr>
        </p:nvSpPr>
        <p:spPr>
          <a:xfrm>
            <a:off x="5415332" y="4764410"/>
            <a:ext cx="551226" cy="55122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20000"/>
          </a:bodyPr>
          <a:lstStyle/>
          <a:p>
            <a:pPr algn="ctr"/>
            <a:r>
              <a:rPr lang="en-US" altLang="zh-CN" sz="2400">
                <a:solidFill>
                  <a:srgbClr val="FFFFFF"/>
                </a:solidFill>
                <a:cs typeface="Arial Unicode MS" panose="020B0604020202020204" pitchFamily="34" charset="-122"/>
              </a:rPr>
              <a:t>4</a:t>
            </a:r>
            <a:endParaRPr lang="zh-CN" altLang="en-US" sz="2400" dirty="0">
              <a:solidFill>
                <a:srgbClr val="FFFFFF"/>
              </a:solidFill>
              <a:cs typeface="Arial Unicode MS" panose="020B0604020202020204" pitchFamily="34" charset="-122"/>
            </a:endParaRPr>
          </a:p>
        </p:txBody>
      </p:sp>
    </p:spTree>
    <p:custDataLst>
      <p:tags r:id="rId1"/>
    </p:custDataLst>
    <p:extLst>
      <p:ext uri="{BB962C8B-B14F-4D97-AF65-F5344CB8AC3E}">
        <p14:creationId xmlns:p14="http://schemas.microsoft.com/office/powerpoint/2010/main" val="3096368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1474464" y="1028734"/>
            <a:ext cx="9286281" cy="5323877"/>
          </a:xfrm>
          <a:prstGeom prst="rect">
            <a:avLst/>
          </a:prstGeom>
        </p:spPr>
      </p:pic>
      <p:sp>
        <p:nvSpPr>
          <p:cNvPr id="2" name="标题 1"/>
          <p:cNvSpPr txBox="1">
            <a:spLocks/>
          </p:cNvSpPr>
          <p:nvPr/>
        </p:nvSpPr>
        <p:spPr>
          <a:xfrm>
            <a:off x="474579" y="238279"/>
            <a:ext cx="11286051" cy="499604"/>
          </a:xfrm>
          <a:prstGeom prst="rect">
            <a:avLst/>
          </a:prstGeom>
        </p:spPr>
        <p:txBody>
          <a:bodyPr vert="horz" lIns="121920" tIns="60960" rIns="121920" bIns="60960" rtlCol="0" anchor="ctr">
            <a:noAutofit/>
          </a:bodyPr>
          <a:lstStyle/>
          <a:p>
            <a:pPr defTabSz="1219170">
              <a:spcBef>
                <a:spcPct val="0"/>
              </a:spcBef>
              <a:defRPr/>
            </a:pPr>
            <a:r>
              <a:rPr lang="zh-CN" altLang="en-US" sz="2667" b="1" dirty="0">
                <a:solidFill>
                  <a:schemeClr val="tx1">
                    <a:lumMod val="65000"/>
                    <a:lumOff val="35000"/>
                  </a:schemeClr>
                </a:solidFill>
                <a:latin typeface="微软雅黑"/>
                <a:ea typeface="微软雅黑"/>
                <a:cs typeface="微软雅黑"/>
              </a:rPr>
              <a:t>北大医信的医院运营管理系统（</a:t>
            </a:r>
            <a:r>
              <a:rPr lang="en-US" altLang="zh-CN" sz="2667" b="1" dirty="0">
                <a:solidFill>
                  <a:schemeClr val="tx1">
                    <a:lumMod val="65000"/>
                    <a:lumOff val="35000"/>
                  </a:schemeClr>
                </a:solidFill>
                <a:latin typeface="微软雅黑"/>
                <a:ea typeface="微软雅黑"/>
                <a:cs typeface="微软雅黑"/>
              </a:rPr>
              <a:t>HRP</a:t>
            </a:r>
            <a:r>
              <a:rPr lang="zh-CN" altLang="en-US" sz="2667" b="1" dirty="0">
                <a:solidFill>
                  <a:schemeClr val="tx1">
                    <a:lumMod val="65000"/>
                    <a:lumOff val="35000"/>
                  </a:schemeClr>
                </a:solidFill>
                <a:latin typeface="微软雅黑"/>
                <a:ea typeface="微软雅黑"/>
                <a:cs typeface="微软雅黑"/>
              </a:rPr>
              <a:t>）建设理念</a:t>
            </a:r>
          </a:p>
        </p:txBody>
      </p:sp>
      <p:cxnSp>
        <p:nvCxnSpPr>
          <p:cNvPr id="3" name="直线连接符 2"/>
          <p:cNvCxnSpPr/>
          <p:nvPr/>
        </p:nvCxnSpPr>
        <p:spPr>
          <a:xfrm>
            <a:off x="580574" y="830997"/>
            <a:ext cx="445105" cy="0"/>
          </a:xfrm>
          <a:prstGeom prst="line">
            <a:avLst/>
          </a:prstGeom>
          <a:ln w="12700"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 name="直线连接符 3"/>
          <p:cNvCxnSpPr/>
          <p:nvPr/>
        </p:nvCxnSpPr>
        <p:spPr>
          <a:xfrm>
            <a:off x="1025679" y="830997"/>
            <a:ext cx="4078036" cy="0"/>
          </a:xfrm>
          <a:prstGeom prst="line">
            <a:avLst/>
          </a:prstGeom>
          <a:ln w="12700" cmpd="sng">
            <a:solidFill>
              <a:srgbClr val="CA282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5050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74579" y="238279"/>
            <a:ext cx="11286051" cy="499604"/>
          </a:xfrm>
          <a:prstGeom prst="rect">
            <a:avLst/>
          </a:prstGeom>
        </p:spPr>
        <p:txBody>
          <a:bodyPr vert="horz" lIns="121920" tIns="60960" rIns="121920" bIns="60960" rtlCol="0" anchor="ctr">
            <a:noAutofit/>
          </a:bodyPr>
          <a:lstStyle/>
          <a:p>
            <a:pPr defTabSz="1219170">
              <a:spcBef>
                <a:spcPct val="0"/>
              </a:spcBef>
              <a:defRPr/>
            </a:pPr>
            <a:r>
              <a:rPr lang="zh-CN" altLang="en-US" sz="2667" b="1" dirty="0">
                <a:solidFill>
                  <a:schemeClr val="tx1">
                    <a:lumMod val="65000"/>
                    <a:lumOff val="35000"/>
                  </a:schemeClr>
                </a:solidFill>
                <a:latin typeface="微软雅黑"/>
                <a:ea typeface="微软雅黑"/>
                <a:cs typeface="微软雅黑"/>
              </a:rPr>
              <a:t>北大医信的医院综合运营管理平台典型案例</a:t>
            </a:r>
          </a:p>
        </p:txBody>
      </p:sp>
      <p:cxnSp>
        <p:nvCxnSpPr>
          <p:cNvPr id="3" name="直线连接符 2"/>
          <p:cNvCxnSpPr/>
          <p:nvPr/>
        </p:nvCxnSpPr>
        <p:spPr>
          <a:xfrm>
            <a:off x="580574" y="830997"/>
            <a:ext cx="445105" cy="0"/>
          </a:xfrm>
          <a:prstGeom prst="line">
            <a:avLst/>
          </a:prstGeom>
          <a:ln w="12700"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 name="直线连接符 3"/>
          <p:cNvCxnSpPr/>
          <p:nvPr/>
        </p:nvCxnSpPr>
        <p:spPr>
          <a:xfrm>
            <a:off x="1025679" y="830997"/>
            <a:ext cx="4078036" cy="0"/>
          </a:xfrm>
          <a:prstGeom prst="line">
            <a:avLst/>
          </a:prstGeom>
          <a:ln w="12700" cmpd="sng">
            <a:solidFill>
              <a:srgbClr val="CA2820"/>
            </a:solidFill>
          </a:ln>
          <a:effectLst/>
        </p:spPr>
        <p:style>
          <a:lnRef idx="2">
            <a:schemeClr val="accent1"/>
          </a:lnRef>
          <a:fillRef idx="0">
            <a:schemeClr val="accent1"/>
          </a:fillRef>
          <a:effectRef idx="1">
            <a:schemeClr val="accent1"/>
          </a:effectRef>
          <a:fontRef idx="minor">
            <a:schemeClr val="tx1"/>
          </a:fontRef>
        </p:style>
      </p:cxnSp>
      <p:pic>
        <p:nvPicPr>
          <p:cNvPr id="36" name="图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1852" y="2852937"/>
            <a:ext cx="3676201" cy="71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图片 36"/>
          <p:cNvPicPr/>
          <p:nvPr/>
        </p:nvPicPr>
        <p:blipFill rotWithShape="1">
          <a:blip r:embed="rId5" cstate="print">
            <a:extLst>
              <a:ext uri="{28A0092B-C50C-407E-A947-70E740481C1C}">
                <a14:useLocalDpi xmlns:a14="http://schemas.microsoft.com/office/drawing/2010/main" val="0"/>
              </a:ext>
            </a:extLst>
          </a:blip>
          <a:srcRect t="8369" b="15361"/>
          <a:stretch>
            <a:fillRect/>
          </a:stretch>
        </p:blipFill>
        <p:spPr>
          <a:xfrm>
            <a:off x="4691324" y="3621021"/>
            <a:ext cx="3864117" cy="855840"/>
          </a:xfrm>
          <a:prstGeom prst="roundRect">
            <a:avLst>
              <a:gd name="adj" fmla="val 8594"/>
            </a:avLst>
          </a:prstGeom>
          <a:solidFill>
            <a:srgbClr val="FFFFFF">
              <a:shade val="85000"/>
            </a:srgbClr>
          </a:solidFill>
          <a:ln>
            <a:noFill/>
          </a:ln>
          <a:effectLst/>
        </p:spPr>
      </p:pic>
      <p:sp>
        <p:nvSpPr>
          <p:cNvPr id="38" name="矩形标注 37"/>
          <p:cNvSpPr/>
          <p:nvPr/>
        </p:nvSpPr>
        <p:spPr>
          <a:xfrm>
            <a:off x="335360" y="4101076"/>
            <a:ext cx="3791743" cy="1536171"/>
          </a:xfrm>
          <a:prstGeom prst="wedgeRectCallout">
            <a:avLst>
              <a:gd name="adj1" fmla="val -21814"/>
              <a:gd name="adj2" fmla="val -79317"/>
            </a:avLst>
          </a:prstGeom>
          <a:solidFill>
            <a:srgbClr val="FD672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000" tIns="192000" rIns="128000" bIns="192000" rtlCol="0" anchor="ctr"/>
          <a:lstStyle/>
          <a:p>
            <a:pPr marL="304792" indent="-304792">
              <a:buFont typeface="Arial" panose="020B0604020202020204" pitchFamily="34" charset="0"/>
              <a:buChar char="•"/>
            </a:pPr>
            <a:r>
              <a:rPr lang="zh-CN" altLang="en-US" sz="1780" b="1" dirty="0">
                <a:latin typeface="微软雅黑" panose="020B0503020204020204" pitchFamily="34" charset="-122"/>
                <a:ea typeface="微软雅黑" panose="020B0503020204020204" pitchFamily="34" charset="-122"/>
              </a:rPr>
              <a:t>国内领先的公立三甲综合医院</a:t>
            </a:r>
            <a:endParaRPr lang="en-US" altLang="zh-CN" sz="1780" b="1" dirty="0">
              <a:latin typeface="微软雅黑" panose="020B0503020204020204" pitchFamily="34" charset="-122"/>
              <a:ea typeface="微软雅黑" panose="020B0503020204020204" pitchFamily="34" charset="-122"/>
            </a:endParaRPr>
          </a:p>
          <a:p>
            <a:pPr marL="304792" indent="-304792">
              <a:buFont typeface="Arial" panose="020B0604020202020204" pitchFamily="34" charset="0"/>
              <a:buChar char="•"/>
            </a:pPr>
            <a:r>
              <a:rPr lang="zh-CN" altLang="en-US" sz="1780" b="1" dirty="0">
                <a:latin typeface="微软雅黑" panose="020B0503020204020204" pitchFamily="34" charset="-122"/>
                <a:ea typeface="微软雅黑" panose="020B0503020204020204" pitchFamily="34" charset="-122"/>
              </a:rPr>
              <a:t>综合运营管理平台于</a:t>
            </a:r>
            <a:r>
              <a:rPr lang="en-US" altLang="zh-CN" sz="1780" b="1" dirty="0">
                <a:latin typeface="微软雅黑" panose="020B0503020204020204" pitchFamily="34" charset="-122"/>
                <a:ea typeface="微软雅黑" panose="020B0503020204020204" pitchFamily="34" charset="-122"/>
              </a:rPr>
              <a:t>2017</a:t>
            </a:r>
            <a:r>
              <a:rPr lang="zh-CN" altLang="en-US" sz="1780" b="1" dirty="0">
                <a:latin typeface="微软雅黑" panose="020B0503020204020204" pitchFamily="34" charset="-122"/>
                <a:ea typeface="微软雅黑" panose="020B0503020204020204" pitchFamily="34" charset="-122"/>
              </a:rPr>
              <a:t>年</a:t>
            </a:r>
            <a:r>
              <a:rPr lang="en-US" altLang="zh-CN" sz="1780" b="1" dirty="0">
                <a:latin typeface="微软雅黑" panose="020B0503020204020204" pitchFamily="34" charset="-122"/>
                <a:ea typeface="微软雅黑" panose="020B0503020204020204" pitchFamily="34" charset="-122"/>
              </a:rPr>
              <a:t>12</a:t>
            </a:r>
            <a:r>
              <a:rPr lang="zh-CN" altLang="en-US" sz="1780" b="1" dirty="0">
                <a:latin typeface="微软雅黑" panose="020B0503020204020204" pitchFamily="34" charset="-122"/>
                <a:ea typeface="微软雅黑" panose="020B0503020204020204" pitchFamily="34" charset="-122"/>
              </a:rPr>
              <a:t>月上线</a:t>
            </a:r>
            <a:endParaRPr lang="en-US" altLang="zh-CN" sz="1780" b="1" dirty="0">
              <a:latin typeface="微软雅黑" panose="020B0503020204020204" pitchFamily="34" charset="-122"/>
              <a:ea typeface="微软雅黑" panose="020B0503020204020204" pitchFamily="34" charset="-122"/>
            </a:endParaRPr>
          </a:p>
        </p:txBody>
      </p:sp>
      <p:sp>
        <p:nvSpPr>
          <p:cNvPr id="39" name="矩形标注 38"/>
          <p:cNvSpPr/>
          <p:nvPr/>
        </p:nvSpPr>
        <p:spPr>
          <a:xfrm>
            <a:off x="4847862" y="932724"/>
            <a:ext cx="3519940" cy="1649105"/>
          </a:xfrm>
          <a:prstGeom prst="wedgeRectCallout">
            <a:avLst>
              <a:gd name="adj1" fmla="val -19926"/>
              <a:gd name="adj2" fmla="val 63666"/>
            </a:avLst>
          </a:prstGeom>
          <a:solidFill>
            <a:srgbClr val="FD672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00" tIns="192000" rIns="128000" bIns="192000" numCol="1" spcCol="0" rtlCol="0" fromWordArt="0" anchor="ctr" anchorCtr="0" forceAA="0" compatLnSpc="1">
            <a:noAutofit/>
          </a:bodyPr>
          <a:lstStyle/>
          <a:p>
            <a:pPr marL="304792" indent="-304792">
              <a:buFont typeface="Arial" panose="020B0604020202020204" pitchFamily="34" charset="0"/>
              <a:buChar char="•"/>
            </a:pPr>
            <a:r>
              <a:rPr lang="zh-CN" altLang="en-US" sz="1780" b="1" dirty="0">
                <a:latin typeface="微软雅黑" panose="020B0503020204020204" pitchFamily="34" charset="-122"/>
                <a:ea typeface="微软雅黑" panose="020B0503020204020204" pitchFamily="34" charset="-122"/>
              </a:rPr>
              <a:t>北大人民综合运营管理平台于</a:t>
            </a:r>
            <a:r>
              <a:rPr lang="en-US" altLang="zh-CN" sz="1780" b="1" dirty="0">
                <a:latin typeface="微软雅黑" panose="020B0503020204020204" pitchFamily="34" charset="-122"/>
                <a:ea typeface="微软雅黑" panose="020B0503020204020204" pitchFamily="34" charset="-122"/>
              </a:rPr>
              <a:t>2012</a:t>
            </a:r>
            <a:r>
              <a:rPr lang="zh-CN" altLang="en-US" sz="1780" b="1" dirty="0">
                <a:latin typeface="微软雅黑" panose="020B0503020204020204" pitchFamily="34" charset="-122"/>
                <a:ea typeface="微软雅黑" panose="020B0503020204020204" pitchFamily="34" charset="-122"/>
              </a:rPr>
              <a:t>年</a:t>
            </a:r>
            <a:r>
              <a:rPr lang="en-US" altLang="zh-CN" sz="1780" b="1" dirty="0">
                <a:latin typeface="微软雅黑" panose="020B0503020204020204" pitchFamily="34" charset="-122"/>
                <a:ea typeface="微软雅黑" panose="020B0503020204020204" pitchFamily="34" charset="-122"/>
              </a:rPr>
              <a:t>10</a:t>
            </a:r>
            <a:r>
              <a:rPr lang="zh-CN" altLang="en-US" sz="1780" b="1" dirty="0">
                <a:latin typeface="微软雅黑" panose="020B0503020204020204" pitchFamily="34" charset="-122"/>
                <a:ea typeface="微软雅黑" panose="020B0503020204020204" pitchFamily="34" charset="-122"/>
              </a:rPr>
              <a:t>月上线</a:t>
            </a:r>
            <a:endParaRPr lang="en-US" altLang="zh-CN" sz="1780" b="1" dirty="0">
              <a:latin typeface="微软雅黑" panose="020B0503020204020204" pitchFamily="34" charset="-122"/>
              <a:ea typeface="微软雅黑" panose="020B0503020204020204" pitchFamily="34" charset="-122"/>
            </a:endParaRPr>
          </a:p>
          <a:p>
            <a:pPr marL="304792" indent="-304792">
              <a:buFont typeface="Arial" panose="020B0604020202020204" pitchFamily="34" charset="0"/>
              <a:buChar char="•"/>
            </a:pPr>
            <a:r>
              <a:rPr lang="zh-CN" altLang="en-US" sz="1780" b="1" dirty="0">
                <a:latin typeface="微软雅黑" panose="020B0503020204020204" pitchFamily="34" charset="-122"/>
                <a:ea typeface="微软雅黑" panose="020B0503020204020204" pitchFamily="34" charset="-122"/>
              </a:rPr>
              <a:t>北大医疗集团综合运营管理平台于</a:t>
            </a:r>
            <a:r>
              <a:rPr lang="en-US" altLang="zh-CN" sz="1780" b="1" dirty="0">
                <a:latin typeface="微软雅黑" panose="020B0503020204020204" pitchFamily="34" charset="-122"/>
                <a:ea typeface="微软雅黑" panose="020B0503020204020204" pitchFamily="34" charset="-122"/>
              </a:rPr>
              <a:t>2014</a:t>
            </a:r>
            <a:r>
              <a:rPr lang="zh-CN" altLang="en-US" sz="1780" b="1" dirty="0">
                <a:latin typeface="微软雅黑" panose="020B0503020204020204" pitchFamily="34" charset="-122"/>
                <a:ea typeface="微软雅黑" panose="020B0503020204020204" pitchFamily="34" charset="-122"/>
              </a:rPr>
              <a:t>年</a:t>
            </a:r>
            <a:r>
              <a:rPr lang="en-US" altLang="zh-CN" sz="1780" b="1" dirty="0">
                <a:latin typeface="微软雅黑" panose="020B0503020204020204" pitchFamily="34" charset="-122"/>
                <a:ea typeface="微软雅黑" panose="020B0503020204020204" pitchFamily="34" charset="-122"/>
              </a:rPr>
              <a:t>08</a:t>
            </a:r>
            <a:r>
              <a:rPr lang="zh-CN" altLang="en-US" sz="1780" b="1" dirty="0">
                <a:latin typeface="微软雅黑" panose="020B0503020204020204" pitchFamily="34" charset="-122"/>
                <a:ea typeface="微软雅黑" panose="020B0503020204020204" pitchFamily="34" charset="-122"/>
              </a:rPr>
              <a:t>月上线</a:t>
            </a:r>
            <a:endParaRPr lang="en-US" altLang="zh-CN" sz="1780" b="1" dirty="0">
              <a:latin typeface="微软雅黑" panose="020B0503020204020204" pitchFamily="34" charset="-122"/>
              <a:ea typeface="微软雅黑" panose="020B0503020204020204" pitchFamily="34" charset="-122"/>
            </a:endParaRPr>
          </a:p>
        </p:txBody>
      </p:sp>
      <p:sp>
        <p:nvSpPr>
          <p:cNvPr id="40" name="矩形标注 39"/>
          <p:cNvSpPr/>
          <p:nvPr/>
        </p:nvSpPr>
        <p:spPr>
          <a:xfrm>
            <a:off x="8971377" y="3429000"/>
            <a:ext cx="3072340" cy="864096"/>
          </a:xfrm>
          <a:prstGeom prst="wedgeRectCallout">
            <a:avLst>
              <a:gd name="adj1" fmla="val -20606"/>
              <a:gd name="adj2" fmla="val -63398"/>
            </a:avLst>
          </a:prstGeom>
          <a:solidFill>
            <a:srgbClr val="FD672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00" tIns="192000" rIns="128000" bIns="192000" numCol="1" spcCol="0" rtlCol="0" fromWordArt="0" anchor="ctr" anchorCtr="0" forceAA="0" compatLnSpc="1">
            <a:noAutofit/>
          </a:bodyPr>
          <a:lstStyle/>
          <a:p>
            <a:pPr marL="304792" indent="-304792">
              <a:buFont typeface="Arial" panose="020B0604020202020204" pitchFamily="34" charset="0"/>
              <a:buChar char="•"/>
            </a:pPr>
            <a:r>
              <a:rPr lang="en-US" altLang="zh-CN" sz="1780" b="1" dirty="0">
                <a:latin typeface="微软雅黑" panose="020B0503020204020204" pitchFamily="34" charset="-122"/>
                <a:ea typeface="微软雅黑" panose="020B0503020204020204" pitchFamily="34" charset="-122"/>
              </a:rPr>
              <a:t>2020</a:t>
            </a:r>
            <a:r>
              <a:rPr lang="zh-CN" altLang="en-US" sz="1780" b="1" dirty="0">
                <a:latin typeface="微软雅黑" panose="020B0503020204020204" pitchFamily="34" charset="-122"/>
                <a:ea typeface="微软雅黑" panose="020B0503020204020204" pitchFamily="34" charset="-122"/>
              </a:rPr>
              <a:t>年</a:t>
            </a:r>
            <a:r>
              <a:rPr lang="en-US" altLang="zh-CN" sz="1780" b="1" dirty="0">
                <a:latin typeface="微软雅黑" panose="020B0503020204020204" pitchFamily="34" charset="-122"/>
                <a:ea typeface="微软雅黑" panose="020B0503020204020204" pitchFamily="34" charset="-122"/>
              </a:rPr>
              <a:t>9</a:t>
            </a:r>
            <a:r>
              <a:rPr lang="zh-CN" altLang="en-US" sz="1780" b="1" dirty="0">
                <a:latin typeface="微软雅黑" panose="020B0503020204020204" pitchFamily="34" charset="-122"/>
                <a:ea typeface="微软雅黑" panose="020B0503020204020204" pitchFamily="34" charset="-122"/>
              </a:rPr>
              <a:t>月中标</a:t>
            </a:r>
            <a:endParaRPr lang="en-US" altLang="zh-CN" sz="1780" b="1" dirty="0">
              <a:latin typeface="微软雅黑" panose="020B0503020204020204" pitchFamily="34" charset="-122"/>
              <a:ea typeface="微软雅黑" panose="020B0503020204020204" pitchFamily="34" charset="-122"/>
            </a:endParaRPr>
          </a:p>
          <a:p>
            <a:pPr marL="304792" indent="-304792">
              <a:buFont typeface="Arial" panose="020B0604020202020204" pitchFamily="34" charset="0"/>
              <a:buChar char="•"/>
            </a:pPr>
            <a:endParaRPr lang="en-US" altLang="zh-CN" sz="1780" b="1" dirty="0">
              <a:latin typeface="微软雅黑" panose="020B0503020204020204" pitchFamily="34" charset="-122"/>
              <a:ea typeface="微软雅黑" panose="020B0503020204020204" pitchFamily="34" charset="-122"/>
            </a:endParaRPr>
          </a:p>
        </p:txBody>
      </p:sp>
      <p:pic>
        <p:nvPicPr>
          <p:cNvPr id="41" name="图片 40"/>
          <p:cNvPicPr>
            <a:picLocks noChangeAspect="1"/>
          </p:cNvPicPr>
          <p:nvPr/>
        </p:nvPicPr>
        <p:blipFill>
          <a:blip r:embed="rId6"/>
          <a:stretch>
            <a:fillRect/>
          </a:stretch>
        </p:blipFill>
        <p:spPr>
          <a:xfrm>
            <a:off x="4691324" y="4677139"/>
            <a:ext cx="3755853" cy="889941"/>
          </a:xfrm>
          <a:prstGeom prst="rect">
            <a:avLst/>
          </a:prstGeom>
        </p:spPr>
      </p:pic>
      <p:pic>
        <p:nvPicPr>
          <p:cNvPr id="43" name="图片 42"/>
          <p:cNvPicPr>
            <a:picLocks noChangeAspect="1"/>
          </p:cNvPicPr>
          <p:nvPr/>
        </p:nvPicPr>
        <p:blipFill>
          <a:blip r:embed="rId7"/>
          <a:stretch>
            <a:fillRect/>
          </a:stretch>
        </p:blipFill>
        <p:spPr>
          <a:xfrm>
            <a:off x="295467" y="1219413"/>
            <a:ext cx="3755855" cy="838776"/>
          </a:xfrm>
          <a:prstGeom prst="rect">
            <a:avLst/>
          </a:prstGeom>
        </p:spPr>
      </p:pic>
      <p:pic>
        <p:nvPicPr>
          <p:cNvPr id="44" name="图片 43"/>
          <p:cNvPicPr>
            <a:picLocks noChangeAspect="1"/>
          </p:cNvPicPr>
          <p:nvPr/>
        </p:nvPicPr>
        <p:blipFill>
          <a:blip r:embed="rId8"/>
          <a:stretch>
            <a:fillRect/>
          </a:stretch>
        </p:blipFill>
        <p:spPr>
          <a:xfrm>
            <a:off x="267643" y="2084851"/>
            <a:ext cx="3859461" cy="1536171"/>
          </a:xfrm>
          <a:prstGeom prst="rect">
            <a:avLst/>
          </a:prstGeom>
        </p:spPr>
      </p:pic>
      <p:pic>
        <p:nvPicPr>
          <p:cNvPr id="46" name="图片 45"/>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8555441" y="2415316"/>
            <a:ext cx="3519940" cy="8216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82155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ppt_x"/>
                                          </p:val>
                                        </p:tav>
                                        <p:tav tm="100000">
                                          <p:val>
                                            <p:strVal val="#ppt_x"/>
                                          </p:val>
                                        </p:tav>
                                      </p:tavLst>
                                    </p:anim>
                                    <p:anim calcmode="lin" valueType="num">
                                      <p:cBhvr additive="base">
                                        <p:cTn id="22" dur="500" fill="hold"/>
                                        <p:tgtEl>
                                          <p:spTgt spid="3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ppt_x"/>
                                          </p:val>
                                        </p:tav>
                                        <p:tav tm="100000">
                                          <p:val>
                                            <p:strVal val="#ppt_x"/>
                                          </p:val>
                                        </p:tav>
                                      </p:tavLst>
                                    </p:anim>
                                    <p:anim calcmode="lin" valueType="num">
                                      <p:cBhvr additive="base">
                                        <p:cTn id="42" dur="500" fill="hold"/>
                                        <p:tgtEl>
                                          <p:spTgt spid="40"/>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additive="base">
                                        <p:cTn id="45" dur="500" fill="hold"/>
                                        <p:tgtEl>
                                          <p:spTgt spid="46"/>
                                        </p:tgtEl>
                                        <p:attrNameLst>
                                          <p:attrName>ppt_x</p:attrName>
                                        </p:attrNameLst>
                                      </p:cBhvr>
                                      <p:tavLst>
                                        <p:tav tm="0">
                                          <p:val>
                                            <p:strVal val="#ppt_x"/>
                                          </p:val>
                                        </p:tav>
                                        <p:tav tm="100000">
                                          <p:val>
                                            <p:strVal val="#ppt_x"/>
                                          </p:val>
                                        </p:tav>
                                      </p:tavLst>
                                    </p:anim>
                                    <p:anim calcmode="lin" valueType="num">
                                      <p:cBhvr additive="base">
                                        <p:cTn id="46"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MH_Others_1"/>
          <p:cNvSpPr/>
          <p:nvPr>
            <p:custDataLst>
              <p:tags r:id="rId2"/>
            </p:custDataLst>
          </p:nvPr>
        </p:nvSpPr>
        <p:spPr>
          <a:xfrm>
            <a:off x="3638885" y="2432419"/>
            <a:ext cx="2044489" cy="204448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 name="MH_Others_2"/>
          <p:cNvSpPr/>
          <p:nvPr>
            <p:custDataLst>
              <p:tags r:id="rId3"/>
            </p:custDataLst>
          </p:nvPr>
        </p:nvSpPr>
        <p:spPr>
          <a:xfrm>
            <a:off x="2822727" y="1609004"/>
            <a:ext cx="3721899" cy="3721898"/>
          </a:xfrm>
          <a:prstGeom prst="ellipse">
            <a:avLst/>
          </a:prstGeom>
          <a:noFill/>
          <a:ln>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 name="MH_Others_3"/>
          <p:cNvSpPr/>
          <p:nvPr>
            <p:custDataLst>
              <p:tags r:id="rId4"/>
            </p:custDataLst>
          </p:nvPr>
        </p:nvSpPr>
        <p:spPr>
          <a:xfrm>
            <a:off x="3780459" y="2592230"/>
            <a:ext cx="1744466" cy="174446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lvl="0" algn="ctr"/>
            <a:r>
              <a:rPr lang="zh-CN" altLang="en-US" sz="4400">
                <a:solidFill>
                  <a:srgbClr val="FFFFFF"/>
                </a:solidFill>
                <a:latin typeface="微软雅黑" panose="020B0503020204020204" pitchFamily="34" charset="-122"/>
                <a:ea typeface="微软雅黑" panose="020B0503020204020204" pitchFamily="34" charset="-122"/>
              </a:rPr>
              <a:t>目录</a:t>
            </a:r>
            <a:endParaRPr lang="en-US" altLang="zh-CN" sz="4400">
              <a:solidFill>
                <a:srgbClr val="FFFFFF"/>
              </a:solidFill>
              <a:latin typeface="微软雅黑" panose="020B0503020204020204" pitchFamily="34" charset="-122"/>
              <a:ea typeface="微软雅黑" panose="020B0503020204020204" pitchFamily="34" charset="-122"/>
            </a:endParaRPr>
          </a:p>
          <a:p>
            <a:pPr lvl="0" algn="ctr"/>
            <a:r>
              <a:rPr lang="en-US" altLang="zh-CN" sz="1400">
                <a:solidFill>
                  <a:srgbClr val="FFFFFF"/>
                </a:solidFill>
                <a:latin typeface="微软雅黑" panose="020B0503020204020204" pitchFamily="34" charset="-122"/>
                <a:ea typeface="微软雅黑" panose="020B0503020204020204" pitchFamily="34" charset="-122"/>
              </a:rPr>
              <a:t>CONTENTS</a:t>
            </a:r>
            <a:endParaRPr lang="zh-CN" altLang="en-US" sz="1400" dirty="0">
              <a:solidFill>
                <a:srgbClr val="FFFFFF"/>
              </a:solidFill>
              <a:latin typeface="微软雅黑" panose="020B0503020204020204" pitchFamily="34" charset="-122"/>
              <a:ea typeface="微软雅黑" panose="020B0503020204020204" pitchFamily="34" charset="-122"/>
            </a:endParaRPr>
          </a:p>
        </p:txBody>
      </p:sp>
      <p:sp>
        <p:nvSpPr>
          <p:cNvPr id="7" name="MH_Entry_1">
            <a:hlinkClick r:id="rId14" action="ppaction://hlinksldjump"/>
          </p:cNvPr>
          <p:cNvSpPr>
            <a:spLocks noChangeArrowheads="1"/>
          </p:cNvSpPr>
          <p:nvPr>
            <p:custDataLst>
              <p:tags r:id="rId5"/>
            </p:custDataLst>
          </p:nvPr>
        </p:nvSpPr>
        <p:spPr bwMode="auto">
          <a:xfrm>
            <a:off x="6109878" y="1333500"/>
            <a:ext cx="3579320" cy="76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p>
            <a:pPr>
              <a:lnSpc>
                <a:spcPct val="120000"/>
              </a:lnSpc>
              <a:buFont typeface="Arial" panose="020B0604020202020204" pitchFamily="34" charset="0"/>
              <a:buNone/>
            </a:pPr>
            <a:r>
              <a:rPr lang="en-US" altLang="zh-CN" sz="1600" dirty="0">
                <a:solidFill>
                  <a:srgbClr val="A3A3A3"/>
                </a:solidFill>
              </a:rPr>
              <a:t>HRP</a:t>
            </a:r>
            <a:r>
              <a:rPr lang="zh-CN" altLang="en-US" sz="1600" dirty="0">
                <a:solidFill>
                  <a:srgbClr val="A3A3A3"/>
                </a:solidFill>
              </a:rPr>
              <a:t>业务解决方案</a:t>
            </a:r>
          </a:p>
        </p:txBody>
      </p:sp>
      <p:sp>
        <p:nvSpPr>
          <p:cNvPr id="8" name="MH_Entry_2">
            <a:hlinkClick r:id="rId15" action="ppaction://hlinksldjump"/>
          </p:cNvPr>
          <p:cNvSpPr>
            <a:spLocks noChangeArrowheads="1"/>
          </p:cNvSpPr>
          <p:nvPr>
            <p:custDataLst>
              <p:tags r:id="rId6"/>
            </p:custDataLst>
          </p:nvPr>
        </p:nvSpPr>
        <p:spPr bwMode="auto">
          <a:xfrm>
            <a:off x="6925626" y="2413218"/>
            <a:ext cx="2983745" cy="76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p>
            <a:pPr>
              <a:lnSpc>
                <a:spcPct val="120000"/>
              </a:lnSpc>
              <a:buFont typeface="Arial" panose="020B0604020202020204" pitchFamily="34" charset="0"/>
              <a:buNone/>
            </a:pPr>
            <a:r>
              <a:rPr lang="zh-CN" altLang="en-US" sz="1600" dirty="0">
                <a:solidFill>
                  <a:srgbClr val="A3A3A3"/>
                </a:solidFill>
              </a:rPr>
              <a:t>医改新政策</a:t>
            </a:r>
          </a:p>
        </p:txBody>
      </p:sp>
      <p:sp>
        <p:nvSpPr>
          <p:cNvPr id="19" name="MH_Entry_3">
            <a:hlinkClick r:id="rId16" action="ppaction://hlinksldjump"/>
          </p:cNvPr>
          <p:cNvSpPr>
            <a:spLocks noChangeArrowheads="1"/>
          </p:cNvSpPr>
          <p:nvPr>
            <p:custDataLst>
              <p:tags r:id="rId7"/>
            </p:custDataLst>
          </p:nvPr>
        </p:nvSpPr>
        <p:spPr bwMode="auto">
          <a:xfrm>
            <a:off x="6949788" y="3696684"/>
            <a:ext cx="3013362" cy="76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p>
            <a:pPr>
              <a:lnSpc>
                <a:spcPct val="120000"/>
              </a:lnSpc>
              <a:buFont typeface="Arial" panose="020B0604020202020204" pitchFamily="34" charset="0"/>
              <a:buNone/>
            </a:pPr>
            <a:r>
              <a:rPr lang="en-US" altLang="zh-CN" sz="1600" dirty="0">
                <a:solidFill>
                  <a:srgbClr val="A3A3A3"/>
                </a:solidFill>
              </a:rPr>
              <a:t>HRP</a:t>
            </a:r>
            <a:r>
              <a:rPr lang="zh-CN" altLang="en-US" sz="1600" dirty="0">
                <a:solidFill>
                  <a:srgbClr val="A3A3A3"/>
                </a:solidFill>
              </a:rPr>
              <a:t>在建项目</a:t>
            </a:r>
          </a:p>
        </p:txBody>
      </p:sp>
      <p:sp>
        <p:nvSpPr>
          <p:cNvPr id="12" name="MH_Entry_4"/>
          <p:cNvSpPr>
            <a:spLocks noChangeArrowheads="1"/>
          </p:cNvSpPr>
          <p:nvPr>
            <p:custDataLst>
              <p:tags r:id="rId8"/>
            </p:custDataLst>
          </p:nvPr>
        </p:nvSpPr>
        <p:spPr bwMode="auto">
          <a:xfrm>
            <a:off x="6142636" y="4770318"/>
            <a:ext cx="3686738" cy="76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p>
            <a:pPr eaLnBrk="1" hangingPunct="1">
              <a:lnSpc>
                <a:spcPct val="120000"/>
              </a:lnSpc>
              <a:spcBef>
                <a:spcPct val="0"/>
              </a:spcBef>
              <a:buFont typeface="Arial" panose="020B0604020202020204" pitchFamily="34" charset="0"/>
              <a:buNone/>
            </a:pPr>
            <a:r>
              <a:rPr lang="zh-CN" altLang="en-US" sz="2000" dirty="0">
                <a:solidFill>
                  <a:schemeClr val="tx1">
                    <a:lumMod val="75000"/>
                    <a:lumOff val="25000"/>
                  </a:schemeClr>
                </a:solidFill>
                <a:latin typeface="+mn-lt"/>
                <a:ea typeface="+mn-ea"/>
              </a:rPr>
              <a:t>沟通交流</a:t>
            </a:r>
          </a:p>
        </p:txBody>
      </p:sp>
      <p:sp>
        <p:nvSpPr>
          <p:cNvPr id="15" name="MH_Number_1">
            <a:hlinkClick r:id="rId14" action="ppaction://hlinksldjump"/>
          </p:cNvPr>
          <p:cNvSpPr/>
          <p:nvPr>
            <p:custDataLst>
              <p:tags r:id="rId9"/>
            </p:custDataLst>
          </p:nvPr>
        </p:nvSpPr>
        <p:spPr>
          <a:xfrm>
            <a:off x="5359667" y="1575324"/>
            <a:ext cx="551226" cy="55122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20000"/>
          </a:bodyPr>
          <a:lstStyle/>
          <a:p>
            <a:pPr algn="ctr"/>
            <a:r>
              <a:rPr lang="en-US" altLang="zh-CN" sz="2400">
                <a:solidFill>
                  <a:srgbClr val="FFFFFF"/>
                </a:solidFill>
                <a:cs typeface="Arial Unicode MS" panose="020B0604020202020204" pitchFamily="34" charset="-122"/>
              </a:rPr>
              <a:t>1</a:t>
            </a:r>
            <a:endParaRPr lang="zh-CN" altLang="en-US" sz="2400" dirty="0">
              <a:solidFill>
                <a:srgbClr val="FFFFFF"/>
              </a:solidFill>
              <a:cs typeface="Arial Unicode MS" panose="020B0604020202020204" pitchFamily="34" charset="-122"/>
            </a:endParaRPr>
          </a:p>
        </p:txBody>
      </p:sp>
      <p:sp>
        <p:nvSpPr>
          <p:cNvPr id="17" name="MH_Number_2">
            <a:hlinkClick r:id="rId15" action="ppaction://hlinksldjump"/>
          </p:cNvPr>
          <p:cNvSpPr/>
          <p:nvPr>
            <p:custDataLst>
              <p:tags r:id="rId10"/>
            </p:custDataLst>
          </p:nvPr>
        </p:nvSpPr>
        <p:spPr>
          <a:xfrm>
            <a:off x="6186078" y="2526002"/>
            <a:ext cx="551226" cy="55122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20000"/>
          </a:bodyPr>
          <a:lstStyle/>
          <a:p>
            <a:pPr algn="ctr"/>
            <a:r>
              <a:rPr lang="en-US" altLang="zh-CN" sz="2400">
                <a:solidFill>
                  <a:srgbClr val="FFFFFF"/>
                </a:solidFill>
                <a:cs typeface="Arial Unicode MS" panose="020B0604020202020204" pitchFamily="34" charset="-122"/>
              </a:rPr>
              <a:t>2</a:t>
            </a:r>
            <a:endParaRPr lang="zh-CN" altLang="en-US" sz="2400" dirty="0">
              <a:solidFill>
                <a:srgbClr val="FFFFFF"/>
              </a:solidFill>
              <a:cs typeface="Arial Unicode MS" panose="020B0604020202020204" pitchFamily="34" charset="-122"/>
            </a:endParaRPr>
          </a:p>
        </p:txBody>
      </p:sp>
      <p:sp>
        <p:nvSpPr>
          <p:cNvPr id="21" name="MH_Number_3">
            <a:hlinkClick r:id="rId16" action="ppaction://hlinksldjump"/>
          </p:cNvPr>
          <p:cNvSpPr/>
          <p:nvPr>
            <p:custDataLst>
              <p:tags r:id="rId11"/>
            </p:custDataLst>
          </p:nvPr>
        </p:nvSpPr>
        <p:spPr>
          <a:xfrm>
            <a:off x="6208062" y="3785470"/>
            <a:ext cx="551226" cy="55122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20000"/>
          </a:bodyPr>
          <a:lstStyle/>
          <a:p>
            <a:pPr algn="ctr"/>
            <a:r>
              <a:rPr lang="en-US" altLang="zh-CN" sz="2400">
                <a:solidFill>
                  <a:srgbClr val="FFFFFF"/>
                </a:solidFill>
                <a:cs typeface="Arial Unicode MS" panose="020B0604020202020204" pitchFamily="34" charset="-122"/>
              </a:rPr>
              <a:t>3</a:t>
            </a:r>
            <a:endParaRPr lang="zh-CN" altLang="en-US" sz="2400" dirty="0">
              <a:solidFill>
                <a:srgbClr val="FFFFFF"/>
              </a:solidFill>
              <a:cs typeface="Arial Unicode MS" panose="020B0604020202020204" pitchFamily="34" charset="-122"/>
            </a:endParaRPr>
          </a:p>
        </p:txBody>
      </p:sp>
      <p:sp>
        <p:nvSpPr>
          <p:cNvPr id="23" name="MH_Number_4"/>
          <p:cNvSpPr/>
          <p:nvPr>
            <p:custDataLst>
              <p:tags r:id="rId12"/>
            </p:custDataLst>
          </p:nvPr>
        </p:nvSpPr>
        <p:spPr>
          <a:xfrm>
            <a:off x="5415332" y="4764410"/>
            <a:ext cx="551226" cy="5512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20000"/>
          </a:bodyPr>
          <a:lstStyle/>
          <a:p>
            <a:pPr algn="ctr"/>
            <a:r>
              <a:rPr lang="en-US" altLang="zh-CN" sz="2400">
                <a:solidFill>
                  <a:srgbClr val="FFFFFF"/>
                </a:solidFill>
                <a:cs typeface="Arial Unicode MS" panose="020B0604020202020204" pitchFamily="34" charset="-122"/>
              </a:rPr>
              <a:t>4</a:t>
            </a:r>
            <a:endParaRPr lang="zh-CN" altLang="en-US" sz="2400" dirty="0">
              <a:solidFill>
                <a:srgbClr val="FFFFFF"/>
              </a:solidFill>
              <a:cs typeface="Arial Unicode MS" panose="020B0604020202020204" pitchFamily="34" charset="-122"/>
            </a:endParaRPr>
          </a:p>
        </p:txBody>
      </p:sp>
    </p:spTree>
    <p:custDataLst>
      <p:tags r:id="rId1"/>
    </p:custDataLst>
    <p:extLst>
      <p:ext uri="{BB962C8B-B14F-4D97-AF65-F5344CB8AC3E}">
        <p14:creationId xmlns:p14="http://schemas.microsoft.com/office/powerpoint/2010/main" val="3251390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3"/>
          <p:cNvSpPr>
            <a:spLocks noGrp="1"/>
          </p:cNvSpPr>
          <p:nvPr>
            <p:ph type="ftr" sz="quarter" idx="10"/>
          </p:nvPr>
        </p:nvSpPr>
        <p:spPr>
          <a:xfrm>
            <a:off x="195308" y="6482507"/>
            <a:ext cx="1496372" cy="258861"/>
          </a:xfrm>
        </p:spPr>
        <p:txBody>
          <a:bodyPr/>
          <a:lstStyle/>
          <a:p>
            <a:r>
              <a:rPr lang="en-US" altLang="zh-CN"/>
              <a:t>www.PKU-HIT.com</a:t>
            </a:r>
            <a:endParaRPr lang="en-US" altLang="zh-CN" dirty="0"/>
          </a:p>
        </p:txBody>
      </p:sp>
      <p:sp>
        <p:nvSpPr>
          <p:cNvPr id="3" name="灯片编号占位符 4"/>
          <p:cNvSpPr>
            <a:spLocks noGrp="1"/>
          </p:cNvSpPr>
          <p:nvPr>
            <p:ph type="sldNum" sz="quarter" idx="4294967295"/>
          </p:nvPr>
        </p:nvSpPr>
        <p:spPr>
          <a:xfrm>
            <a:off x="10928030" y="6532558"/>
            <a:ext cx="776290" cy="258861"/>
          </a:xfrm>
          <a:prstGeom prst="rect">
            <a:avLst/>
          </a:prstGeom>
        </p:spPr>
        <p:txBody>
          <a:bodyPr/>
          <a:lstStyle/>
          <a:p>
            <a:r>
              <a:rPr lang="zh-CN" altLang="en-US" dirty="0"/>
              <a:t>第 </a:t>
            </a:r>
            <a:fld id="{333F55B7-E589-4BD6-9A2C-6E65623DF0C3}" type="slidenum">
              <a:rPr lang="en-US" altLang="zh-CN" smtClean="0">
                <a:latin typeface="+mn-lt"/>
              </a:rPr>
              <a:pPr/>
              <a:t>42</a:t>
            </a:fld>
            <a:r>
              <a:rPr lang="en-US" altLang="zh-CN" dirty="0">
                <a:latin typeface="+mn-lt"/>
              </a:rPr>
              <a:t> </a:t>
            </a:r>
            <a:r>
              <a:rPr lang="zh-CN" altLang="en-US" dirty="0"/>
              <a:t>页</a:t>
            </a:r>
            <a:endParaRPr lang="en-US" altLang="zh-CN" dirty="0"/>
          </a:p>
        </p:txBody>
      </p:sp>
      <p:sp>
        <p:nvSpPr>
          <p:cNvPr id="5" name="任意多边形 4"/>
          <p:cNvSpPr/>
          <p:nvPr>
            <p:custDataLst>
              <p:tags r:id="rId2"/>
            </p:custDataLst>
          </p:nvPr>
        </p:nvSpPr>
        <p:spPr>
          <a:xfrm>
            <a:off x="6461337" y="924791"/>
            <a:ext cx="3680190" cy="5455227"/>
          </a:xfrm>
          <a:custGeom>
            <a:avLst/>
            <a:gdLst>
              <a:gd name="connsiteX0" fmla="*/ 0 w 5224972"/>
              <a:gd name="connsiteY0" fmla="*/ 0 h 6858000"/>
              <a:gd name="connsiteX1" fmla="*/ 5224972 w 5224972"/>
              <a:gd name="connsiteY1" fmla="*/ 0 h 6858000"/>
              <a:gd name="connsiteX2" fmla="*/ 5224972 w 5224972"/>
              <a:gd name="connsiteY2" fmla="*/ 6858000 h 6858000"/>
              <a:gd name="connsiteX3" fmla="*/ 782720 w 5224972"/>
              <a:gd name="connsiteY3" fmla="*/ 6858000 h 6858000"/>
              <a:gd name="connsiteX4" fmla="*/ 898716 w 5224972"/>
              <a:gd name="connsiteY4" fmla="*/ 6564347 h 6858000"/>
              <a:gd name="connsiteX5" fmla="*/ 1307022 w 5224972"/>
              <a:gd name="connsiteY5" fmla="*/ 4033838 h 6858000"/>
              <a:gd name="connsiteX6" fmla="*/ 55833 w 5224972"/>
              <a:gd name="connsiteY6" fmla="*/ 541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4972" h="6858000">
                <a:moveTo>
                  <a:pt x="0" y="0"/>
                </a:moveTo>
                <a:lnTo>
                  <a:pt x="5224972" y="0"/>
                </a:lnTo>
                <a:lnTo>
                  <a:pt x="5224972" y="6858000"/>
                </a:lnTo>
                <a:lnTo>
                  <a:pt x="782720" y="6858000"/>
                </a:lnTo>
                <a:lnTo>
                  <a:pt x="898716" y="6564347"/>
                </a:lnTo>
                <a:cubicBezTo>
                  <a:pt x="1156499" y="5841999"/>
                  <a:pt x="1307022" y="4971196"/>
                  <a:pt x="1307022" y="4033838"/>
                </a:cubicBezTo>
                <a:cubicBezTo>
                  <a:pt x="1307022" y="2315349"/>
                  <a:pt x="801098" y="820558"/>
                  <a:pt x="55833" y="54134"/>
                </a:cubicBezTo>
                <a:close/>
              </a:path>
            </a:pathLst>
          </a:custGeom>
          <a:gradFill flip="none" rotWithShape="1">
            <a:gsLst>
              <a:gs pos="0">
                <a:schemeClr val="accent1">
                  <a:lumMod val="60000"/>
                  <a:lumOff val="40000"/>
                  <a:alpha val="4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1080000" tIns="0" bIns="0" anchor="ctr"/>
          <a:lstStyle/>
          <a:p>
            <a:pPr algn="ctr">
              <a:defRPr/>
            </a:pPr>
            <a:r>
              <a:rPr lang="en-US" altLang="zh-CN" sz="8000" b="1" dirty="0">
                <a:solidFill>
                  <a:schemeClr val="accent1">
                    <a:lumMod val="75000"/>
                  </a:schemeClr>
                </a:solidFill>
                <a:ea typeface="Kozuka Gothic Pro M" panose="020B0700000000000000" pitchFamily="34" charset="-128"/>
              </a:rPr>
              <a:t>Q&amp;A</a:t>
            </a:r>
            <a:endParaRPr lang="zh-CN" altLang="en-US" sz="8000" b="1" dirty="0">
              <a:solidFill>
                <a:schemeClr val="accent1">
                  <a:lumMod val="75000"/>
                </a:schemeClr>
              </a:solidFill>
            </a:endParaRPr>
          </a:p>
        </p:txBody>
      </p:sp>
      <p:sp>
        <p:nvSpPr>
          <p:cNvPr id="6" name="任意多边形 5"/>
          <p:cNvSpPr/>
          <p:nvPr>
            <p:custDataLst>
              <p:tags r:id="rId3"/>
            </p:custDataLst>
          </p:nvPr>
        </p:nvSpPr>
        <p:spPr>
          <a:xfrm>
            <a:off x="5934797" y="924791"/>
            <a:ext cx="1291463" cy="5455227"/>
          </a:xfrm>
          <a:custGeom>
            <a:avLst/>
            <a:gdLst>
              <a:gd name="connsiteX0" fmla="*/ 0 w 1834223"/>
              <a:gd name="connsiteY0" fmla="*/ 0 h 6858000"/>
              <a:gd name="connsiteX1" fmla="*/ 527201 w 1834223"/>
              <a:gd name="connsiteY1" fmla="*/ 0 h 6858000"/>
              <a:gd name="connsiteX2" fmla="*/ 583034 w 1834223"/>
              <a:gd name="connsiteY2" fmla="*/ 54134 h 6858000"/>
              <a:gd name="connsiteX3" fmla="*/ 1834223 w 1834223"/>
              <a:gd name="connsiteY3" fmla="*/ 4033838 h 6858000"/>
              <a:gd name="connsiteX4" fmla="*/ 1425917 w 1834223"/>
              <a:gd name="connsiteY4" fmla="*/ 6564347 h 6858000"/>
              <a:gd name="connsiteX5" fmla="*/ 1309921 w 1834223"/>
              <a:gd name="connsiteY5" fmla="*/ 6858000 h 6858000"/>
              <a:gd name="connsiteX6" fmla="*/ 1270130 w 1834223"/>
              <a:gd name="connsiteY6" fmla="*/ 6858000 h 6858000"/>
              <a:gd name="connsiteX7" fmla="*/ 1288643 w 1834223"/>
              <a:gd name="connsiteY7" fmla="*/ 6809397 h 6858000"/>
              <a:gd name="connsiteX8" fmla="*/ 1667537 w 1834223"/>
              <a:gd name="connsiteY8" fmla="*/ 4422775 h 6858000"/>
              <a:gd name="connsiteX9" fmla="*/ 24624 w 1834223"/>
              <a:gd name="connsiteY9" fmla="*/ 201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4223" h="6858000">
                <a:moveTo>
                  <a:pt x="0" y="0"/>
                </a:moveTo>
                <a:lnTo>
                  <a:pt x="527201" y="0"/>
                </a:lnTo>
                <a:lnTo>
                  <a:pt x="583034" y="54134"/>
                </a:lnTo>
                <a:cubicBezTo>
                  <a:pt x="1328299" y="820558"/>
                  <a:pt x="1834223" y="2315349"/>
                  <a:pt x="1834223" y="4033838"/>
                </a:cubicBezTo>
                <a:cubicBezTo>
                  <a:pt x="1834223" y="4971196"/>
                  <a:pt x="1683700" y="5841999"/>
                  <a:pt x="1425917" y="6564347"/>
                </a:cubicBezTo>
                <a:lnTo>
                  <a:pt x="1309921" y="6858000"/>
                </a:lnTo>
                <a:lnTo>
                  <a:pt x="1270130" y="6858000"/>
                </a:lnTo>
                <a:lnTo>
                  <a:pt x="1288643" y="6809397"/>
                </a:lnTo>
                <a:cubicBezTo>
                  <a:pt x="1530281" y="6099942"/>
                  <a:pt x="1667537" y="5286924"/>
                  <a:pt x="1667537" y="4422775"/>
                </a:cubicBezTo>
                <a:cubicBezTo>
                  <a:pt x="1667537" y="2521648"/>
                  <a:pt x="1003217" y="867993"/>
                  <a:pt x="24624" y="20115"/>
                </a:cubicBezTo>
                <a:close/>
              </a:path>
            </a:pathLst>
          </a:custGeom>
          <a:solidFill>
            <a:schemeClr val="accent1"/>
          </a:solidFill>
          <a:ln>
            <a:noFill/>
          </a:ln>
          <a:effectLst>
            <a:outerShdw blurRad="254000" dist="38100" algn="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7" name="图片 6"/>
          <p:cNvPicPr>
            <a:picLocks noChangeAspect="1"/>
          </p:cNvPicPr>
          <p:nvPr>
            <p:custDataLst>
              <p:tags r:id="rId4"/>
            </p:custDataLst>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853788" y="1427705"/>
            <a:ext cx="3088877" cy="4655137"/>
          </a:xfrm>
          <a:prstGeom prst="rect">
            <a:avLst/>
          </a:prstGeom>
        </p:spPr>
      </p:pic>
    </p:spTree>
    <p:custDataLst>
      <p:tags r:id="rId1"/>
    </p:custDataLst>
    <p:extLst>
      <p:ext uri="{BB962C8B-B14F-4D97-AF65-F5344CB8AC3E}">
        <p14:creationId xmlns:p14="http://schemas.microsoft.com/office/powerpoint/2010/main" val="3680399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ancheng\Desktop\图片2XG-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376" y="1052736"/>
            <a:ext cx="11377264" cy="56651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51584" y="2255813"/>
            <a:ext cx="4032448" cy="707886"/>
          </a:xfrm>
          <a:prstGeom prst="rect">
            <a:avLst/>
          </a:prstGeom>
          <a:noFill/>
        </p:spPr>
        <p:txBody>
          <a:bodyPr wrap="square" rtlCol="0">
            <a:spAutoFit/>
          </a:bodyPr>
          <a:lstStyle/>
          <a:p>
            <a:r>
              <a:rPr lang="zh-CN" altLang="en-US" sz="4000">
                <a:solidFill>
                  <a:srgbClr val="E9521D"/>
                </a:solidFill>
                <a:latin typeface="Arial" pitchFamily="34" charset="0"/>
                <a:ea typeface="微软雅黑" pitchFamily="34" charset="-122"/>
                <a:cs typeface="Arial" pitchFamily="34" charset="0"/>
              </a:rPr>
              <a:t>感谢聆听</a:t>
            </a:r>
            <a:r>
              <a:rPr lang="en-US" altLang="zh-CN" sz="4000">
                <a:solidFill>
                  <a:srgbClr val="E9521D"/>
                </a:solidFill>
                <a:latin typeface="Arial" pitchFamily="34" charset="0"/>
                <a:ea typeface="微软雅黑" pitchFamily="34" charset="-122"/>
                <a:cs typeface="Arial" pitchFamily="34" charset="0"/>
              </a:rPr>
              <a:t>!</a:t>
            </a:r>
            <a:endParaRPr lang="zh-CN" altLang="en-US" sz="3200" dirty="0">
              <a:solidFill>
                <a:srgbClr val="E9521D"/>
              </a:solidFill>
              <a:latin typeface="Arial" pitchFamily="34" charset="0"/>
              <a:ea typeface="微软雅黑" pitchFamily="34" charset="-122"/>
              <a:cs typeface="Arial" pitchFamily="34" charset="0"/>
            </a:endParaRPr>
          </a:p>
        </p:txBody>
      </p:sp>
      <p:cxnSp>
        <p:nvCxnSpPr>
          <p:cNvPr id="4" name="直接连接符 3"/>
          <p:cNvCxnSpPr/>
          <p:nvPr/>
        </p:nvCxnSpPr>
        <p:spPr>
          <a:xfrm>
            <a:off x="2495600" y="2963699"/>
            <a:ext cx="2952328" cy="0"/>
          </a:xfrm>
          <a:prstGeom prst="line">
            <a:avLst/>
          </a:prstGeom>
          <a:ln>
            <a:solidFill>
              <a:srgbClr val="E952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3029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74579" y="238279"/>
            <a:ext cx="11286051" cy="499604"/>
          </a:xfrm>
          <a:prstGeom prst="rect">
            <a:avLst/>
          </a:prstGeom>
        </p:spPr>
        <p:txBody>
          <a:bodyPr vert="horz" lIns="121920" tIns="60960" rIns="121920" bIns="60960" rtlCol="0" anchor="ctr">
            <a:noAutofit/>
          </a:bodyPr>
          <a:lstStyle/>
          <a:p>
            <a:pPr defTabSz="1219170">
              <a:spcBef>
                <a:spcPct val="0"/>
              </a:spcBef>
              <a:defRPr/>
            </a:pPr>
            <a:r>
              <a:rPr lang="en-US" altLang="zh-CN" sz="2667" b="1" dirty="0">
                <a:solidFill>
                  <a:schemeClr val="tx1">
                    <a:lumMod val="65000"/>
                    <a:lumOff val="35000"/>
                  </a:schemeClr>
                </a:solidFill>
                <a:latin typeface="微软雅黑"/>
                <a:ea typeface="微软雅黑"/>
                <a:cs typeface="微软雅黑"/>
              </a:rPr>
              <a:t>HRP</a:t>
            </a:r>
            <a:r>
              <a:rPr lang="zh-CN" altLang="en-US" sz="2667" b="1" dirty="0">
                <a:solidFill>
                  <a:schemeClr val="tx1">
                    <a:lumMod val="65000"/>
                    <a:lumOff val="35000"/>
                  </a:schemeClr>
                </a:solidFill>
                <a:latin typeface="微软雅黑"/>
                <a:ea typeface="微软雅黑"/>
                <a:cs typeface="微软雅黑"/>
              </a:rPr>
              <a:t>平台建设的重点：</a:t>
            </a:r>
          </a:p>
        </p:txBody>
      </p:sp>
      <p:cxnSp>
        <p:nvCxnSpPr>
          <p:cNvPr id="3" name="直线连接符 2"/>
          <p:cNvCxnSpPr/>
          <p:nvPr/>
        </p:nvCxnSpPr>
        <p:spPr>
          <a:xfrm>
            <a:off x="580574" y="830997"/>
            <a:ext cx="445105" cy="0"/>
          </a:xfrm>
          <a:prstGeom prst="line">
            <a:avLst/>
          </a:prstGeom>
          <a:ln w="12700"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 name="直线连接符 3"/>
          <p:cNvCxnSpPr/>
          <p:nvPr/>
        </p:nvCxnSpPr>
        <p:spPr>
          <a:xfrm>
            <a:off x="1025679" y="830997"/>
            <a:ext cx="4078036" cy="0"/>
          </a:xfrm>
          <a:prstGeom prst="line">
            <a:avLst/>
          </a:prstGeom>
          <a:ln w="12700" cmpd="sng">
            <a:solidFill>
              <a:srgbClr val="CA2820"/>
            </a:solidFill>
          </a:ln>
          <a:effectLst/>
        </p:spPr>
        <p:style>
          <a:lnRef idx="2">
            <a:schemeClr val="accent1"/>
          </a:lnRef>
          <a:fillRef idx="0">
            <a:schemeClr val="accent1"/>
          </a:fillRef>
          <a:effectRef idx="1">
            <a:schemeClr val="accent1"/>
          </a:effectRef>
          <a:fontRef idx="minor">
            <a:schemeClr val="tx1"/>
          </a:fontRef>
        </p:style>
      </p:cxnSp>
      <p:pic>
        <p:nvPicPr>
          <p:cNvPr id="6" name="图片 5"/>
          <p:cNvPicPr>
            <a:picLocks noChangeAspect="1"/>
          </p:cNvPicPr>
          <p:nvPr/>
        </p:nvPicPr>
        <p:blipFill>
          <a:blip r:embed="rId3"/>
          <a:stretch>
            <a:fillRect/>
          </a:stretch>
        </p:blipFill>
        <p:spPr>
          <a:xfrm>
            <a:off x="1391478" y="1028733"/>
            <a:ext cx="9532929" cy="5184576"/>
          </a:xfrm>
          <a:prstGeom prst="rect">
            <a:avLst/>
          </a:prstGeom>
        </p:spPr>
      </p:pic>
    </p:spTree>
    <p:extLst>
      <p:ext uri="{BB962C8B-B14F-4D97-AF65-F5344CB8AC3E}">
        <p14:creationId xmlns:p14="http://schemas.microsoft.com/office/powerpoint/2010/main" val="949034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3"/>
          <p:cNvCxnSpPr/>
          <p:nvPr/>
        </p:nvCxnSpPr>
        <p:spPr>
          <a:xfrm>
            <a:off x="1025679" y="830997"/>
            <a:ext cx="4078036" cy="0"/>
          </a:xfrm>
          <a:prstGeom prst="line">
            <a:avLst/>
          </a:prstGeom>
          <a:ln w="12700" cmpd="sng">
            <a:solidFill>
              <a:srgbClr val="CA2820"/>
            </a:solidFill>
          </a:ln>
          <a:effectLst/>
        </p:spPr>
        <p:style>
          <a:lnRef idx="2">
            <a:schemeClr val="accent1"/>
          </a:lnRef>
          <a:fillRef idx="0">
            <a:schemeClr val="accent1"/>
          </a:fillRef>
          <a:effectRef idx="1">
            <a:schemeClr val="accent1"/>
          </a:effectRef>
          <a:fontRef idx="minor">
            <a:schemeClr val="tx1"/>
          </a:fontRef>
        </p:style>
      </p:cxnSp>
      <p:sp>
        <p:nvSpPr>
          <p:cNvPr id="19" name="标题 1"/>
          <p:cNvSpPr txBox="1">
            <a:spLocks/>
          </p:cNvSpPr>
          <p:nvPr/>
        </p:nvSpPr>
        <p:spPr>
          <a:xfrm>
            <a:off x="719403" y="164638"/>
            <a:ext cx="11286051" cy="499604"/>
          </a:xfrm>
          <a:prstGeom prst="rect">
            <a:avLst/>
          </a:prstGeom>
        </p:spPr>
        <p:txBody>
          <a:bodyPr vert="horz" lIns="121920" tIns="60960" rIns="121920" bIns="60960" rtlCol="0" anchor="ctr">
            <a:noAutofit/>
          </a:bodyPr>
          <a:lstStyle/>
          <a:p>
            <a:r>
              <a:rPr lang="zh-CN" altLang="en-US" sz="2667" b="1" dirty="0">
                <a:latin typeface="微软雅黑" panose="020B0503020204020204" pitchFamily="34" charset="-122"/>
                <a:ea typeface="微软雅黑" panose="020B0503020204020204" pitchFamily="34" charset="-122"/>
              </a:rPr>
              <a:t>医院智慧管理对标</a:t>
            </a:r>
            <a:endParaRPr lang="zh-CN" altLang="zh-CN" sz="2667" b="1" dirty="0">
              <a:latin typeface="微软雅黑" panose="020B0503020204020204" pitchFamily="34" charset="-122"/>
              <a:ea typeface="微软雅黑" panose="020B0503020204020204" pitchFamily="34" charset="-122"/>
            </a:endParaRPr>
          </a:p>
        </p:txBody>
      </p:sp>
      <p:pic>
        <p:nvPicPr>
          <p:cNvPr id="20" name="图片 19"/>
          <p:cNvPicPr>
            <a:picLocks noChangeAspect="1"/>
          </p:cNvPicPr>
          <p:nvPr/>
        </p:nvPicPr>
        <p:blipFill>
          <a:blip r:embed="rId3"/>
          <a:stretch>
            <a:fillRect/>
          </a:stretch>
        </p:blipFill>
        <p:spPr>
          <a:xfrm>
            <a:off x="0" y="836713"/>
            <a:ext cx="12192000" cy="5609561"/>
          </a:xfrm>
          <a:prstGeom prst="rect">
            <a:avLst/>
          </a:prstGeom>
        </p:spPr>
      </p:pic>
    </p:spTree>
    <p:extLst>
      <p:ext uri="{BB962C8B-B14F-4D97-AF65-F5344CB8AC3E}">
        <p14:creationId xmlns:p14="http://schemas.microsoft.com/office/powerpoint/2010/main" val="2008458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文本框 488">
            <a:extLst>
              <a:ext uri="{FF2B5EF4-FFF2-40B4-BE49-F238E27FC236}">
                <a16:creationId xmlns:a16="http://schemas.microsoft.com/office/drawing/2014/main" id="{147DF064-8AB6-6C49-925C-867FEB4791BC}"/>
              </a:ext>
            </a:extLst>
          </p:cNvPr>
          <p:cNvSpPr txBox="1"/>
          <p:nvPr/>
        </p:nvSpPr>
        <p:spPr>
          <a:xfrm>
            <a:off x="316497" y="145375"/>
            <a:ext cx="8981437" cy="685059"/>
          </a:xfrm>
          <a:prstGeom prst="rect">
            <a:avLst/>
          </a:prstGeom>
          <a:noFill/>
        </p:spPr>
        <p:txBody>
          <a:bodyPr wrap="square" rtlCol="0">
            <a:spAutoFit/>
          </a:bodyPr>
          <a:lstStyle/>
          <a:p>
            <a:r>
              <a:rPr lang="zh-CN" altLang="en-US" sz="2311" b="1" dirty="0">
                <a:latin typeface="Microsoft YaHei" panose="020B0503020204020204" pitchFamily="34" charset="-122"/>
                <a:ea typeface="Microsoft YaHei" panose="020B0503020204020204" pitchFamily="34" charset="-122"/>
              </a:rPr>
              <a:t>业财融合，助力医院智慧管理</a:t>
            </a:r>
            <a:r>
              <a:rPr lang="en-US" altLang="zh-CN" sz="2311" b="1" dirty="0">
                <a:latin typeface="Microsoft YaHei" panose="020B0503020204020204" pitchFamily="34" charset="-122"/>
                <a:ea typeface="Microsoft YaHei" panose="020B0503020204020204" pitchFamily="34" charset="-122"/>
              </a:rPr>
              <a:t>-</a:t>
            </a:r>
            <a:r>
              <a:rPr lang="zh-CN" altLang="en-US" sz="2311" b="1" dirty="0">
                <a:latin typeface="Microsoft YaHei" panose="020B0503020204020204" pitchFamily="34" charset="-122"/>
                <a:ea typeface="Microsoft YaHei" panose="020B0503020204020204" pitchFamily="34" charset="-122"/>
              </a:rPr>
              <a:t>整体解决方案概览</a:t>
            </a:r>
            <a:endParaRPr lang="en-US" altLang="zh-CN" sz="2311" b="1" dirty="0">
              <a:latin typeface="Microsoft YaHei" panose="020B0503020204020204" pitchFamily="34" charset="-122"/>
              <a:ea typeface="Microsoft YaHei" panose="020B0503020204020204" pitchFamily="34" charset="-122"/>
            </a:endParaRPr>
          </a:p>
          <a:p>
            <a:r>
              <a:rPr kumimoji="1" lang="zh-CN" altLang="en-US" sz="1541" dirty="0">
                <a:latin typeface="Microsoft YaHei" panose="020B0503020204020204" pitchFamily="34" charset="-122"/>
                <a:ea typeface="Microsoft YaHei" panose="020B0503020204020204" pitchFamily="34" charset="-122"/>
              </a:rPr>
              <a:t>产品应用模块化，可根据医院运营情况柔性安装配置和卸载，覆盖业务全领域</a:t>
            </a:r>
          </a:p>
        </p:txBody>
      </p:sp>
      <p:sp>
        <p:nvSpPr>
          <p:cNvPr id="7" name="矩形 6">
            <a:extLst>
              <a:ext uri="{FF2B5EF4-FFF2-40B4-BE49-F238E27FC236}">
                <a16:creationId xmlns:a16="http://schemas.microsoft.com/office/drawing/2014/main" id="{90802449-AD91-1D4C-A034-DFD66B25851E}"/>
              </a:ext>
            </a:extLst>
          </p:cNvPr>
          <p:cNvSpPr/>
          <p:nvPr/>
        </p:nvSpPr>
        <p:spPr>
          <a:xfrm>
            <a:off x="785652" y="1028734"/>
            <a:ext cx="480053" cy="1056117"/>
          </a:xfrm>
          <a:prstGeom prst="rect">
            <a:avLst/>
          </a:prstGeom>
          <a:solidFill>
            <a:schemeClr val="accent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333" dirty="0">
                <a:solidFill>
                  <a:schemeClr val="bg1"/>
                </a:solidFill>
                <a:latin typeface="微软雅黑" panose="020B0503020204020204" pitchFamily="34" charset="-122"/>
                <a:ea typeface="微软雅黑" panose="020B0503020204020204" pitchFamily="34" charset="-122"/>
              </a:rPr>
              <a:t>分析决策</a:t>
            </a:r>
          </a:p>
        </p:txBody>
      </p:sp>
      <p:sp>
        <p:nvSpPr>
          <p:cNvPr id="167" name="矩形 166">
            <a:extLst>
              <a:ext uri="{FF2B5EF4-FFF2-40B4-BE49-F238E27FC236}">
                <a16:creationId xmlns:a16="http://schemas.microsoft.com/office/drawing/2014/main" id="{B6F2DBC2-1AE7-1943-965D-99FCDD0F9DF6}"/>
              </a:ext>
            </a:extLst>
          </p:cNvPr>
          <p:cNvSpPr/>
          <p:nvPr/>
        </p:nvSpPr>
        <p:spPr>
          <a:xfrm>
            <a:off x="785652" y="2180860"/>
            <a:ext cx="480053" cy="3360000"/>
          </a:xfrm>
          <a:prstGeom prst="rect">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333" dirty="0">
                <a:solidFill>
                  <a:schemeClr val="bg1"/>
                </a:solidFill>
                <a:latin typeface="微软雅黑" panose="020B0503020204020204" pitchFamily="34" charset="-122"/>
                <a:ea typeface="微软雅黑" panose="020B0503020204020204" pitchFamily="34" charset="-122"/>
              </a:rPr>
              <a:t>核心业务应用</a:t>
            </a:r>
          </a:p>
        </p:txBody>
      </p:sp>
      <p:sp>
        <p:nvSpPr>
          <p:cNvPr id="168" name="矩形 167">
            <a:extLst>
              <a:ext uri="{FF2B5EF4-FFF2-40B4-BE49-F238E27FC236}">
                <a16:creationId xmlns:a16="http://schemas.microsoft.com/office/drawing/2014/main" id="{C3B6BC98-918D-D44A-BF10-D5FFECAB916A}"/>
              </a:ext>
            </a:extLst>
          </p:cNvPr>
          <p:cNvSpPr/>
          <p:nvPr/>
        </p:nvSpPr>
        <p:spPr>
          <a:xfrm>
            <a:off x="785652" y="5592433"/>
            <a:ext cx="480053" cy="869136"/>
          </a:xfrm>
          <a:prstGeom prst="rect">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333" dirty="0">
                <a:solidFill>
                  <a:schemeClr val="bg1"/>
                </a:solidFill>
                <a:latin typeface="微软雅黑" panose="020B0503020204020204" pitchFamily="34" charset="-122"/>
                <a:ea typeface="微软雅黑" panose="020B0503020204020204" pitchFamily="34" charset="-122"/>
              </a:rPr>
              <a:t>技术平台</a:t>
            </a:r>
          </a:p>
        </p:txBody>
      </p:sp>
      <p:grpSp>
        <p:nvGrpSpPr>
          <p:cNvPr id="10" name="组合 9">
            <a:extLst>
              <a:ext uri="{FF2B5EF4-FFF2-40B4-BE49-F238E27FC236}">
                <a16:creationId xmlns:a16="http://schemas.microsoft.com/office/drawing/2014/main" id="{3601F340-6F5E-E242-BFF9-D9D8E1D05240}"/>
              </a:ext>
            </a:extLst>
          </p:cNvPr>
          <p:cNvGrpSpPr/>
          <p:nvPr/>
        </p:nvGrpSpPr>
        <p:grpSpPr>
          <a:xfrm>
            <a:off x="1025679" y="830999"/>
            <a:ext cx="10638940" cy="4806247"/>
            <a:chOff x="769259" y="623248"/>
            <a:chExt cx="8195229" cy="4129501"/>
          </a:xfrm>
        </p:grpSpPr>
        <p:sp>
          <p:nvSpPr>
            <p:cNvPr id="217" name="矩形 216">
              <a:extLst>
                <a:ext uri="{FF2B5EF4-FFF2-40B4-BE49-F238E27FC236}">
                  <a16:creationId xmlns:a16="http://schemas.microsoft.com/office/drawing/2014/main" id="{8B87A5B3-A10B-B646-AA9B-AC04F05F7E67}"/>
                </a:ext>
              </a:extLst>
            </p:cNvPr>
            <p:cNvSpPr/>
            <p:nvPr/>
          </p:nvSpPr>
          <p:spPr>
            <a:xfrm>
              <a:off x="2160142" y="1968248"/>
              <a:ext cx="977308" cy="161161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zh-CN" altLang="en-US" sz="1200" dirty="0">
                  <a:solidFill>
                    <a:schemeClr val="accent2">
                      <a:lumMod val="50000"/>
                    </a:schemeClr>
                  </a:solidFill>
                  <a:latin typeface="微软雅黑" panose="020B0503020204020204" pitchFamily="34" charset="-122"/>
                  <a:ea typeface="微软雅黑" panose="020B0503020204020204" pitchFamily="34" charset="-122"/>
                </a:rPr>
                <a:t>全成本管理</a:t>
              </a:r>
            </a:p>
          </p:txBody>
        </p:sp>
        <p:cxnSp>
          <p:nvCxnSpPr>
            <p:cNvPr id="4" name="直线连接符 3"/>
            <p:cNvCxnSpPr/>
            <p:nvPr/>
          </p:nvCxnSpPr>
          <p:spPr>
            <a:xfrm>
              <a:off x="769259" y="623248"/>
              <a:ext cx="3058527" cy="0"/>
            </a:xfrm>
            <a:prstGeom prst="line">
              <a:avLst/>
            </a:prstGeom>
            <a:ln w="12700" cmpd="sng">
              <a:solidFill>
                <a:srgbClr val="CA2820"/>
              </a:solidFill>
            </a:ln>
            <a:effectLst/>
          </p:spPr>
          <p:style>
            <a:lnRef idx="2">
              <a:schemeClr val="accent1"/>
            </a:lnRef>
            <a:fillRef idx="0">
              <a:schemeClr val="accent1"/>
            </a:fillRef>
            <a:effectRef idx="1">
              <a:schemeClr val="accent1"/>
            </a:effectRef>
            <a:fontRef idx="minor">
              <a:schemeClr val="tx1"/>
            </a:fontRef>
          </p:style>
        </p:cxnSp>
        <p:grpSp>
          <p:nvGrpSpPr>
            <p:cNvPr id="9" name="组合 8">
              <a:extLst>
                <a:ext uri="{FF2B5EF4-FFF2-40B4-BE49-F238E27FC236}">
                  <a16:creationId xmlns:a16="http://schemas.microsoft.com/office/drawing/2014/main" id="{DBD2D6BC-0B39-6D4D-A83F-607E1F78B085}"/>
                </a:ext>
              </a:extLst>
            </p:cNvPr>
            <p:cNvGrpSpPr/>
            <p:nvPr/>
          </p:nvGrpSpPr>
          <p:grpSpPr>
            <a:xfrm>
              <a:off x="1146420" y="771550"/>
              <a:ext cx="7818068" cy="1142486"/>
              <a:chOff x="1146420" y="771550"/>
              <a:chExt cx="6445439" cy="1142486"/>
            </a:xfrm>
          </p:grpSpPr>
          <p:sp>
            <p:nvSpPr>
              <p:cNvPr id="8" name="圆角矩形 7">
                <a:extLst>
                  <a:ext uri="{FF2B5EF4-FFF2-40B4-BE49-F238E27FC236}">
                    <a16:creationId xmlns:a16="http://schemas.microsoft.com/office/drawing/2014/main" id="{90C3483C-7CD3-BB4E-B6E2-B7BE59CC48E0}"/>
                  </a:ext>
                </a:extLst>
              </p:cNvPr>
              <p:cNvSpPr/>
              <p:nvPr/>
            </p:nvSpPr>
            <p:spPr>
              <a:xfrm>
                <a:off x="1146421" y="771550"/>
                <a:ext cx="2021424" cy="216024"/>
              </a:xfrm>
              <a:prstGeom prst="roundRect">
                <a:avLst/>
              </a:prstGeom>
              <a:solidFill>
                <a:schemeClr val="accent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医院财务发展战略</a:t>
                </a:r>
              </a:p>
            </p:txBody>
          </p:sp>
          <p:sp>
            <p:nvSpPr>
              <p:cNvPr id="170" name="圆角矩形 169">
                <a:extLst>
                  <a:ext uri="{FF2B5EF4-FFF2-40B4-BE49-F238E27FC236}">
                    <a16:creationId xmlns:a16="http://schemas.microsoft.com/office/drawing/2014/main" id="{2DB9FE17-6BC1-5346-8B3E-DF89C5DFEA03}"/>
                  </a:ext>
                </a:extLst>
              </p:cNvPr>
              <p:cNvSpPr/>
              <p:nvPr/>
            </p:nvSpPr>
            <p:spPr>
              <a:xfrm>
                <a:off x="3319219" y="771550"/>
                <a:ext cx="2021424" cy="216024"/>
              </a:xfrm>
              <a:prstGeom prst="roundRect">
                <a:avLst/>
              </a:prstGeom>
              <a:solidFill>
                <a:schemeClr val="accent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医院人力发展战略</a:t>
                </a:r>
              </a:p>
            </p:txBody>
          </p:sp>
          <p:sp>
            <p:nvSpPr>
              <p:cNvPr id="171" name="圆角矩形 170">
                <a:extLst>
                  <a:ext uri="{FF2B5EF4-FFF2-40B4-BE49-F238E27FC236}">
                    <a16:creationId xmlns:a16="http://schemas.microsoft.com/office/drawing/2014/main" id="{46EF9398-91BA-CB40-A5A6-B616E88D0729}"/>
                  </a:ext>
                </a:extLst>
              </p:cNvPr>
              <p:cNvSpPr/>
              <p:nvPr/>
            </p:nvSpPr>
            <p:spPr>
              <a:xfrm>
                <a:off x="5492017" y="771550"/>
                <a:ext cx="2099842" cy="216024"/>
              </a:xfrm>
              <a:prstGeom prst="roundRect">
                <a:avLst/>
              </a:prstGeom>
              <a:solidFill>
                <a:schemeClr val="accent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物资设备购置策略</a:t>
                </a:r>
              </a:p>
            </p:txBody>
          </p:sp>
          <p:sp>
            <p:nvSpPr>
              <p:cNvPr id="172" name="圆角矩形 171">
                <a:extLst>
                  <a:ext uri="{FF2B5EF4-FFF2-40B4-BE49-F238E27FC236}">
                    <a16:creationId xmlns:a16="http://schemas.microsoft.com/office/drawing/2014/main" id="{A295FF73-FF87-EB47-BF83-4A271E747F0E}"/>
                  </a:ext>
                </a:extLst>
              </p:cNvPr>
              <p:cNvSpPr/>
              <p:nvPr/>
            </p:nvSpPr>
            <p:spPr>
              <a:xfrm>
                <a:off x="1146421" y="1058483"/>
                <a:ext cx="1121323" cy="216024"/>
              </a:xfrm>
              <a:prstGeom prst="roundRect">
                <a:avLst/>
              </a:prstGeom>
              <a:solidFill>
                <a:schemeClr val="accent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预算分析</a:t>
                </a:r>
              </a:p>
            </p:txBody>
          </p:sp>
          <p:sp>
            <p:nvSpPr>
              <p:cNvPr id="173" name="圆角矩形 172">
                <a:extLst>
                  <a:ext uri="{FF2B5EF4-FFF2-40B4-BE49-F238E27FC236}">
                    <a16:creationId xmlns:a16="http://schemas.microsoft.com/office/drawing/2014/main" id="{0F7F3B67-A7DE-934C-9BA0-47041CB67AC1}"/>
                  </a:ext>
                </a:extLst>
              </p:cNvPr>
              <p:cNvSpPr/>
              <p:nvPr/>
            </p:nvSpPr>
            <p:spPr>
              <a:xfrm>
                <a:off x="2386265" y="1062990"/>
                <a:ext cx="1656184" cy="216024"/>
              </a:xfrm>
              <a:prstGeom prst="roundRect">
                <a:avLst/>
              </a:prstGeom>
              <a:solidFill>
                <a:schemeClr val="accent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经济运行效益分析</a:t>
                </a:r>
              </a:p>
            </p:txBody>
          </p:sp>
          <p:sp>
            <p:nvSpPr>
              <p:cNvPr id="174" name="圆角矩形 173">
                <a:extLst>
                  <a:ext uri="{FF2B5EF4-FFF2-40B4-BE49-F238E27FC236}">
                    <a16:creationId xmlns:a16="http://schemas.microsoft.com/office/drawing/2014/main" id="{4EB4B66D-83C8-4A44-9DD6-C93617A56D19}"/>
                  </a:ext>
                </a:extLst>
              </p:cNvPr>
              <p:cNvSpPr/>
              <p:nvPr/>
            </p:nvSpPr>
            <p:spPr>
              <a:xfrm>
                <a:off x="4160970" y="1058483"/>
                <a:ext cx="1656184" cy="216024"/>
              </a:xfrm>
              <a:prstGeom prst="roundRect">
                <a:avLst/>
              </a:prstGeom>
              <a:solidFill>
                <a:schemeClr val="accent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人力资源分析</a:t>
                </a:r>
              </a:p>
            </p:txBody>
          </p:sp>
          <p:sp>
            <p:nvSpPr>
              <p:cNvPr id="175" name="圆角矩形 174">
                <a:extLst>
                  <a:ext uri="{FF2B5EF4-FFF2-40B4-BE49-F238E27FC236}">
                    <a16:creationId xmlns:a16="http://schemas.microsoft.com/office/drawing/2014/main" id="{27484789-BEFD-E243-AD87-C44F5AF1D3D8}"/>
                  </a:ext>
                </a:extLst>
              </p:cNvPr>
              <p:cNvSpPr/>
              <p:nvPr/>
            </p:nvSpPr>
            <p:spPr>
              <a:xfrm>
                <a:off x="5935675" y="1058483"/>
                <a:ext cx="1656184" cy="216024"/>
              </a:xfrm>
              <a:prstGeom prst="roundRect">
                <a:avLst/>
              </a:prstGeom>
              <a:solidFill>
                <a:schemeClr val="accent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科室经济效益分析</a:t>
                </a:r>
              </a:p>
            </p:txBody>
          </p:sp>
          <p:sp>
            <p:nvSpPr>
              <p:cNvPr id="176" name="矩形 175">
                <a:extLst>
                  <a:ext uri="{FF2B5EF4-FFF2-40B4-BE49-F238E27FC236}">
                    <a16:creationId xmlns:a16="http://schemas.microsoft.com/office/drawing/2014/main" id="{6C0EFF93-2DC0-DA49-8713-7F6A6BE0C404}"/>
                  </a:ext>
                </a:extLst>
              </p:cNvPr>
              <p:cNvSpPr/>
              <p:nvPr/>
            </p:nvSpPr>
            <p:spPr>
              <a:xfrm>
                <a:off x="1146421" y="1330845"/>
                <a:ext cx="6445438" cy="304801"/>
              </a:xfrm>
              <a:prstGeom prst="rect">
                <a:avLst/>
              </a:prstGeom>
              <a:solidFill>
                <a:schemeClr val="accent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医院综合运营数据中心</a:t>
                </a:r>
              </a:p>
            </p:txBody>
          </p:sp>
          <p:sp>
            <p:nvSpPr>
              <p:cNvPr id="177" name="圆角矩形 176">
                <a:extLst>
                  <a:ext uri="{FF2B5EF4-FFF2-40B4-BE49-F238E27FC236}">
                    <a16:creationId xmlns:a16="http://schemas.microsoft.com/office/drawing/2014/main" id="{E8A42AB8-F8F3-6043-ADB9-5AFA7ABA7C82}"/>
                  </a:ext>
                </a:extLst>
              </p:cNvPr>
              <p:cNvSpPr/>
              <p:nvPr/>
            </p:nvSpPr>
            <p:spPr>
              <a:xfrm>
                <a:off x="1146420" y="1693935"/>
                <a:ext cx="1121323" cy="216024"/>
              </a:xfrm>
              <a:prstGeom prst="roundRect">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移动个人门户</a:t>
                </a:r>
              </a:p>
            </p:txBody>
          </p:sp>
          <p:sp>
            <p:nvSpPr>
              <p:cNvPr id="178" name="圆角矩形 177">
                <a:extLst>
                  <a:ext uri="{FF2B5EF4-FFF2-40B4-BE49-F238E27FC236}">
                    <a16:creationId xmlns:a16="http://schemas.microsoft.com/office/drawing/2014/main" id="{77AF4A97-9F5A-BC4D-BDA9-8E1C6DEB8AA2}"/>
                  </a:ext>
                </a:extLst>
              </p:cNvPr>
              <p:cNvSpPr/>
              <p:nvPr/>
            </p:nvSpPr>
            <p:spPr>
              <a:xfrm>
                <a:off x="2322214" y="1693935"/>
                <a:ext cx="845631" cy="216024"/>
              </a:xfrm>
              <a:prstGeom prst="roundRect">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移动审批</a:t>
                </a:r>
              </a:p>
            </p:txBody>
          </p:sp>
          <p:sp>
            <p:nvSpPr>
              <p:cNvPr id="179" name="圆角矩形 178">
                <a:extLst>
                  <a:ext uri="{FF2B5EF4-FFF2-40B4-BE49-F238E27FC236}">
                    <a16:creationId xmlns:a16="http://schemas.microsoft.com/office/drawing/2014/main" id="{729B8DAC-BBD2-E74A-A885-90836C7C2A39}"/>
                  </a:ext>
                </a:extLst>
              </p:cNvPr>
              <p:cNvSpPr/>
              <p:nvPr/>
            </p:nvSpPr>
            <p:spPr>
              <a:xfrm>
                <a:off x="3222316" y="1693935"/>
                <a:ext cx="845631" cy="216024"/>
              </a:xfrm>
              <a:prstGeom prst="roundRect">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移动报销</a:t>
                </a:r>
              </a:p>
            </p:txBody>
          </p:sp>
          <p:sp>
            <p:nvSpPr>
              <p:cNvPr id="180" name="圆角矩形 179">
                <a:extLst>
                  <a:ext uri="{FF2B5EF4-FFF2-40B4-BE49-F238E27FC236}">
                    <a16:creationId xmlns:a16="http://schemas.microsoft.com/office/drawing/2014/main" id="{408F1F6F-8AE3-344C-8456-BC0C1A05F2FF}"/>
                  </a:ext>
                </a:extLst>
              </p:cNvPr>
              <p:cNvSpPr/>
              <p:nvPr/>
            </p:nvSpPr>
            <p:spPr>
              <a:xfrm>
                <a:off x="4122418" y="1693935"/>
                <a:ext cx="1025646" cy="216024"/>
              </a:xfrm>
              <a:prstGeom prst="roundRect">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移动假期管理</a:t>
                </a:r>
              </a:p>
            </p:txBody>
          </p:sp>
          <p:sp>
            <p:nvSpPr>
              <p:cNvPr id="181" name="圆角矩形 180">
                <a:extLst>
                  <a:ext uri="{FF2B5EF4-FFF2-40B4-BE49-F238E27FC236}">
                    <a16:creationId xmlns:a16="http://schemas.microsoft.com/office/drawing/2014/main" id="{9821D345-B8C5-A543-9AD6-B14B3DDFD5F8}"/>
                  </a:ext>
                </a:extLst>
              </p:cNvPr>
              <p:cNvSpPr/>
              <p:nvPr/>
            </p:nvSpPr>
            <p:spPr>
              <a:xfrm>
                <a:off x="5202535" y="1698012"/>
                <a:ext cx="1025646" cy="216024"/>
              </a:xfrm>
              <a:prstGeom prst="roundRect">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移动设备管理</a:t>
                </a:r>
              </a:p>
            </p:txBody>
          </p:sp>
          <p:sp>
            <p:nvSpPr>
              <p:cNvPr id="182" name="圆角矩形 181">
                <a:extLst>
                  <a:ext uri="{FF2B5EF4-FFF2-40B4-BE49-F238E27FC236}">
                    <a16:creationId xmlns:a16="http://schemas.microsoft.com/office/drawing/2014/main" id="{F3128667-4953-C644-BA70-6656F7B3D836}"/>
                  </a:ext>
                </a:extLst>
              </p:cNvPr>
              <p:cNvSpPr/>
              <p:nvPr/>
            </p:nvSpPr>
            <p:spPr>
              <a:xfrm>
                <a:off x="6282651" y="1693935"/>
                <a:ext cx="1309207" cy="216024"/>
              </a:xfrm>
              <a:prstGeom prst="roundRect">
                <a:avLst/>
              </a:prstGeom>
              <a:solidFill>
                <a:schemeClr val="accent6">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移动端数据分析</a:t>
                </a:r>
              </a:p>
            </p:txBody>
          </p:sp>
        </p:grpSp>
        <p:sp>
          <p:nvSpPr>
            <p:cNvPr id="183" name="矩形 182">
              <a:extLst>
                <a:ext uri="{FF2B5EF4-FFF2-40B4-BE49-F238E27FC236}">
                  <a16:creationId xmlns:a16="http://schemas.microsoft.com/office/drawing/2014/main" id="{1A8D554C-4D45-C649-8EB0-FBD3192A23C0}"/>
                </a:ext>
              </a:extLst>
            </p:cNvPr>
            <p:cNvSpPr/>
            <p:nvPr/>
          </p:nvSpPr>
          <p:spPr>
            <a:xfrm>
              <a:off x="1146420" y="1968248"/>
              <a:ext cx="977308" cy="161161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zh-CN" altLang="en-US" sz="1200" dirty="0">
                  <a:solidFill>
                    <a:schemeClr val="accent2">
                      <a:lumMod val="50000"/>
                    </a:schemeClr>
                  </a:solidFill>
                  <a:latin typeface="微软雅黑" panose="020B0503020204020204" pitchFamily="34" charset="-122"/>
                  <a:ea typeface="微软雅黑" panose="020B0503020204020204" pitchFamily="34" charset="-122"/>
                </a:rPr>
                <a:t>全面预算管理</a:t>
              </a:r>
            </a:p>
          </p:txBody>
        </p:sp>
        <p:sp>
          <p:nvSpPr>
            <p:cNvPr id="184" name="圆角矩形 183">
              <a:extLst>
                <a:ext uri="{FF2B5EF4-FFF2-40B4-BE49-F238E27FC236}">
                  <a16:creationId xmlns:a16="http://schemas.microsoft.com/office/drawing/2014/main" id="{9943F10A-76A8-9D4E-A081-D7931DC84474}"/>
                </a:ext>
              </a:extLst>
            </p:cNvPr>
            <p:cNvSpPr/>
            <p:nvPr/>
          </p:nvSpPr>
          <p:spPr>
            <a:xfrm>
              <a:off x="1206089" y="2026537"/>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预算编制</a:t>
              </a:r>
            </a:p>
          </p:txBody>
        </p:sp>
        <p:sp>
          <p:nvSpPr>
            <p:cNvPr id="185" name="圆角矩形 184">
              <a:extLst>
                <a:ext uri="{FF2B5EF4-FFF2-40B4-BE49-F238E27FC236}">
                  <a16:creationId xmlns:a16="http://schemas.microsoft.com/office/drawing/2014/main" id="{3FE87B93-00E2-EF44-991D-4B12F8E7AB3F}"/>
                </a:ext>
              </a:extLst>
            </p:cNvPr>
            <p:cNvSpPr/>
            <p:nvPr/>
          </p:nvSpPr>
          <p:spPr>
            <a:xfrm>
              <a:off x="1206089" y="2289661"/>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预算执行</a:t>
              </a:r>
            </a:p>
          </p:txBody>
        </p:sp>
        <p:sp>
          <p:nvSpPr>
            <p:cNvPr id="186" name="圆角矩形 185">
              <a:extLst>
                <a:ext uri="{FF2B5EF4-FFF2-40B4-BE49-F238E27FC236}">
                  <a16:creationId xmlns:a16="http://schemas.microsoft.com/office/drawing/2014/main" id="{587779F4-F717-DC47-89DE-BD4372BAD7E8}"/>
                </a:ext>
              </a:extLst>
            </p:cNvPr>
            <p:cNvSpPr/>
            <p:nvPr/>
          </p:nvSpPr>
          <p:spPr>
            <a:xfrm>
              <a:off x="1206088" y="2552785"/>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预算调整</a:t>
              </a:r>
            </a:p>
          </p:txBody>
        </p:sp>
        <p:sp>
          <p:nvSpPr>
            <p:cNvPr id="187" name="圆角矩形 186">
              <a:extLst>
                <a:ext uri="{FF2B5EF4-FFF2-40B4-BE49-F238E27FC236}">
                  <a16:creationId xmlns:a16="http://schemas.microsoft.com/office/drawing/2014/main" id="{12BD14C2-3507-B544-A0AA-4964AA157496}"/>
                </a:ext>
              </a:extLst>
            </p:cNvPr>
            <p:cNvSpPr/>
            <p:nvPr/>
          </p:nvSpPr>
          <p:spPr>
            <a:xfrm>
              <a:off x="1206087" y="2810098"/>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预算分析</a:t>
              </a:r>
            </a:p>
          </p:txBody>
        </p:sp>
        <p:sp>
          <p:nvSpPr>
            <p:cNvPr id="188" name="圆角矩形 187">
              <a:extLst>
                <a:ext uri="{FF2B5EF4-FFF2-40B4-BE49-F238E27FC236}">
                  <a16:creationId xmlns:a16="http://schemas.microsoft.com/office/drawing/2014/main" id="{0A486277-8C7C-5644-9B3D-A107CBD3C186}"/>
                </a:ext>
              </a:extLst>
            </p:cNvPr>
            <p:cNvSpPr/>
            <p:nvPr/>
          </p:nvSpPr>
          <p:spPr>
            <a:xfrm>
              <a:off x="1206087" y="3067411"/>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预算考核</a:t>
              </a:r>
            </a:p>
          </p:txBody>
        </p:sp>
        <p:sp>
          <p:nvSpPr>
            <p:cNvPr id="190" name="圆角矩形 189">
              <a:extLst>
                <a:ext uri="{FF2B5EF4-FFF2-40B4-BE49-F238E27FC236}">
                  <a16:creationId xmlns:a16="http://schemas.microsoft.com/office/drawing/2014/main" id="{7CF8CCD0-BF51-3D4F-894D-9B9CC511AA73}"/>
                </a:ext>
              </a:extLst>
            </p:cNvPr>
            <p:cNvSpPr/>
            <p:nvPr/>
          </p:nvSpPr>
          <p:spPr>
            <a:xfrm>
              <a:off x="2230274" y="2026537"/>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科室成本</a:t>
              </a:r>
            </a:p>
          </p:txBody>
        </p:sp>
        <p:sp>
          <p:nvSpPr>
            <p:cNvPr id="191" name="圆角矩形 190">
              <a:extLst>
                <a:ext uri="{FF2B5EF4-FFF2-40B4-BE49-F238E27FC236}">
                  <a16:creationId xmlns:a16="http://schemas.microsoft.com/office/drawing/2014/main" id="{880C81AA-7125-1543-8BB6-CFEA27855D36}"/>
                </a:ext>
              </a:extLst>
            </p:cNvPr>
            <p:cNvSpPr/>
            <p:nvPr/>
          </p:nvSpPr>
          <p:spPr>
            <a:xfrm>
              <a:off x="2230274" y="2289661"/>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项目成本</a:t>
              </a:r>
            </a:p>
          </p:txBody>
        </p:sp>
        <p:sp>
          <p:nvSpPr>
            <p:cNvPr id="192" name="圆角矩形 191">
              <a:extLst>
                <a:ext uri="{FF2B5EF4-FFF2-40B4-BE49-F238E27FC236}">
                  <a16:creationId xmlns:a16="http://schemas.microsoft.com/office/drawing/2014/main" id="{AB8F859F-AFB4-8846-9007-C42684F1C165}"/>
                </a:ext>
              </a:extLst>
            </p:cNvPr>
            <p:cNvSpPr/>
            <p:nvPr/>
          </p:nvSpPr>
          <p:spPr>
            <a:xfrm>
              <a:off x="2230273" y="2552785"/>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病种成本</a:t>
              </a:r>
            </a:p>
          </p:txBody>
        </p:sp>
        <p:sp>
          <p:nvSpPr>
            <p:cNvPr id="193" name="圆角矩形 192">
              <a:extLst>
                <a:ext uri="{FF2B5EF4-FFF2-40B4-BE49-F238E27FC236}">
                  <a16:creationId xmlns:a16="http://schemas.microsoft.com/office/drawing/2014/main" id="{FC96A278-5443-1C45-9B08-6AFF18E52FF0}"/>
                </a:ext>
              </a:extLst>
            </p:cNvPr>
            <p:cNvSpPr/>
            <p:nvPr/>
          </p:nvSpPr>
          <p:spPr>
            <a:xfrm>
              <a:off x="2230272" y="2810098"/>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成本接口</a:t>
              </a:r>
            </a:p>
          </p:txBody>
        </p:sp>
        <p:sp>
          <p:nvSpPr>
            <p:cNvPr id="195" name="矩形 194">
              <a:extLst>
                <a:ext uri="{FF2B5EF4-FFF2-40B4-BE49-F238E27FC236}">
                  <a16:creationId xmlns:a16="http://schemas.microsoft.com/office/drawing/2014/main" id="{59A0F796-A495-7E42-A295-BF4BBAE2F0FF}"/>
                </a:ext>
              </a:extLst>
            </p:cNvPr>
            <p:cNvSpPr/>
            <p:nvPr/>
          </p:nvSpPr>
          <p:spPr>
            <a:xfrm>
              <a:off x="3178641" y="1966377"/>
              <a:ext cx="1902075" cy="161161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zh-CN" altLang="en-US" sz="1200" dirty="0">
                  <a:solidFill>
                    <a:schemeClr val="accent2">
                      <a:lumMod val="50000"/>
                    </a:schemeClr>
                  </a:solidFill>
                  <a:latin typeface="微软雅黑" panose="020B0503020204020204" pitchFamily="34" charset="-122"/>
                  <a:ea typeface="微软雅黑" panose="020B0503020204020204" pitchFamily="34" charset="-122"/>
                </a:rPr>
                <a:t>物资管理</a:t>
              </a:r>
            </a:p>
          </p:txBody>
        </p:sp>
        <p:sp>
          <p:nvSpPr>
            <p:cNvPr id="196" name="圆角矩形 195">
              <a:extLst>
                <a:ext uri="{FF2B5EF4-FFF2-40B4-BE49-F238E27FC236}">
                  <a16:creationId xmlns:a16="http://schemas.microsoft.com/office/drawing/2014/main" id="{AA9E5E66-5765-2F42-A600-7BEF4EE232A8}"/>
                </a:ext>
              </a:extLst>
            </p:cNvPr>
            <p:cNvSpPr/>
            <p:nvPr/>
          </p:nvSpPr>
          <p:spPr>
            <a:xfrm>
              <a:off x="3261840" y="2024666"/>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供应商管理</a:t>
              </a:r>
            </a:p>
          </p:txBody>
        </p:sp>
        <p:sp>
          <p:nvSpPr>
            <p:cNvPr id="197" name="圆角矩形 196">
              <a:extLst>
                <a:ext uri="{FF2B5EF4-FFF2-40B4-BE49-F238E27FC236}">
                  <a16:creationId xmlns:a16="http://schemas.microsoft.com/office/drawing/2014/main" id="{499EB9E6-5F12-F54C-ACA7-382523856AAE}"/>
                </a:ext>
              </a:extLst>
            </p:cNvPr>
            <p:cNvSpPr/>
            <p:nvPr/>
          </p:nvSpPr>
          <p:spPr>
            <a:xfrm>
              <a:off x="3261840" y="2287790"/>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资质管理</a:t>
              </a:r>
            </a:p>
          </p:txBody>
        </p:sp>
        <p:sp>
          <p:nvSpPr>
            <p:cNvPr id="198" name="圆角矩形 197">
              <a:extLst>
                <a:ext uri="{FF2B5EF4-FFF2-40B4-BE49-F238E27FC236}">
                  <a16:creationId xmlns:a16="http://schemas.microsoft.com/office/drawing/2014/main" id="{A36C11C1-BD80-E34A-9E4D-24D0F00B660A}"/>
                </a:ext>
              </a:extLst>
            </p:cNvPr>
            <p:cNvSpPr/>
            <p:nvPr/>
          </p:nvSpPr>
          <p:spPr>
            <a:xfrm>
              <a:off x="3261839" y="2550914"/>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采购管理</a:t>
              </a:r>
            </a:p>
          </p:txBody>
        </p:sp>
        <p:sp>
          <p:nvSpPr>
            <p:cNvPr id="199" name="圆角矩形 198">
              <a:extLst>
                <a:ext uri="{FF2B5EF4-FFF2-40B4-BE49-F238E27FC236}">
                  <a16:creationId xmlns:a16="http://schemas.microsoft.com/office/drawing/2014/main" id="{5D4C4357-BCB3-2947-B859-854A54CAA46D}"/>
                </a:ext>
              </a:extLst>
            </p:cNvPr>
            <p:cNvSpPr/>
            <p:nvPr/>
          </p:nvSpPr>
          <p:spPr>
            <a:xfrm>
              <a:off x="3261838" y="2808227"/>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库存管理</a:t>
              </a:r>
            </a:p>
          </p:txBody>
        </p:sp>
        <p:sp>
          <p:nvSpPr>
            <p:cNvPr id="200" name="圆角矩形 199">
              <a:extLst>
                <a:ext uri="{FF2B5EF4-FFF2-40B4-BE49-F238E27FC236}">
                  <a16:creationId xmlns:a16="http://schemas.microsoft.com/office/drawing/2014/main" id="{1B3ABF47-7C9D-9546-AC5D-E1E6CA9FE66D}"/>
                </a:ext>
              </a:extLst>
            </p:cNvPr>
            <p:cNvSpPr/>
            <p:nvPr/>
          </p:nvSpPr>
          <p:spPr>
            <a:xfrm>
              <a:off x="3261838" y="3071351"/>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需求管理</a:t>
              </a:r>
            </a:p>
          </p:txBody>
        </p:sp>
        <p:sp>
          <p:nvSpPr>
            <p:cNvPr id="201" name="圆角矩形 200">
              <a:extLst>
                <a:ext uri="{FF2B5EF4-FFF2-40B4-BE49-F238E27FC236}">
                  <a16:creationId xmlns:a16="http://schemas.microsoft.com/office/drawing/2014/main" id="{AF6DF302-9A25-7D4B-A57E-672D84536CD8}"/>
                </a:ext>
              </a:extLst>
            </p:cNvPr>
            <p:cNvSpPr/>
            <p:nvPr/>
          </p:nvSpPr>
          <p:spPr>
            <a:xfrm>
              <a:off x="4153205" y="2024666"/>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计费接口</a:t>
              </a:r>
            </a:p>
          </p:txBody>
        </p:sp>
        <p:sp>
          <p:nvSpPr>
            <p:cNvPr id="202" name="圆角矩形 201">
              <a:extLst>
                <a:ext uri="{FF2B5EF4-FFF2-40B4-BE49-F238E27FC236}">
                  <a16:creationId xmlns:a16="http://schemas.microsoft.com/office/drawing/2014/main" id="{A0005CAF-5BFE-9B41-9A8E-29D066DF7224}"/>
                </a:ext>
              </a:extLst>
            </p:cNvPr>
            <p:cNvSpPr/>
            <p:nvPr/>
          </p:nvSpPr>
          <p:spPr>
            <a:xfrm>
              <a:off x="4153205" y="2287790"/>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物流接口</a:t>
              </a:r>
            </a:p>
          </p:txBody>
        </p:sp>
        <p:sp>
          <p:nvSpPr>
            <p:cNvPr id="203" name="圆角矩形 202">
              <a:extLst>
                <a:ext uri="{FF2B5EF4-FFF2-40B4-BE49-F238E27FC236}">
                  <a16:creationId xmlns:a16="http://schemas.microsoft.com/office/drawing/2014/main" id="{720EAB33-B576-EC47-AA2E-D138D99AE755}"/>
                </a:ext>
              </a:extLst>
            </p:cNvPr>
            <p:cNvSpPr/>
            <p:nvPr/>
          </p:nvSpPr>
          <p:spPr>
            <a:xfrm>
              <a:off x="4153204" y="2550914"/>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采购结算</a:t>
              </a:r>
            </a:p>
          </p:txBody>
        </p:sp>
        <p:sp>
          <p:nvSpPr>
            <p:cNvPr id="204" name="圆角矩形 203">
              <a:extLst>
                <a:ext uri="{FF2B5EF4-FFF2-40B4-BE49-F238E27FC236}">
                  <a16:creationId xmlns:a16="http://schemas.microsoft.com/office/drawing/2014/main" id="{C7836954-4EA6-FA44-8B38-D83AB1E84514}"/>
                </a:ext>
              </a:extLst>
            </p:cNvPr>
            <p:cNvSpPr/>
            <p:nvPr/>
          </p:nvSpPr>
          <p:spPr>
            <a:xfrm>
              <a:off x="4153203" y="2808227"/>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扫码出入库</a:t>
              </a:r>
            </a:p>
          </p:txBody>
        </p:sp>
        <p:sp>
          <p:nvSpPr>
            <p:cNvPr id="205" name="圆角矩形 204">
              <a:extLst>
                <a:ext uri="{FF2B5EF4-FFF2-40B4-BE49-F238E27FC236}">
                  <a16:creationId xmlns:a16="http://schemas.microsoft.com/office/drawing/2014/main" id="{721C1C00-312C-DB4C-997D-D1CCCC769158}"/>
                </a:ext>
              </a:extLst>
            </p:cNvPr>
            <p:cNvSpPr/>
            <p:nvPr/>
          </p:nvSpPr>
          <p:spPr>
            <a:xfrm>
              <a:off x="4153203" y="3071351"/>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耐用品管理</a:t>
              </a:r>
            </a:p>
          </p:txBody>
        </p:sp>
        <p:sp>
          <p:nvSpPr>
            <p:cNvPr id="206" name="矩形 205">
              <a:extLst>
                <a:ext uri="{FF2B5EF4-FFF2-40B4-BE49-F238E27FC236}">
                  <a16:creationId xmlns:a16="http://schemas.microsoft.com/office/drawing/2014/main" id="{7D910A19-C35B-C44E-83FC-F7852C0EED31}"/>
                </a:ext>
              </a:extLst>
            </p:cNvPr>
            <p:cNvSpPr/>
            <p:nvPr/>
          </p:nvSpPr>
          <p:spPr>
            <a:xfrm>
              <a:off x="5123335" y="1976402"/>
              <a:ext cx="1902075" cy="161161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zh-CN" altLang="en-US" sz="1200" dirty="0">
                  <a:solidFill>
                    <a:schemeClr val="accent2">
                      <a:lumMod val="50000"/>
                    </a:schemeClr>
                  </a:solidFill>
                  <a:latin typeface="微软雅黑" panose="020B0503020204020204" pitchFamily="34" charset="-122"/>
                  <a:ea typeface="微软雅黑" panose="020B0503020204020204" pitchFamily="34" charset="-122"/>
                </a:rPr>
                <a:t>资产管理</a:t>
              </a:r>
            </a:p>
          </p:txBody>
        </p:sp>
        <p:sp>
          <p:nvSpPr>
            <p:cNvPr id="207" name="圆角矩形 206">
              <a:extLst>
                <a:ext uri="{FF2B5EF4-FFF2-40B4-BE49-F238E27FC236}">
                  <a16:creationId xmlns:a16="http://schemas.microsoft.com/office/drawing/2014/main" id="{EEE4EC3D-7A6F-AA48-950E-8ED6050F63BE}"/>
                </a:ext>
              </a:extLst>
            </p:cNvPr>
            <p:cNvSpPr/>
            <p:nvPr/>
          </p:nvSpPr>
          <p:spPr>
            <a:xfrm>
              <a:off x="5201989" y="2024666"/>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资产卡片</a:t>
              </a:r>
            </a:p>
          </p:txBody>
        </p:sp>
        <p:sp>
          <p:nvSpPr>
            <p:cNvPr id="208" name="圆角矩形 207">
              <a:extLst>
                <a:ext uri="{FF2B5EF4-FFF2-40B4-BE49-F238E27FC236}">
                  <a16:creationId xmlns:a16="http://schemas.microsoft.com/office/drawing/2014/main" id="{0B76C493-028E-A34B-B08A-AA7EA20E8596}"/>
                </a:ext>
              </a:extLst>
            </p:cNvPr>
            <p:cNvSpPr/>
            <p:nvPr/>
          </p:nvSpPr>
          <p:spPr>
            <a:xfrm>
              <a:off x="5201989" y="2287790"/>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资产需求</a:t>
              </a:r>
            </a:p>
          </p:txBody>
        </p:sp>
        <p:sp>
          <p:nvSpPr>
            <p:cNvPr id="209" name="圆角矩形 208">
              <a:extLst>
                <a:ext uri="{FF2B5EF4-FFF2-40B4-BE49-F238E27FC236}">
                  <a16:creationId xmlns:a16="http://schemas.microsoft.com/office/drawing/2014/main" id="{A0C7736F-68F6-7B42-9E76-F0E916142D8F}"/>
                </a:ext>
              </a:extLst>
            </p:cNvPr>
            <p:cNvSpPr/>
            <p:nvPr/>
          </p:nvSpPr>
          <p:spPr>
            <a:xfrm>
              <a:off x="5201988" y="2550914"/>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资产采购</a:t>
              </a:r>
            </a:p>
          </p:txBody>
        </p:sp>
        <p:sp>
          <p:nvSpPr>
            <p:cNvPr id="210" name="圆角矩形 209">
              <a:extLst>
                <a:ext uri="{FF2B5EF4-FFF2-40B4-BE49-F238E27FC236}">
                  <a16:creationId xmlns:a16="http://schemas.microsoft.com/office/drawing/2014/main" id="{4B6A5B68-A6C2-E241-B2BB-884BAFADB309}"/>
                </a:ext>
              </a:extLst>
            </p:cNvPr>
            <p:cNvSpPr/>
            <p:nvPr/>
          </p:nvSpPr>
          <p:spPr>
            <a:xfrm>
              <a:off x="5201987" y="2808227"/>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资产入库</a:t>
              </a:r>
            </a:p>
          </p:txBody>
        </p:sp>
        <p:sp>
          <p:nvSpPr>
            <p:cNvPr id="211" name="圆角矩形 210">
              <a:extLst>
                <a:ext uri="{FF2B5EF4-FFF2-40B4-BE49-F238E27FC236}">
                  <a16:creationId xmlns:a16="http://schemas.microsoft.com/office/drawing/2014/main" id="{B8A056EA-6185-0945-B50F-EF1920C48EC0}"/>
                </a:ext>
              </a:extLst>
            </p:cNvPr>
            <p:cNvSpPr/>
            <p:nvPr/>
          </p:nvSpPr>
          <p:spPr>
            <a:xfrm>
              <a:off x="5201987" y="3071351"/>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资产出库</a:t>
              </a:r>
            </a:p>
          </p:txBody>
        </p:sp>
        <p:sp>
          <p:nvSpPr>
            <p:cNvPr id="212" name="圆角矩形 211">
              <a:extLst>
                <a:ext uri="{FF2B5EF4-FFF2-40B4-BE49-F238E27FC236}">
                  <a16:creationId xmlns:a16="http://schemas.microsoft.com/office/drawing/2014/main" id="{7DB8CC77-A231-F94D-A3A6-43E82F3686D2}"/>
                </a:ext>
              </a:extLst>
            </p:cNvPr>
            <p:cNvSpPr/>
            <p:nvPr/>
          </p:nvSpPr>
          <p:spPr>
            <a:xfrm>
              <a:off x="6093354" y="2024666"/>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资产折旧</a:t>
              </a:r>
            </a:p>
          </p:txBody>
        </p:sp>
        <p:sp>
          <p:nvSpPr>
            <p:cNvPr id="213" name="圆角矩形 212">
              <a:extLst>
                <a:ext uri="{FF2B5EF4-FFF2-40B4-BE49-F238E27FC236}">
                  <a16:creationId xmlns:a16="http://schemas.microsoft.com/office/drawing/2014/main" id="{704B844C-D8E2-7D4F-AFC2-82804ED1F615}"/>
                </a:ext>
              </a:extLst>
            </p:cNvPr>
            <p:cNvSpPr/>
            <p:nvPr/>
          </p:nvSpPr>
          <p:spPr>
            <a:xfrm>
              <a:off x="6093354" y="2287790"/>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资产调整</a:t>
              </a:r>
            </a:p>
          </p:txBody>
        </p:sp>
        <p:sp>
          <p:nvSpPr>
            <p:cNvPr id="214" name="圆角矩形 213">
              <a:extLst>
                <a:ext uri="{FF2B5EF4-FFF2-40B4-BE49-F238E27FC236}">
                  <a16:creationId xmlns:a16="http://schemas.microsoft.com/office/drawing/2014/main" id="{9180A7A9-C963-634C-994A-89009086F707}"/>
                </a:ext>
              </a:extLst>
            </p:cNvPr>
            <p:cNvSpPr/>
            <p:nvPr/>
          </p:nvSpPr>
          <p:spPr>
            <a:xfrm>
              <a:off x="6093353" y="2550914"/>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资产转移</a:t>
              </a:r>
            </a:p>
          </p:txBody>
        </p:sp>
        <p:sp>
          <p:nvSpPr>
            <p:cNvPr id="215" name="圆角矩形 214">
              <a:extLst>
                <a:ext uri="{FF2B5EF4-FFF2-40B4-BE49-F238E27FC236}">
                  <a16:creationId xmlns:a16="http://schemas.microsoft.com/office/drawing/2014/main" id="{3A89B0A8-D585-0047-90E0-39E0784C5000}"/>
                </a:ext>
              </a:extLst>
            </p:cNvPr>
            <p:cNvSpPr/>
            <p:nvPr/>
          </p:nvSpPr>
          <p:spPr>
            <a:xfrm>
              <a:off x="6093352" y="2808227"/>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资产报废</a:t>
              </a:r>
            </a:p>
          </p:txBody>
        </p:sp>
        <p:sp>
          <p:nvSpPr>
            <p:cNvPr id="216" name="圆角矩形 215">
              <a:extLst>
                <a:ext uri="{FF2B5EF4-FFF2-40B4-BE49-F238E27FC236}">
                  <a16:creationId xmlns:a16="http://schemas.microsoft.com/office/drawing/2014/main" id="{4BC62592-79C7-0541-9BE1-C9DFAEC08AC3}"/>
                </a:ext>
              </a:extLst>
            </p:cNvPr>
            <p:cNvSpPr/>
            <p:nvPr/>
          </p:nvSpPr>
          <p:spPr>
            <a:xfrm>
              <a:off x="6093352" y="3071351"/>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资产分析</a:t>
              </a:r>
            </a:p>
          </p:txBody>
        </p:sp>
        <p:sp>
          <p:nvSpPr>
            <p:cNvPr id="235" name="矩形 234">
              <a:extLst>
                <a:ext uri="{FF2B5EF4-FFF2-40B4-BE49-F238E27FC236}">
                  <a16:creationId xmlns:a16="http://schemas.microsoft.com/office/drawing/2014/main" id="{83B95F49-9FEF-6E4A-B5F1-F5E5BCA449F5}"/>
                </a:ext>
              </a:extLst>
            </p:cNvPr>
            <p:cNvSpPr/>
            <p:nvPr/>
          </p:nvSpPr>
          <p:spPr>
            <a:xfrm>
              <a:off x="7062411" y="1961131"/>
              <a:ext cx="1902075" cy="161161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zh-CN" altLang="en-US" sz="1200" dirty="0">
                  <a:solidFill>
                    <a:schemeClr val="accent2">
                      <a:lumMod val="50000"/>
                    </a:schemeClr>
                  </a:solidFill>
                  <a:latin typeface="微软雅黑" panose="020B0503020204020204" pitchFamily="34" charset="-122"/>
                  <a:ea typeface="微软雅黑" panose="020B0503020204020204" pitchFamily="34" charset="-122"/>
                </a:rPr>
                <a:t>人力资源管理</a:t>
              </a:r>
            </a:p>
          </p:txBody>
        </p:sp>
        <p:sp>
          <p:nvSpPr>
            <p:cNvPr id="236" name="圆角矩形 235">
              <a:extLst>
                <a:ext uri="{FF2B5EF4-FFF2-40B4-BE49-F238E27FC236}">
                  <a16:creationId xmlns:a16="http://schemas.microsoft.com/office/drawing/2014/main" id="{084ACAFD-0A03-7F4B-8114-FAB300042BBD}"/>
                </a:ext>
              </a:extLst>
            </p:cNvPr>
            <p:cNvSpPr/>
            <p:nvPr/>
          </p:nvSpPr>
          <p:spPr>
            <a:xfrm>
              <a:off x="7141065" y="2009395"/>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人员信息</a:t>
              </a:r>
            </a:p>
          </p:txBody>
        </p:sp>
        <p:sp>
          <p:nvSpPr>
            <p:cNvPr id="237" name="圆角矩形 236">
              <a:extLst>
                <a:ext uri="{FF2B5EF4-FFF2-40B4-BE49-F238E27FC236}">
                  <a16:creationId xmlns:a16="http://schemas.microsoft.com/office/drawing/2014/main" id="{F431196D-9E65-A141-B40E-97338474F3EB}"/>
                </a:ext>
              </a:extLst>
            </p:cNvPr>
            <p:cNvSpPr/>
            <p:nvPr/>
          </p:nvSpPr>
          <p:spPr>
            <a:xfrm>
              <a:off x="7141065" y="2272519"/>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组织架构</a:t>
              </a:r>
            </a:p>
          </p:txBody>
        </p:sp>
        <p:sp>
          <p:nvSpPr>
            <p:cNvPr id="238" name="圆角矩形 237">
              <a:extLst>
                <a:ext uri="{FF2B5EF4-FFF2-40B4-BE49-F238E27FC236}">
                  <a16:creationId xmlns:a16="http://schemas.microsoft.com/office/drawing/2014/main" id="{53C70307-B440-CD42-AFBC-DFB91AFA3550}"/>
                </a:ext>
              </a:extLst>
            </p:cNvPr>
            <p:cNvSpPr/>
            <p:nvPr/>
          </p:nvSpPr>
          <p:spPr>
            <a:xfrm>
              <a:off x="7141064" y="2535643"/>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招聘管理</a:t>
              </a:r>
            </a:p>
          </p:txBody>
        </p:sp>
        <p:sp>
          <p:nvSpPr>
            <p:cNvPr id="239" name="圆角矩形 238">
              <a:extLst>
                <a:ext uri="{FF2B5EF4-FFF2-40B4-BE49-F238E27FC236}">
                  <a16:creationId xmlns:a16="http://schemas.microsoft.com/office/drawing/2014/main" id="{E7FC9DB5-33DE-794D-905D-0B1F673A9103}"/>
                </a:ext>
              </a:extLst>
            </p:cNvPr>
            <p:cNvSpPr/>
            <p:nvPr/>
          </p:nvSpPr>
          <p:spPr>
            <a:xfrm>
              <a:off x="7141063" y="2792956"/>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个税管理</a:t>
              </a:r>
            </a:p>
          </p:txBody>
        </p:sp>
        <p:sp>
          <p:nvSpPr>
            <p:cNvPr id="240" name="圆角矩形 239">
              <a:extLst>
                <a:ext uri="{FF2B5EF4-FFF2-40B4-BE49-F238E27FC236}">
                  <a16:creationId xmlns:a16="http://schemas.microsoft.com/office/drawing/2014/main" id="{1A1D070E-5542-964D-ADC5-59E2DE594555}"/>
                </a:ext>
              </a:extLst>
            </p:cNvPr>
            <p:cNvSpPr/>
            <p:nvPr/>
          </p:nvSpPr>
          <p:spPr>
            <a:xfrm>
              <a:off x="7141063" y="3056080"/>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人员合同</a:t>
              </a:r>
            </a:p>
          </p:txBody>
        </p:sp>
        <p:sp>
          <p:nvSpPr>
            <p:cNvPr id="241" name="圆角矩形 240">
              <a:extLst>
                <a:ext uri="{FF2B5EF4-FFF2-40B4-BE49-F238E27FC236}">
                  <a16:creationId xmlns:a16="http://schemas.microsoft.com/office/drawing/2014/main" id="{CACED106-CCA8-864A-AB67-5CCB21877B34}"/>
                </a:ext>
              </a:extLst>
            </p:cNvPr>
            <p:cNvSpPr/>
            <p:nvPr/>
          </p:nvSpPr>
          <p:spPr>
            <a:xfrm>
              <a:off x="8032430" y="2009395"/>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考勤管理</a:t>
              </a:r>
            </a:p>
          </p:txBody>
        </p:sp>
        <p:sp>
          <p:nvSpPr>
            <p:cNvPr id="242" name="圆角矩形 241">
              <a:extLst>
                <a:ext uri="{FF2B5EF4-FFF2-40B4-BE49-F238E27FC236}">
                  <a16:creationId xmlns:a16="http://schemas.microsoft.com/office/drawing/2014/main" id="{65CE2F1B-FAD5-4B47-AD68-CFAE867C6DDA}"/>
                </a:ext>
              </a:extLst>
            </p:cNvPr>
            <p:cNvSpPr/>
            <p:nvPr/>
          </p:nvSpPr>
          <p:spPr>
            <a:xfrm>
              <a:off x="8032430" y="2272519"/>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假期管理</a:t>
              </a:r>
            </a:p>
          </p:txBody>
        </p:sp>
        <p:sp>
          <p:nvSpPr>
            <p:cNvPr id="243" name="圆角矩形 242">
              <a:extLst>
                <a:ext uri="{FF2B5EF4-FFF2-40B4-BE49-F238E27FC236}">
                  <a16:creationId xmlns:a16="http://schemas.microsoft.com/office/drawing/2014/main" id="{0BCDBBBD-8B31-8F49-A60D-D1AF0F64F843}"/>
                </a:ext>
              </a:extLst>
            </p:cNvPr>
            <p:cNvSpPr/>
            <p:nvPr/>
          </p:nvSpPr>
          <p:spPr>
            <a:xfrm>
              <a:off x="8032429" y="2535643"/>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人员变动</a:t>
              </a:r>
            </a:p>
          </p:txBody>
        </p:sp>
        <p:sp>
          <p:nvSpPr>
            <p:cNvPr id="244" name="圆角矩形 243">
              <a:extLst>
                <a:ext uri="{FF2B5EF4-FFF2-40B4-BE49-F238E27FC236}">
                  <a16:creationId xmlns:a16="http://schemas.microsoft.com/office/drawing/2014/main" id="{82C50017-63E5-AD4D-A7A7-9C5BE5A14BBC}"/>
                </a:ext>
              </a:extLst>
            </p:cNvPr>
            <p:cNvSpPr/>
            <p:nvPr/>
          </p:nvSpPr>
          <p:spPr>
            <a:xfrm>
              <a:off x="8032428" y="2792956"/>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人员培训</a:t>
              </a:r>
            </a:p>
          </p:txBody>
        </p:sp>
        <p:sp>
          <p:nvSpPr>
            <p:cNvPr id="245" name="圆角矩形 244">
              <a:extLst>
                <a:ext uri="{FF2B5EF4-FFF2-40B4-BE49-F238E27FC236}">
                  <a16:creationId xmlns:a16="http://schemas.microsoft.com/office/drawing/2014/main" id="{9C5F9856-EA12-434A-813B-934E8BFB8BAA}"/>
                </a:ext>
              </a:extLst>
            </p:cNvPr>
            <p:cNvSpPr/>
            <p:nvPr/>
          </p:nvSpPr>
          <p:spPr>
            <a:xfrm>
              <a:off x="8032428" y="3056080"/>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通讯录管理</a:t>
              </a:r>
            </a:p>
          </p:txBody>
        </p:sp>
        <p:sp>
          <p:nvSpPr>
            <p:cNvPr id="246" name="矩形 245">
              <a:extLst>
                <a:ext uri="{FF2B5EF4-FFF2-40B4-BE49-F238E27FC236}">
                  <a16:creationId xmlns:a16="http://schemas.microsoft.com/office/drawing/2014/main" id="{872D50A4-317C-ED4F-9111-FA34A7C3210F}"/>
                </a:ext>
              </a:extLst>
            </p:cNvPr>
            <p:cNvSpPr/>
            <p:nvPr/>
          </p:nvSpPr>
          <p:spPr>
            <a:xfrm>
              <a:off x="1168043" y="3621151"/>
              <a:ext cx="1969407" cy="1114619"/>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zh-CN" altLang="en-US" sz="1200" dirty="0">
                  <a:solidFill>
                    <a:schemeClr val="accent2">
                      <a:lumMod val="50000"/>
                    </a:schemeClr>
                  </a:solidFill>
                  <a:latin typeface="微软雅黑" panose="020B0503020204020204" pitchFamily="34" charset="-122"/>
                  <a:ea typeface="微软雅黑" panose="020B0503020204020204" pitchFamily="34" charset="-122"/>
                </a:rPr>
                <a:t>费用报销及专项管理</a:t>
              </a:r>
            </a:p>
          </p:txBody>
        </p:sp>
        <p:sp>
          <p:nvSpPr>
            <p:cNvPr id="247" name="圆角矩形 246">
              <a:extLst>
                <a:ext uri="{FF2B5EF4-FFF2-40B4-BE49-F238E27FC236}">
                  <a16:creationId xmlns:a16="http://schemas.microsoft.com/office/drawing/2014/main" id="{E15EBD93-48E0-2947-AAE1-289A0A8C1F95}"/>
                </a:ext>
              </a:extLst>
            </p:cNvPr>
            <p:cNvSpPr/>
            <p:nvPr/>
          </p:nvSpPr>
          <p:spPr>
            <a:xfrm>
              <a:off x="1251242" y="3679440"/>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费用报销</a:t>
              </a:r>
            </a:p>
          </p:txBody>
        </p:sp>
        <p:sp>
          <p:nvSpPr>
            <p:cNvPr id="248" name="圆角矩形 247">
              <a:extLst>
                <a:ext uri="{FF2B5EF4-FFF2-40B4-BE49-F238E27FC236}">
                  <a16:creationId xmlns:a16="http://schemas.microsoft.com/office/drawing/2014/main" id="{031117CC-9A92-B548-A3DB-38A9522B7840}"/>
                </a:ext>
              </a:extLst>
            </p:cNvPr>
            <p:cNvSpPr/>
            <p:nvPr/>
          </p:nvSpPr>
          <p:spPr>
            <a:xfrm>
              <a:off x="1251242" y="3942564"/>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费用审批</a:t>
              </a:r>
            </a:p>
          </p:txBody>
        </p:sp>
        <p:sp>
          <p:nvSpPr>
            <p:cNvPr id="249" name="圆角矩形 248">
              <a:extLst>
                <a:ext uri="{FF2B5EF4-FFF2-40B4-BE49-F238E27FC236}">
                  <a16:creationId xmlns:a16="http://schemas.microsoft.com/office/drawing/2014/main" id="{642E62A6-CAF8-3C4E-B932-33BB79143DBE}"/>
                </a:ext>
              </a:extLst>
            </p:cNvPr>
            <p:cNvSpPr/>
            <p:nvPr/>
          </p:nvSpPr>
          <p:spPr>
            <a:xfrm>
              <a:off x="1251241" y="4205688"/>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费用预算</a:t>
              </a:r>
            </a:p>
          </p:txBody>
        </p:sp>
        <p:sp>
          <p:nvSpPr>
            <p:cNvPr id="252" name="圆角矩形 251">
              <a:extLst>
                <a:ext uri="{FF2B5EF4-FFF2-40B4-BE49-F238E27FC236}">
                  <a16:creationId xmlns:a16="http://schemas.microsoft.com/office/drawing/2014/main" id="{583DCFA2-F52D-7443-82DC-F6C5235B9FC9}"/>
                </a:ext>
              </a:extLst>
            </p:cNvPr>
            <p:cNvSpPr/>
            <p:nvPr/>
          </p:nvSpPr>
          <p:spPr>
            <a:xfrm>
              <a:off x="2142607" y="3679440"/>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项目管理</a:t>
              </a:r>
            </a:p>
          </p:txBody>
        </p:sp>
        <p:sp>
          <p:nvSpPr>
            <p:cNvPr id="253" name="圆角矩形 252">
              <a:extLst>
                <a:ext uri="{FF2B5EF4-FFF2-40B4-BE49-F238E27FC236}">
                  <a16:creationId xmlns:a16="http://schemas.microsoft.com/office/drawing/2014/main" id="{7CF83E42-C566-DE40-8471-539554D1A133}"/>
                </a:ext>
              </a:extLst>
            </p:cNvPr>
            <p:cNvSpPr/>
            <p:nvPr/>
          </p:nvSpPr>
          <p:spPr>
            <a:xfrm>
              <a:off x="2142607" y="3942564"/>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项目过程</a:t>
              </a:r>
            </a:p>
          </p:txBody>
        </p:sp>
        <p:sp>
          <p:nvSpPr>
            <p:cNvPr id="254" name="圆角矩形 253">
              <a:extLst>
                <a:ext uri="{FF2B5EF4-FFF2-40B4-BE49-F238E27FC236}">
                  <a16:creationId xmlns:a16="http://schemas.microsoft.com/office/drawing/2014/main" id="{CF6D409C-024D-6442-90E1-596A6CFBCE47}"/>
                </a:ext>
              </a:extLst>
            </p:cNvPr>
            <p:cNvSpPr/>
            <p:nvPr/>
          </p:nvSpPr>
          <p:spPr>
            <a:xfrm>
              <a:off x="2142606" y="4205688"/>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项目支出</a:t>
              </a:r>
            </a:p>
          </p:txBody>
        </p:sp>
        <p:sp>
          <p:nvSpPr>
            <p:cNvPr id="257" name="矩形 256">
              <a:extLst>
                <a:ext uri="{FF2B5EF4-FFF2-40B4-BE49-F238E27FC236}">
                  <a16:creationId xmlns:a16="http://schemas.microsoft.com/office/drawing/2014/main" id="{DDD16C89-912D-0B42-A09F-56B33174E87B}"/>
                </a:ext>
              </a:extLst>
            </p:cNvPr>
            <p:cNvSpPr/>
            <p:nvPr/>
          </p:nvSpPr>
          <p:spPr>
            <a:xfrm>
              <a:off x="3176183" y="3621151"/>
              <a:ext cx="1902075" cy="1114619"/>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zh-CN" altLang="en-US" sz="1200" dirty="0">
                  <a:solidFill>
                    <a:schemeClr val="accent2">
                      <a:lumMod val="50000"/>
                    </a:schemeClr>
                  </a:solidFill>
                  <a:latin typeface="微软雅黑" panose="020B0503020204020204" pitchFamily="34" charset="-122"/>
                  <a:ea typeface="微软雅黑" panose="020B0503020204020204" pitchFamily="34" charset="-122"/>
                </a:rPr>
                <a:t>合同管理</a:t>
              </a:r>
            </a:p>
          </p:txBody>
        </p:sp>
        <p:sp>
          <p:nvSpPr>
            <p:cNvPr id="258" name="圆角矩形 257">
              <a:extLst>
                <a:ext uri="{FF2B5EF4-FFF2-40B4-BE49-F238E27FC236}">
                  <a16:creationId xmlns:a16="http://schemas.microsoft.com/office/drawing/2014/main" id="{CDD4BF06-F9D9-2F4C-A3BA-402934E729F2}"/>
                </a:ext>
              </a:extLst>
            </p:cNvPr>
            <p:cNvSpPr/>
            <p:nvPr/>
          </p:nvSpPr>
          <p:spPr>
            <a:xfrm>
              <a:off x="3259382" y="3679440"/>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合同分类</a:t>
              </a:r>
            </a:p>
          </p:txBody>
        </p:sp>
        <p:sp>
          <p:nvSpPr>
            <p:cNvPr id="259" name="圆角矩形 258">
              <a:extLst>
                <a:ext uri="{FF2B5EF4-FFF2-40B4-BE49-F238E27FC236}">
                  <a16:creationId xmlns:a16="http://schemas.microsoft.com/office/drawing/2014/main" id="{37347638-81C3-3E4D-BC4D-78F5A8381152}"/>
                </a:ext>
              </a:extLst>
            </p:cNvPr>
            <p:cNvSpPr/>
            <p:nvPr/>
          </p:nvSpPr>
          <p:spPr>
            <a:xfrm>
              <a:off x="3259382" y="3942564"/>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收付款管理</a:t>
              </a:r>
            </a:p>
          </p:txBody>
        </p:sp>
        <p:sp>
          <p:nvSpPr>
            <p:cNvPr id="260" name="圆角矩形 259">
              <a:extLst>
                <a:ext uri="{FF2B5EF4-FFF2-40B4-BE49-F238E27FC236}">
                  <a16:creationId xmlns:a16="http://schemas.microsoft.com/office/drawing/2014/main" id="{95263883-9F83-1841-8C11-74441827B521}"/>
                </a:ext>
              </a:extLst>
            </p:cNvPr>
            <p:cNvSpPr/>
            <p:nvPr/>
          </p:nvSpPr>
          <p:spPr>
            <a:xfrm>
              <a:off x="3259381" y="4205688"/>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合同预算</a:t>
              </a:r>
            </a:p>
          </p:txBody>
        </p:sp>
        <p:sp>
          <p:nvSpPr>
            <p:cNvPr id="261" name="圆角矩形 260">
              <a:extLst>
                <a:ext uri="{FF2B5EF4-FFF2-40B4-BE49-F238E27FC236}">
                  <a16:creationId xmlns:a16="http://schemas.microsoft.com/office/drawing/2014/main" id="{4F2E4B73-6274-5B49-B0FD-40C50EA9114A}"/>
                </a:ext>
              </a:extLst>
            </p:cNvPr>
            <p:cNvSpPr/>
            <p:nvPr/>
          </p:nvSpPr>
          <p:spPr>
            <a:xfrm>
              <a:off x="4150747" y="3679440"/>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合同执行</a:t>
              </a:r>
            </a:p>
          </p:txBody>
        </p:sp>
        <p:sp>
          <p:nvSpPr>
            <p:cNvPr id="262" name="圆角矩形 261">
              <a:extLst>
                <a:ext uri="{FF2B5EF4-FFF2-40B4-BE49-F238E27FC236}">
                  <a16:creationId xmlns:a16="http://schemas.microsoft.com/office/drawing/2014/main" id="{7B9A9D16-5607-F14F-8738-0C1336C91951}"/>
                </a:ext>
              </a:extLst>
            </p:cNvPr>
            <p:cNvSpPr/>
            <p:nvPr/>
          </p:nvSpPr>
          <p:spPr>
            <a:xfrm>
              <a:off x="4150747" y="3942564"/>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预警监控</a:t>
              </a:r>
            </a:p>
          </p:txBody>
        </p:sp>
        <p:sp>
          <p:nvSpPr>
            <p:cNvPr id="263" name="圆角矩形 262">
              <a:extLst>
                <a:ext uri="{FF2B5EF4-FFF2-40B4-BE49-F238E27FC236}">
                  <a16:creationId xmlns:a16="http://schemas.microsoft.com/office/drawing/2014/main" id="{1BE6968D-797D-1E49-9D94-86EED8404F00}"/>
                </a:ext>
              </a:extLst>
            </p:cNvPr>
            <p:cNvSpPr/>
            <p:nvPr/>
          </p:nvSpPr>
          <p:spPr>
            <a:xfrm>
              <a:off x="4150746" y="4205688"/>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合同条款</a:t>
              </a:r>
            </a:p>
          </p:txBody>
        </p:sp>
        <p:sp>
          <p:nvSpPr>
            <p:cNvPr id="264" name="矩形 263">
              <a:extLst>
                <a:ext uri="{FF2B5EF4-FFF2-40B4-BE49-F238E27FC236}">
                  <a16:creationId xmlns:a16="http://schemas.microsoft.com/office/drawing/2014/main" id="{395D2287-725F-9846-9828-E8DC5F571A28}"/>
                </a:ext>
              </a:extLst>
            </p:cNvPr>
            <p:cNvSpPr/>
            <p:nvPr/>
          </p:nvSpPr>
          <p:spPr>
            <a:xfrm>
              <a:off x="5123335" y="3629305"/>
              <a:ext cx="1902075" cy="1114619"/>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zh-CN" altLang="en-US" sz="1200" dirty="0">
                  <a:solidFill>
                    <a:schemeClr val="accent2">
                      <a:lumMod val="50000"/>
                    </a:schemeClr>
                  </a:solidFill>
                  <a:latin typeface="微软雅黑" panose="020B0503020204020204" pitchFamily="34" charset="-122"/>
                  <a:ea typeface="微软雅黑" panose="020B0503020204020204" pitchFamily="34" charset="-122"/>
                </a:rPr>
                <a:t>供应商平台</a:t>
              </a:r>
            </a:p>
          </p:txBody>
        </p:sp>
        <p:sp>
          <p:nvSpPr>
            <p:cNvPr id="265" name="圆角矩形 264">
              <a:extLst>
                <a:ext uri="{FF2B5EF4-FFF2-40B4-BE49-F238E27FC236}">
                  <a16:creationId xmlns:a16="http://schemas.microsoft.com/office/drawing/2014/main" id="{F28823B7-E98B-1144-B430-7A23E1D16825}"/>
                </a:ext>
              </a:extLst>
            </p:cNvPr>
            <p:cNvSpPr/>
            <p:nvPr/>
          </p:nvSpPr>
          <p:spPr>
            <a:xfrm>
              <a:off x="5206534" y="3687594"/>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供应商注册</a:t>
              </a:r>
            </a:p>
          </p:txBody>
        </p:sp>
        <p:sp>
          <p:nvSpPr>
            <p:cNvPr id="266" name="圆角矩形 265">
              <a:extLst>
                <a:ext uri="{FF2B5EF4-FFF2-40B4-BE49-F238E27FC236}">
                  <a16:creationId xmlns:a16="http://schemas.microsoft.com/office/drawing/2014/main" id="{1DE16FC9-85CC-3D4F-A55F-4B8C46C7C6D0}"/>
                </a:ext>
              </a:extLst>
            </p:cNvPr>
            <p:cNvSpPr/>
            <p:nvPr/>
          </p:nvSpPr>
          <p:spPr>
            <a:xfrm>
              <a:off x="5206534" y="3950718"/>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订单协同</a:t>
              </a:r>
            </a:p>
          </p:txBody>
        </p:sp>
        <p:sp>
          <p:nvSpPr>
            <p:cNvPr id="267" name="圆角矩形 266">
              <a:extLst>
                <a:ext uri="{FF2B5EF4-FFF2-40B4-BE49-F238E27FC236}">
                  <a16:creationId xmlns:a16="http://schemas.microsoft.com/office/drawing/2014/main" id="{11BAA6C9-8212-3144-9EF0-174B36EA66C1}"/>
                </a:ext>
              </a:extLst>
            </p:cNvPr>
            <p:cNvSpPr/>
            <p:nvPr/>
          </p:nvSpPr>
          <p:spPr>
            <a:xfrm>
              <a:off x="5206533" y="4213842"/>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送货协同</a:t>
              </a:r>
            </a:p>
          </p:txBody>
        </p:sp>
        <p:sp>
          <p:nvSpPr>
            <p:cNvPr id="268" name="圆角矩形 267">
              <a:extLst>
                <a:ext uri="{FF2B5EF4-FFF2-40B4-BE49-F238E27FC236}">
                  <a16:creationId xmlns:a16="http://schemas.microsoft.com/office/drawing/2014/main" id="{C4CD9F74-6603-754F-99FD-C1703B8C4B82}"/>
                </a:ext>
              </a:extLst>
            </p:cNvPr>
            <p:cNvSpPr/>
            <p:nvPr/>
          </p:nvSpPr>
          <p:spPr>
            <a:xfrm>
              <a:off x="6097899" y="3687594"/>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发票协同</a:t>
              </a:r>
            </a:p>
          </p:txBody>
        </p:sp>
        <p:sp>
          <p:nvSpPr>
            <p:cNvPr id="269" name="圆角矩形 268">
              <a:extLst>
                <a:ext uri="{FF2B5EF4-FFF2-40B4-BE49-F238E27FC236}">
                  <a16:creationId xmlns:a16="http://schemas.microsoft.com/office/drawing/2014/main" id="{A95A6F7B-D9AB-1642-981D-336F10F5A4CA}"/>
                </a:ext>
              </a:extLst>
            </p:cNvPr>
            <p:cNvSpPr/>
            <p:nvPr/>
          </p:nvSpPr>
          <p:spPr>
            <a:xfrm>
              <a:off x="6097899" y="3950718"/>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资质协同</a:t>
              </a:r>
            </a:p>
          </p:txBody>
        </p:sp>
        <p:sp>
          <p:nvSpPr>
            <p:cNvPr id="270" name="圆角矩形 269">
              <a:extLst>
                <a:ext uri="{FF2B5EF4-FFF2-40B4-BE49-F238E27FC236}">
                  <a16:creationId xmlns:a16="http://schemas.microsoft.com/office/drawing/2014/main" id="{86468CA6-CEAF-154A-B48A-47CC87AAE45D}"/>
                </a:ext>
              </a:extLst>
            </p:cNvPr>
            <p:cNvSpPr/>
            <p:nvPr/>
          </p:nvSpPr>
          <p:spPr>
            <a:xfrm>
              <a:off x="6097898" y="4213842"/>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供应商评价</a:t>
              </a:r>
            </a:p>
          </p:txBody>
        </p:sp>
        <p:sp>
          <p:nvSpPr>
            <p:cNvPr id="271" name="矩形 270">
              <a:extLst>
                <a:ext uri="{FF2B5EF4-FFF2-40B4-BE49-F238E27FC236}">
                  <a16:creationId xmlns:a16="http://schemas.microsoft.com/office/drawing/2014/main" id="{529A7A5E-A910-0041-B142-12D98859F283}"/>
                </a:ext>
              </a:extLst>
            </p:cNvPr>
            <p:cNvSpPr/>
            <p:nvPr/>
          </p:nvSpPr>
          <p:spPr>
            <a:xfrm>
              <a:off x="7062411" y="3638130"/>
              <a:ext cx="1902075" cy="1114619"/>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zh-CN" altLang="en-US" sz="1200" dirty="0">
                  <a:solidFill>
                    <a:schemeClr val="accent2">
                      <a:lumMod val="50000"/>
                    </a:schemeClr>
                  </a:solidFill>
                  <a:latin typeface="微软雅黑" panose="020B0503020204020204" pitchFamily="34" charset="-122"/>
                  <a:ea typeface="微软雅黑" panose="020B0503020204020204" pitchFamily="34" charset="-122"/>
                </a:rPr>
                <a:t>财务核算</a:t>
              </a:r>
            </a:p>
          </p:txBody>
        </p:sp>
        <p:sp>
          <p:nvSpPr>
            <p:cNvPr id="272" name="圆角矩形 271">
              <a:extLst>
                <a:ext uri="{FF2B5EF4-FFF2-40B4-BE49-F238E27FC236}">
                  <a16:creationId xmlns:a16="http://schemas.microsoft.com/office/drawing/2014/main" id="{EFDA64A5-9304-8B4B-B965-4725E2FA36A5}"/>
                </a:ext>
              </a:extLst>
            </p:cNvPr>
            <p:cNvSpPr/>
            <p:nvPr/>
          </p:nvSpPr>
          <p:spPr>
            <a:xfrm>
              <a:off x="7145610" y="3696419"/>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总账</a:t>
              </a:r>
            </a:p>
          </p:txBody>
        </p:sp>
        <p:sp>
          <p:nvSpPr>
            <p:cNvPr id="273" name="圆角矩形 272">
              <a:extLst>
                <a:ext uri="{FF2B5EF4-FFF2-40B4-BE49-F238E27FC236}">
                  <a16:creationId xmlns:a16="http://schemas.microsoft.com/office/drawing/2014/main" id="{8AB4B22B-3B8B-1943-8F85-A14670C06C9E}"/>
                </a:ext>
              </a:extLst>
            </p:cNvPr>
            <p:cNvSpPr/>
            <p:nvPr/>
          </p:nvSpPr>
          <p:spPr>
            <a:xfrm>
              <a:off x="7145610" y="3959543"/>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应收</a:t>
              </a:r>
            </a:p>
          </p:txBody>
        </p:sp>
        <p:sp>
          <p:nvSpPr>
            <p:cNvPr id="274" name="圆角矩形 273">
              <a:extLst>
                <a:ext uri="{FF2B5EF4-FFF2-40B4-BE49-F238E27FC236}">
                  <a16:creationId xmlns:a16="http://schemas.microsoft.com/office/drawing/2014/main" id="{D4B13C31-93B3-314B-A75A-B0E53F680C86}"/>
                </a:ext>
              </a:extLst>
            </p:cNvPr>
            <p:cNvSpPr/>
            <p:nvPr/>
          </p:nvSpPr>
          <p:spPr>
            <a:xfrm>
              <a:off x="7145609" y="4222667"/>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应付</a:t>
              </a:r>
            </a:p>
          </p:txBody>
        </p:sp>
        <p:sp>
          <p:nvSpPr>
            <p:cNvPr id="275" name="圆角矩形 274">
              <a:extLst>
                <a:ext uri="{FF2B5EF4-FFF2-40B4-BE49-F238E27FC236}">
                  <a16:creationId xmlns:a16="http://schemas.microsoft.com/office/drawing/2014/main" id="{36C6C9F7-A89C-0F4D-8301-6EF9FD52D777}"/>
                </a:ext>
              </a:extLst>
            </p:cNvPr>
            <p:cNvSpPr/>
            <p:nvPr/>
          </p:nvSpPr>
          <p:spPr>
            <a:xfrm>
              <a:off x="8036975" y="3696419"/>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存货核算</a:t>
              </a:r>
            </a:p>
          </p:txBody>
        </p:sp>
        <p:sp>
          <p:nvSpPr>
            <p:cNvPr id="276" name="圆角矩形 275">
              <a:extLst>
                <a:ext uri="{FF2B5EF4-FFF2-40B4-BE49-F238E27FC236}">
                  <a16:creationId xmlns:a16="http://schemas.microsoft.com/office/drawing/2014/main" id="{174AFDAD-E73E-E340-99E5-6DCBB00C1668}"/>
                </a:ext>
              </a:extLst>
            </p:cNvPr>
            <p:cNvSpPr/>
            <p:nvPr/>
          </p:nvSpPr>
          <p:spPr>
            <a:xfrm>
              <a:off x="8036975" y="3959543"/>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票据管理</a:t>
              </a:r>
            </a:p>
          </p:txBody>
        </p:sp>
        <p:sp>
          <p:nvSpPr>
            <p:cNvPr id="277" name="圆角矩形 276">
              <a:extLst>
                <a:ext uri="{FF2B5EF4-FFF2-40B4-BE49-F238E27FC236}">
                  <a16:creationId xmlns:a16="http://schemas.microsoft.com/office/drawing/2014/main" id="{3AF6E210-CFE2-B547-9B7C-EDCFB19C2AAB}"/>
                </a:ext>
              </a:extLst>
            </p:cNvPr>
            <p:cNvSpPr/>
            <p:nvPr/>
          </p:nvSpPr>
          <p:spPr>
            <a:xfrm>
              <a:off x="8036974" y="4222667"/>
              <a:ext cx="845631" cy="216024"/>
            </a:xfrm>
            <a:prstGeom prst="round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bg1"/>
                  </a:solidFill>
                  <a:latin typeface="微软雅黑" panose="020B0503020204020204" pitchFamily="34" charset="-122"/>
                  <a:ea typeface="微软雅黑" panose="020B0503020204020204" pitchFamily="34" charset="-122"/>
                </a:rPr>
                <a:t>对账管理</a:t>
              </a:r>
            </a:p>
          </p:txBody>
        </p:sp>
      </p:grpSp>
      <p:sp>
        <p:nvSpPr>
          <p:cNvPr id="286" name="矩形 285">
            <a:extLst>
              <a:ext uri="{FF2B5EF4-FFF2-40B4-BE49-F238E27FC236}">
                <a16:creationId xmlns:a16="http://schemas.microsoft.com/office/drawing/2014/main" id="{88794C12-98ED-DE4B-8157-D67B75E93F30}"/>
              </a:ext>
            </a:extLst>
          </p:cNvPr>
          <p:cNvSpPr/>
          <p:nvPr/>
        </p:nvSpPr>
        <p:spPr>
          <a:xfrm>
            <a:off x="1587388" y="5676196"/>
            <a:ext cx="2469249" cy="354752"/>
          </a:xfrm>
          <a:prstGeom prst="rect">
            <a:avLst/>
          </a:prstGeom>
          <a:solidFill>
            <a:schemeClr val="accent6">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accent2">
                    <a:lumMod val="50000"/>
                  </a:schemeClr>
                </a:solidFill>
                <a:latin typeface="微软雅黑" panose="020B0503020204020204" pitchFamily="34" charset="-122"/>
                <a:ea typeface="微软雅黑" panose="020B0503020204020204" pitchFamily="34" charset="-122"/>
              </a:rPr>
              <a:t>接口平台</a:t>
            </a:r>
          </a:p>
        </p:txBody>
      </p:sp>
      <p:sp>
        <p:nvSpPr>
          <p:cNvPr id="287" name="矩形 286">
            <a:extLst>
              <a:ext uri="{FF2B5EF4-FFF2-40B4-BE49-F238E27FC236}">
                <a16:creationId xmlns:a16="http://schemas.microsoft.com/office/drawing/2014/main" id="{17ACBA87-A82C-1145-887C-1E104EE6DC4E}"/>
              </a:ext>
            </a:extLst>
          </p:cNvPr>
          <p:cNvSpPr/>
          <p:nvPr/>
        </p:nvSpPr>
        <p:spPr>
          <a:xfrm>
            <a:off x="1587388" y="6081264"/>
            <a:ext cx="2469249" cy="354752"/>
          </a:xfrm>
          <a:prstGeom prst="rect">
            <a:avLst/>
          </a:prstGeom>
          <a:solidFill>
            <a:schemeClr val="accent6">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accent2">
                    <a:lumMod val="50000"/>
                  </a:schemeClr>
                </a:solidFill>
                <a:latin typeface="微软雅黑" panose="020B0503020204020204" pitchFamily="34" charset="-122"/>
                <a:ea typeface="微软雅黑" panose="020B0503020204020204" pitchFamily="34" charset="-122"/>
              </a:rPr>
              <a:t>消息平台</a:t>
            </a:r>
          </a:p>
        </p:txBody>
      </p:sp>
      <p:sp>
        <p:nvSpPr>
          <p:cNvPr id="288" name="矩形 287">
            <a:extLst>
              <a:ext uri="{FF2B5EF4-FFF2-40B4-BE49-F238E27FC236}">
                <a16:creationId xmlns:a16="http://schemas.microsoft.com/office/drawing/2014/main" id="{1889447D-7E09-0947-8BD3-A3AC9B9D8DE5}"/>
              </a:ext>
            </a:extLst>
          </p:cNvPr>
          <p:cNvSpPr/>
          <p:nvPr/>
        </p:nvSpPr>
        <p:spPr>
          <a:xfrm>
            <a:off x="4116104" y="5685325"/>
            <a:ext cx="2469249" cy="354752"/>
          </a:xfrm>
          <a:prstGeom prst="rect">
            <a:avLst/>
          </a:prstGeom>
          <a:solidFill>
            <a:schemeClr val="accent6">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accent2">
                    <a:lumMod val="50000"/>
                  </a:schemeClr>
                </a:solidFill>
                <a:latin typeface="微软雅黑" panose="020B0503020204020204" pitchFamily="34" charset="-122"/>
                <a:ea typeface="微软雅黑" panose="020B0503020204020204" pitchFamily="34" charset="-122"/>
              </a:rPr>
              <a:t>审批流定义</a:t>
            </a:r>
          </a:p>
        </p:txBody>
      </p:sp>
      <p:sp>
        <p:nvSpPr>
          <p:cNvPr id="289" name="矩形 288">
            <a:extLst>
              <a:ext uri="{FF2B5EF4-FFF2-40B4-BE49-F238E27FC236}">
                <a16:creationId xmlns:a16="http://schemas.microsoft.com/office/drawing/2014/main" id="{299FA08D-DA83-594A-9B75-D9EEA5CFA641}"/>
              </a:ext>
            </a:extLst>
          </p:cNvPr>
          <p:cNvSpPr/>
          <p:nvPr/>
        </p:nvSpPr>
        <p:spPr>
          <a:xfrm>
            <a:off x="4116104" y="6090393"/>
            <a:ext cx="2469249" cy="354752"/>
          </a:xfrm>
          <a:prstGeom prst="rect">
            <a:avLst/>
          </a:prstGeom>
          <a:solidFill>
            <a:schemeClr val="accent6">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accent2">
                    <a:lumMod val="50000"/>
                  </a:schemeClr>
                </a:solidFill>
                <a:latin typeface="微软雅黑" panose="020B0503020204020204" pitchFamily="34" charset="-122"/>
                <a:ea typeface="微软雅黑" panose="020B0503020204020204" pitchFamily="34" charset="-122"/>
              </a:rPr>
              <a:t>自助服务</a:t>
            </a:r>
          </a:p>
        </p:txBody>
      </p:sp>
      <p:sp>
        <p:nvSpPr>
          <p:cNvPr id="290" name="矩形 289">
            <a:extLst>
              <a:ext uri="{FF2B5EF4-FFF2-40B4-BE49-F238E27FC236}">
                <a16:creationId xmlns:a16="http://schemas.microsoft.com/office/drawing/2014/main" id="{789A52A9-9B16-6C44-B898-7E2D82967392}"/>
              </a:ext>
            </a:extLst>
          </p:cNvPr>
          <p:cNvSpPr/>
          <p:nvPr/>
        </p:nvSpPr>
        <p:spPr>
          <a:xfrm>
            <a:off x="6640932" y="5685325"/>
            <a:ext cx="2469249" cy="354752"/>
          </a:xfrm>
          <a:prstGeom prst="rect">
            <a:avLst/>
          </a:prstGeom>
          <a:solidFill>
            <a:schemeClr val="accent6">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accent2">
                    <a:lumMod val="50000"/>
                  </a:schemeClr>
                </a:solidFill>
                <a:latin typeface="微软雅黑" panose="020B0503020204020204" pitchFamily="34" charset="-122"/>
                <a:ea typeface="微软雅黑" panose="020B0503020204020204" pitchFamily="34" charset="-122"/>
              </a:rPr>
              <a:t>并发管理</a:t>
            </a:r>
          </a:p>
        </p:txBody>
      </p:sp>
      <p:sp>
        <p:nvSpPr>
          <p:cNvPr id="291" name="矩形 290">
            <a:extLst>
              <a:ext uri="{FF2B5EF4-FFF2-40B4-BE49-F238E27FC236}">
                <a16:creationId xmlns:a16="http://schemas.microsoft.com/office/drawing/2014/main" id="{60D59386-F4F8-5642-B68F-50D81630FEE5}"/>
              </a:ext>
            </a:extLst>
          </p:cNvPr>
          <p:cNvSpPr/>
          <p:nvPr/>
        </p:nvSpPr>
        <p:spPr>
          <a:xfrm>
            <a:off x="6640932" y="6090393"/>
            <a:ext cx="2469249" cy="354752"/>
          </a:xfrm>
          <a:prstGeom prst="rect">
            <a:avLst/>
          </a:prstGeom>
          <a:solidFill>
            <a:schemeClr val="accent6">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accent2">
                    <a:lumMod val="50000"/>
                  </a:schemeClr>
                </a:solidFill>
                <a:latin typeface="微软雅黑" panose="020B0503020204020204" pitchFamily="34" charset="-122"/>
                <a:ea typeface="微软雅黑" panose="020B0503020204020204" pitchFamily="34" charset="-122"/>
              </a:rPr>
              <a:t>移动应用平台</a:t>
            </a:r>
          </a:p>
        </p:txBody>
      </p:sp>
      <p:sp>
        <p:nvSpPr>
          <p:cNvPr id="292" name="矩形 291">
            <a:extLst>
              <a:ext uri="{FF2B5EF4-FFF2-40B4-BE49-F238E27FC236}">
                <a16:creationId xmlns:a16="http://schemas.microsoft.com/office/drawing/2014/main" id="{C9C20BDF-7A49-4346-B00A-72E8F6211A7B}"/>
              </a:ext>
            </a:extLst>
          </p:cNvPr>
          <p:cNvSpPr/>
          <p:nvPr/>
        </p:nvSpPr>
        <p:spPr>
          <a:xfrm>
            <a:off x="9168736" y="5687561"/>
            <a:ext cx="2469249" cy="354752"/>
          </a:xfrm>
          <a:prstGeom prst="rect">
            <a:avLst/>
          </a:prstGeom>
          <a:solidFill>
            <a:schemeClr val="accent6">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accent2">
                    <a:lumMod val="50000"/>
                  </a:schemeClr>
                </a:solidFill>
                <a:latin typeface="微软雅黑" panose="020B0503020204020204" pitchFamily="34" charset="-122"/>
                <a:ea typeface="微软雅黑" panose="020B0503020204020204" pitchFamily="34" charset="-122"/>
              </a:rPr>
              <a:t>权限管理</a:t>
            </a:r>
          </a:p>
        </p:txBody>
      </p:sp>
      <p:sp>
        <p:nvSpPr>
          <p:cNvPr id="293" name="矩形 292">
            <a:extLst>
              <a:ext uri="{FF2B5EF4-FFF2-40B4-BE49-F238E27FC236}">
                <a16:creationId xmlns:a16="http://schemas.microsoft.com/office/drawing/2014/main" id="{CF1FDEFD-C532-6E43-81B3-F0AC5B6FE642}"/>
              </a:ext>
            </a:extLst>
          </p:cNvPr>
          <p:cNvSpPr/>
          <p:nvPr/>
        </p:nvSpPr>
        <p:spPr>
          <a:xfrm>
            <a:off x="9168736" y="6092629"/>
            <a:ext cx="2469249" cy="354752"/>
          </a:xfrm>
          <a:prstGeom prst="rect">
            <a:avLst/>
          </a:prstGeom>
          <a:solidFill>
            <a:schemeClr val="accent6">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dirty="0">
                <a:solidFill>
                  <a:schemeClr val="accent2">
                    <a:lumMod val="50000"/>
                  </a:schemeClr>
                </a:solidFill>
                <a:latin typeface="微软雅黑" panose="020B0503020204020204" pitchFamily="34" charset="-122"/>
                <a:ea typeface="微软雅黑" panose="020B0503020204020204" pitchFamily="34" charset="-122"/>
              </a:rPr>
              <a:t>二次开发平台</a:t>
            </a:r>
          </a:p>
        </p:txBody>
      </p:sp>
    </p:spTree>
    <p:extLst>
      <p:ext uri="{BB962C8B-B14F-4D97-AF65-F5344CB8AC3E}">
        <p14:creationId xmlns:p14="http://schemas.microsoft.com/office/powerpoint/2010/main" val="2027915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3"/>
          <p:cNvCxnSpPr/>
          <p:nvPr/>
        </p:nvCxnSpPr>
        <p:spPr>
          <a:xfrm>
            <a:off x="1025679" y="830997"/>
            <a:ext cx="4078036" cy="0"/>
          </a:xfrm>
          <a:prstGeom prst="line">
            <a:avLst/>
          </a:prstGeom>
          <a:ln w="12700" cmpd="sng">
            <a:solidFill>
              <a:srgbClr val="CA2820"/>
            </a:solidFill>
          </a:ln>
          <a:effectLst/>
        </p:spPr>
        <p:style>
          <a:lnRef idx="2">
            <a:schemeClr val="accent1"/>
          </a:lnRef>
          <a:fillRef idx="0">
            <a:schemeClr val="accent1"/>
          </a:fillRef>
          <a:effectRef idx="1">
            <a:schemeClr val="accent1"/>
          </a:effectRef>
          <a:fontRef idx="minor">
            <a:schemeClr val="tx1"/>
          </a:fontRef>
        </p:style>
      </p:cxnSp>
      <p:grpSp>
        <p:nvGrpSpPr>
          <p:cNvPr id="358" name="组合 357">
            <a:extLst>
              <a:ext uri="{FF2B5EF4-FFF2-40B4-BE49-F238E27FC236}">
                <a16:creationId xmlns:a16="http://schemas.microsoft.com/office/drawing/2014/main" id="{0914E6F4-5303-4851-A52E-8E56B37E93E5}"/>
              </a:ext>
            </a:extLst>
          </p:cNvPr>
          <p:cNvGrpSpPr/>
          <p:nvPr/>
        </p:nvGrpSpPr>
        <p:grpSpPr>
          <a:xfrm>
            <a:off x="303829" y="1003892"/>
            <a:ext cx="6401984" cy="2935254"/>
            <a:chOff x="345236" y="711266"/>
            <a:chExt cx="6647894" cy="3048004"/>
          </a:xfrm>
        </p:grpSpPr>
        <p:sp>
          <p:nvSpPr>
            <p:cNvPr id="359" name="文本框 358">
              <a:extLst>
                <a:ext uri="{FF2B5EF4-FFF2-40B4-BE49-F238E27FC236}">
                  <a16:creationId xmlns:a16="http://schemas.microsoft.com/office/drawing/2014/main" id="{40691917-5CFE-4A4F-BB67-A265343B1AAF}"/>
                </a:ext>
              </a:extLst>
            </p:cNvPr>
            <p:cNvSpPr txBox="1"/>
            <p:nvPr/>
          </p:nvSpPr>
          <p:spPr>
            <a:xfrm>
              <a:off x="345236" y="711266"/>
              <a:ext cx="6414841" cy="526672"/>
            </a:xfrm>
            <a:prstGeom prst="rect">
              <a:avLst/>
            </a:prstGeom>
            <a:noFill/>
          </p:spPr>
          <p:txBody>
            <a:bodyPr wrap="square" rtlCol="0">
              <a:spAutoFit/>
            </a:bodyPr>
            <a:lstStyle/>
            <a:p>
              <a:r>
                <a:rPr kumimoji="1" lang="zh-CN" altLang="en-US" sz="1348" dirty="0">
                  <a:solidFill>
                    <a:prstClr val="black">
                      <a:lumMod val="75000"/>
                      <a:lumOff val="25000"/>
                    </a:prstClr>
                  </a:solidFill>
                  <a:latin typeface="Microsoft YaHei" panose="020B0503020204020204" pitchFamily="34" charset="-122"/>
                  <a:ea typeface="微软雅黑"/>
                </a:rPr>
                <a:t>医信团队将团队成员十多年医院</a:t>
              </a:r>
              <a:r>
                <a:rPr kumimoji="1" lang="en-US" altLang="zh-CN" sz="1348" dirty="0">
                  <a:solidFill>
                    <a:prstClr val="black">
                      <a:lumMod val="75000"/>
                      <a:lumOff val="25000"/>
                    </a:prstClr>
                  </a:solidFill>
                  <a:latin typeface="Microsoft YaHei" panose="020B0503020204020204" pitchFamily="34" charset="-122"/>
                  <a:ea typeface="微软雅黑"/>
                </a:rPr>
                <a:t>HRP</a:t>
              </a:r>
              <a:r>
                <a:rPr kumimoji="1" lang="zh-CN" altLang="en-US" sz="1348" dirty="0">
                  <a:solidFill>
                    <a:prstClr val="black">
                      <a:lumMod val="75000"/>
                      <a:lumOff val="25000"/>
                    </a:prstClr>
                  </a:solidFill>
                  <a:latin typeface="Microsoft YaHei" panose="020B0503020204020204" pitchFamily="34" charset="-122"/>
                  <a:ea typeface="微软雅黑"/>
                </a:rPr>
                <a:t>项目实施经验和解决方案总结形成医院运营管理系列产品和解决方案。</a:t>
              </a:r>
              <a:endParaRPr kumimoji="1" lang="en-US" altLang="zh-CN" sz="1348" dirty="0">
                <a:solidFill>
                  <a:prstClr val="black">
                    <a:lumMod val="75000"/>
                    <a:lumOff val="25000"/>
                  </a:prstClr>
                </a:solidFill>
                <a:latin typeface="Microsoft YaHei" panose="020B0503020204020204" pitchFamily="34" charset="-122"/>
                <a:ea typeface="微软雅黑"/>
              </a:endParaRPr>
            </a:p>
          </p:txBody>
        </p:sp>
        <p:grpSp>
          <p:nvGrpSpPr>
            <p:cNvPr id="360" name="组合 359">
              <a:extLst>
                <a:ext uri="{FF2B5EF4-FFF2-40B4-BE49-F238E27FC236}">
                  <a16:creationId xmlns:a16="http://schemas.microsoft.com/office/drawing/2014/main" id="{4A264876-BF51-43E6-A38E-807E4DCA348E}"/>
                </a:ext>
              </a:extLst>
            </p:cNvPr>
            <p:cNvGrpSpPr/>
            <p:nvPr/>
          </p:nvGrpSpPr>
          <p:grpSpPr>
            <a:xfrm>
              <a:off x="377081" y="1198817"/>
              <a:ext cx="6616049" cy="2560453"/>
              <a:chOff x="377081" y="1198817"/>
              <a:chExt cx="6616049" cy="2560453"/>
            </a:xfrm>
          </p:grpSpPr>
          <p:grpSp>
            <p:nvGrpSpPr>
              <p:cNvPr id="361" name="组合 360">
                <a:extLst>
                  <a:ext uri="{FF2B5EF4-FFF2-40B4-BE49-F238E27FC236}">
                    <a16:creationId xmlns:a16="http://schemas.microsoft.com/office/drawing/2014/main" id="{A1361A59-D2B4-44E9-94C3-B66E8ED4969D}"/>
                  </a:ext>
                </a:extLst>
              </p:cNvPr>
              <p:cNvGrpSpPr/>
              <p:nvPr/>
            </p:nvGrpSpPr>
            <p:grpSpPr>
              <a:xfrm>
                <a:off x="3788384" y="1558362"/>
                <a:ext cx="1447801" cy="2200908"/>
                <a:chOff x="1290638" y="1513102"/>
                <a:chExt cx="1447801" cy="2200908"/>
              </a:xfrm>
            </p:grpSpPr>
            <p:grpSp>
              <p:nvGrpSpPr>
                <p:cNvPr id="419" name="组合 418">
                  <a:extLst>
                    <a:ext uri="{FF2B5EF4-FFF2-40B4-BE49-F238E27FC236}">
                      <a16:creationId xmlns:a16="http://schemas.microsoft.com/office/drawing/2014/main" id="{FE94AB92-6381-4972-B7D0-46FE92911185}"/>
                    </a:ext>
                  </a:extLst>
                </p:cNvPr>
                <p:cNvGrpSpPr/>
                <p:nvPr/>
              </p:nvGrpSpPr>
              <p:grpSpPr>
                <a:xfrm>
                  <a:off x="1290638" y="1513102"/>
                  <a:ext cx="1447801" cy="2200908"/>
                  <a:chOff x="1874403" y="1881297"/>
                  <a:chExt cx="1930401" cy="2934545"/>
                </a:xfrm>
              </p:grpSpPr>
              <p:grpSp>
                <p:nvGrpSpPr>
                  <p:cNvPr id="424" name="组合 423">
                    <a:extLst>
                      <a:ext uri="{FF2B5EF4-FFF2-40B4-BE49-F238E27FC236}">
                        <a16:creationId xmlns:a16="http://schemas.microsoft.com/office/drawing/2014/main" id="{14FDD1D9-1F6A-4585-B2AC-773EF50715AB}"/>
                      </a:ext>
                    </a:extLst>
                  </p:cNvPr>
                  <p:cNvGrpSpPr/>
                  <p:nvPr/>
                </p:nvGrpSpPr>
                <p:grpSpPr>
                  <a:xfrm>
                    <a:off x="1874403" y="2409826"/>
                    <a:ext cx="1930401" cy="2406016"/>
                    <a:chOff x="1874403" y="2409826"/>
                    <a:chExt cx="1930401" cy="2406016"/>
                  </a:xfrm>
                </p:grpSpPr>
                <p:sp>
                  <p:nvSpPr>
                    <p:cNvPr id="430" name="圆角矩形 76">
                      <a:extLst>
                        <a:ext uri="{FF2B5EF4-FFF2-40B4-BE49-F238E27FC236}">
                          <a16:creationId xmlns:a16="http://schemas.microsoft.com/office/drawing/2014/main" id="{9C5E3484-468C-44A8-9E5D-8BA6A3C5CC2E}"/>
                        </a:ext>
                      </a:extLst>
                    </p:cNvPr>
                    <p:cNvSpPr/>
                    <p:nvPr/>
                  </p:nvSpPr>
                  <p:spPr>
                    <a:xfrm>
                      <a:off x="1874404" y="2409826"/>
                      <a:ext cx="1930400" cy="2400300"/>
                    </a:xfrm>
                    <a:prstGeom prst="roundRect">
                      <a:avLst>
                        <a:gd name="adj" fmla="val 5220"/>
                      </a:avLst>
                    </a:prstGeom>
                    <a:gradFill>
                      <a:gsLst>
                        <a:gs pos="0">
                          <a:sysClr val="window" lastClr="FFFFFF"/>
                        </a:gs>
                        <a:gs pos="100000">
                          <a:sysClr val="window" lastClr="FFFFFF">
                            <a:lumMod val="75000"/>
                          </a:sysClr>
                        </a:gs>
                      </a:gsLst>
                      <a:lin ang="2700000" scaled="1"/>
                    </a:gradFill>
                    <a:ln w="12700" cap="flat" cmpd="sng" algn="ctr">
                      <a:noFill/>
                      <a:prstDash val="solid"/>
                      <a:miter lim="800000"/>
                    </a:ln>
                    <a:effectLst>
                      <a:outerShdw blurRad="101600" dist="50800" dir="2700000" algn="tl" rotWithShape="0">
                        <a:prstClr val="black">
                          <a:alpha val="40000"/>
                        </a:prstClr>
                      </a:outerShdw>
                    </a:effectLst>
                  </p:spPr>
                  <p:txBody>
                    <a:bodyPr rtlCol="0" anchor="ctr"/>
                    <a:lstStyle/>
                    <a:p>
                      <a:pPr algn="ctr" defTabSz="660454">
                        <a:defRPr/>
                      </a:pPr>
                      <a:endParaRPr lang="zh-CN" altLang="en-US" sz="1348" kern="0">
                        <a:solidFill>
                          <a:prstClr val="white"/>
                        </a:solidFill>
                        <a:latin typeface="Arial"/>
                        <a:ea typeface="微软雅黑"/>
                      </a:endParaRPr>
                    </a:p>
                  </p:txBody>
                </p:sp>
                <p:sp>
                  <p:nvSpPr>
                    <p:cNvPr id="431" name="圆角矩形 77">
                      <a:extLst>
                        <a:ext uri="{FF2B5EF4-FFF2-40B4-BE49-F238E27FC236}">
                          <a16:creationId xmlns:a16="http://schemas.microsoft.com/office/drawing/2014/main" id="{86609F25-7038-4DAB-B752-636F8760A8AB}"/>
                        </a:ext>
                      </a:extLst>
                    </p:cNvPr>
                    <p:cNvSpPr/>
                    <p:nvPr/>
                  </p:nvSpPr>
                  <p:spPr>
                    <a:xfrm>
                      <a:off x="1874403" y="2415542"/>
                      <a:ext cx="1930400" cy="2400300"/>
                    </a:xfrm>
                    <a:prstGeom prst="roundRect">
                      <a:avLst>
                        <a:gd name="adj" fmla="val 5220"/>
                      </a:avLst>
                    </a:prstGeom>
                    <a:gradFill>
                      <a:gsLst>
                        <a:gs pos="100000">
                          <a:sysClr val="window" lastClr="FFFFFF">
                            <a:lumMod val="97000"/>
                          </a:sysClr>
                        </a:gs>
                        <a:gs pos="0">
                          <a:sysClr val="window" lastClr="FFFFFF">
                            <a:lumMod val="87000"/>
                          </a:sysClr>
                        </a:gs>
                      </a:gsLst>
                      <a:lin ang="2700000" scaled="1"/>
                    </a:gradFill>
                    <a:ln w="12700" cap="flat" cmpd="sng" algn="ctr">
                      <a:noFill/>
                      <a:prstDash val="solid"/>
                      <a:miter lim="800000"/>
                    </a:ln>
                    <a:effectLst>
                      <a:softEdge rad="25400"/>
                    </a:effectLst>
                  </p:spPr>
                  <p:txBody>
                    <a:bodyPr rtlCol="0" anchor="ctr"/>
                    <a:lstStyle/>
                    <a:p>
                      <a:pPr algn="ctr" defTabSz="660454">
                        <a:defRPr/>
                      </a:pPr>
                      <a:endParaRPr lang="zh-CN" altLang="en-US" sz="1348" kern="0">
                        <a:solidFill>
                          <a:prstClr val="white"/>
                        </a:solidFill>
                        <a:latin typeface="Arial"/>
                        <a:ea typeface="微软雅黑"/>
                      </a:endParaRPr>
                    </a:p>
                  </p:txBody>
                </p:sp>
              </p:grpSp>
              <p:sp>
                <p:nvSpPr>
                  <p:cNvPr id="425" name="任意多边形 105">
                    <a:extLst>
                      <a:ext uri="{FF2B5EF4-FFF2-40B4-BE49-F238E27FC236}">
                        <a16:creationId xmlns:a16="http://schemas.microsoft.com/office/drawing/2014/main" id="{B75D4D06-917F-4C47-BEEE-8C861DE1B7F2}"/>
                      </a:ext>
                    </a:extLst>
                  </p:cNvPr>
                  <p:cNvSpPr/>
                  <p:nvPr/>
                </p:nvSpPr>
                <p:spPr>
                  <a:xfrm>
                    <a:off x="1874403" y="1921782"/>
                    <a:ext cx="1930400" cy="638521"/>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0">
                        <a:sysClr val="window" lastClr="FFFFFF"/>
                      </a:gs>
                      <a:gs pos="100000">
                        <a:sysClr val="window" lastClr="FFFFFF">
                          <a:lumMod val="80000"/>
                        </a:sysClr>
                      </a:gs>
                    </a:gsLst>
                    <a:lin ang="2700000" scaled="1"/>
                  </a:gradFill>
                  <a:ln w="12700" cap="flat" cmpd="sng" algn="ctr">
                    <a:noFill/>
                    <a:prstDash val="solid"/>
                    <a:miter lim="800000"/>
                  </a:ln>
                  <a:effectLst>
                    <a:outerShdw blurRad="101600" dist="50800" dir="2700000" algn="tl" rotWithShape="0">
                      <a:prstClr val="black">
                        <a:alpha val="40000"/>
                      </a:prstClr>
                    </a:outerShdw>
                  </a:effectLst>
                </p:spPr>
                <p:txBody>
                  <a:bodyPr rtlCol="0" anchor="ctr"/>
                  <a:lstStyle/>
                  <a:p>
                    <a:pPr algn="ctr" defTabSz="660454">
                      <a:defRPr/>
                    </a:pPr>
                    <a:endParaRPr lang="zh-CN" altLang="en-US" sz="1348" kern="0">
                      <a:solidFill>
                        <a:prstClr val="white"/>
                      </a:solidFill>
                      <a:latin typeface="Arial"/>
                      <a:ea typeface="微软雅黑"/>
                    </a:endParaRPr>
                  </a:p>
                </p:txBody>
              </p:sp>
              <p:sp>
                <p:nvSpPr>
                  <p:cNvPr id="426" name="任意多边形 106">
                    <a:extLst>
                      <a:ext uri="{FF2B5EF4-FFF2-40B4-BE49-F238E27FC236}">
                        <a16:creationId xmlns:a16="http://schemas.microsoft.com/office/drawing/2014/main" id="{1435C8FE-612A-4D96-8435-2FE3F92A8F30}"/>
                      </a:ext>
                    </a:extLst>
                  </p:cNvPr>
                  <p:cNvSpPr/>
                  <p:nvPr/>
                </p:nvSpPr>
                <p:spPr>
                  <a:xfrm>
                    <a:off x="1874403" y="1921782"/>
                    <a:ext cx="1930400" cy="638521"/>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100000">
                        <a:sysClr val="window" lastClr="FFFFFF">
                          <a:lumMod val="98000"/>
                        </a:sysClr>
                      </a:gs>
                      <a:gs pos="0">
                        <a:sysClr val="window" lastClr="FFFFFF">
                          <a:lumMod val="88000"/>
                        </a:sysClr>
                      </a:gs>
                    </a:gsLst>
                    <a:lin ang="2700000" scaled="1"/>
                  </a:gradFill>
                  <a:ln w="12700" cap="flat" cmpd="sng" algn="ctr">
                    <a:noFill/>
                    <a:prstDash val="solid"/>
                    <a:miter lim="800000"/>
                  </a:ln>
                  <a:effectLst>
                    <a:softEdge rad="25400"/>
                  </a:effectLst>
                </p:spPr>
                <p:txBody>
                  <a:bodyPr rtlCol="0" anchor="ctr"/>
                  <a:lstStyle/>
                  <a:p>
                    <a:pPr algn="ctr" defTabSz="660454">
                      <a:defRPr/>
                    </a:pPr>
                    <a:endParaRPr lang="zh-CN" altLang="en-US" sz="1348" kern="0">
                      <a:solidFill>
                        <a:prstClr val="white"/>
                      </a:solidFill>
                      <a:latin typeface="Arial"/>
                      <a:ea typeface="微软雅黑"/>
                    </a:endParaRPr>
                  </a:p>
                </p:txBody>
              </p:sp>
              <p:sp>
                <p:nvSpPr>
                  <p:cNvPr id="427" name="椭圆 426">
                    <a:extLst>
                      <a:ext uri="{FF2B5EF4-FFF2-40B4-BE49-F238E27FC236}">
                        <a16:creationId xmlns:a16="http://schemas.microsoft.com/office/drawing/2014/main" id="{5B89B990-BDB3-4476-B2B2-F3C545142343}"/>
                      </a:ext>
                    </a:extLst>
                  </p:cNvPr>
                  <p:cNvSpPr/>
                  <p:nvPr/>
                </p:nvSpPr>
                <p:spPr>
                  <a:xfrm>
                    <a:off x="2440888" y="2646300"/>
                    <a:ext cx="797430" cy="797430"/>
                  </a:xfrm>
                  <a:prstGeom prst="ellipse">
                    <a:avLst/>
                  </a:prstGeom>
                  <a:gradFill flip="none" rotWithShape="1">
                    <a:gsLst>
                      <a:gs pos="100000">
                        <a:sysClr val="window" lastClr="FFFFFF">
                          <a:lumMod val="100000"/>
                        </a:sysClr>
                      </a:gs>
                      <a:gs pos="0">
                        <a:sysClr val="window" lastClr="FFFFFF">
                          <a:lumMod val="72000"/>
                        </a:sysClr>
                      </a:gs>
                    </a:gsLst>
                    <a:lin ang="2700000" scaled="1"/>
                    <a:tileRect/>
                  </a:gradFill>
                  <a:ln w="12700" cap="flat" cmpd="sng" algn="ctr">
                    <a:noFill/>
                    <a:prstDash val="solid"/>
                    <a:miter lim="800000"/>
                  </a:ln>
                  <a:effectLst>
                    <a:softEdge rad="25400"/>
                  </a:effectLst>
                </p:spPr>
                <p:txBody>
                  <a:bodyPr rtlCol="0" anchor="ctr"/>
                  <a:lstStyle/>
                  <a:p>
                    <a:pPr algn="ctr" defTabSz="660454">
                      <a:defRPr/>
                    </a:pPr>
                    <a:endParaRPr lang="zh-CN" altLang="en-US" sz="1348" kern="0">
                      <a:solidFill>
                        <a:prstClr val="white"/>
                      </a:solidFill>
                      <a:latin typeface="Arial"/>
                      <a:ea typeface="微软雅黑"/>
                    </a:endParaRPr>
                  </a:p>
                </p:txBody>
              </p:sp>
              <p:sp>
                <p:nvSpPr>
                  <p:cNvPr id="428" name="文本框 427">
                    <a:extLst>
                      <a:ext uri="{FF2B5EF4-FFF2-40B4-BE49-F238E27FC236}">
                        <a16:creationId xmlns:a16="http://schemas.microsoft.com/office/drawing/2014/main" id="{15142B2C-4687-46C4-9CEB-5523A7342CE7}"/>
                      </a:ext>
                    </a:extLst>
                  </p:cNvPr>
                  <p:cNvSpPr txBox="1"/>
                  <p:nvPr/>
                </p:nvSpPr>
                <p:spPr>
                  <a:xfrm>
                    <a:off x="1942667" y="1881297"/>
                    <a:ext cx="1793873" cy="538436"/>
                  </a:xfrm>
                  <a:prstGeom prst="rect">
                    <a:avLst/>
                  </a:prstGeom>
                  <a:noFill/>
                </p:spPr>
                <p:txBody>
                  <a:bodyPr wrap="square" rtlCol="0">
                    <a:spAutoFit/>
                  </a:bodyPr>
                  <a:lstStyle/>
                  <a:p>
                    <a:pPr algn="ctr" defTabSz="660454">
                      <a:defRPr/>
                    </a:pPr>
                    <a:r>
                      <a:rPr lang="zh-CN" altLang="en-US" sz="1927" b="1" kern="0" dirty="0">
                        <a:solidFill>
                          <a:srgbClr val="4372C4"/>
                        </a:solidFill>
                        <a:latin typeface="时尚中黑简体" panose="01010104010101010101" pitchFamily="2" charset="-122"/>
                        <a:ea typeface="时尚中黑简体" panose="01010104010101010101" pitchFamily="2" charset="-122"/>
                      </a:rPr>
                      <a:t>人</a:t>
                    </a:r>
                  </a:p>
                </p:txBody>
              </p:sp>
              <p:sp>
                <p:nvSpPr>
                  <p:cNvPr id="429" name="文本框 428">
                    <a:extLst>
                      <a:ext uri="{FF2B5EF4-FFF2-40B4-BE49-F238E27FC236}">
                        <a16:creationId xmlns:a16="http://schemas.microsoft.com/office/drawing/2014/main" id="{62803CAD-443A-4B6C-8F2C-0093360C4A51}"/>
                      </a:ext>
                    </a:extLst>
                  </p:cNvPr>
                  <p:cNvSpPr txBox="1"/>
                  <p:nvPr/>
                </p:nvSpPr>
                <p:spPr>
                  <a:xfrm>
                    <a:off x="1874403" y="3489419"/>
                    <a:ext cx="1930400" cy="948498"/>
                  </a:xfrm>
                  <a:prstGeom prst="rect">
                    <a:avLst/>
                  </a:prstGeom>
                  <a:noFill/>
                </p:spPr>
                <p:txBody>
                  <a:bodyPr wrap="square" rtlCol="0">
                    <a:spAutoFit/>
                  </a:bodyPr>
                  <a:lstStyle/>
                  <a:p>
                    <a:pPr marL="165113" indent="-165113" defTabSz="660454">
                      <a:buFont typeface="Wingdings" pitchFamily="2" charset="2"/>
                      <a:buChar char="n"/>
                      <a:defRPr/>
                    </a:pPr>
                    <a:r>
                      <a:rPr lang="zh-CN" altLang="en-US" sz="963" kern="0" dirty="0">
                        <a:solidFill>
                          <a:srgbClr val="7F7F7F"/>
                        </a:solidFill>
                        <a:latin typeface="微软雅黑"/>
                        <a:ea typeface="微软雅黑"/>
                      </a:rPr>
                      <a:t>全面人力资源管理</a:t>
                    </a:r>
                    <a:endParaRPr lang="en-US" altLang="zh-CN" sz="963" kern="0" dirty="0">
                      <a:solidFill>
                        <a:srgbClr val="7F7F7F"/>
                      </a:solidFill>
                      <a:latin typeface="微软雅黑"/>
                      <a:ea typeface="微软雅黑"/>
                    </a:endParaRPr>
                  </a:p>
                  <a:p>
                    <a:pPr marL="165113" indent="-165113" defTabSz="660454">
                      <a:buFont typeface="Wingdings" pitchFamily="2" charset="2"/>
                      <a:buChar char="n"/>
                      <a:defRPr/>
                    </a:pPr>
                    <a:r>
                      <a:rPr lang="zh-CN" altLang="en-US" sz="963" kern="0" dirty="0">
                        <a:solidFill>
                          <a:srgbClr val="7F7F7F"/>
                        </a:solidFill>
                        <a:latin typeface="微软雅黑"/>
                        <a:ea typeface="微软雅黑"/>
                      </a:rPr>
                      <a:t>薪酬管理</a:t>
                    </a:r>
                    <a:endParaRPr lang="en-US" altLang="zh-CN" sz="963" kern="0" dirty="0">
                      <a:solidFill>
                        <a:srgbClr val="7F7F7F"/>
                      </a:solidFill>
                      <a:latin typeface="微软雅黑"/>
                      <a:ea typeface="微软雅黑"/>
                    </a:endParaRPr>
                  </a:p>
                  <a:p>
                    <a:pPr marL="165113" indent="-165113" defTabSz="660454">
                      <a:buFont typeface="Wingdings" pitchFamily="2" charset="2"/>
                      <a:buChar char="n"/>
                      <a:defRPr/>
                    </a:pPr>
                    <a:r>
                      <a:rPr lang="en-US" altLang="zh-CN" sz="963" kern="0" dirty="0">
                        <a:solidFill>
                          <a:srgbClr val="7F7F7F"/>
                        </a:solidFill>
                        <a:latin typeface="微软雅黑"/>
                        <a:ea typeface="微软雅黑"/>
                      </a:rPr>
                      <a:t>RBRVS</a:t>
                    </a:r>
                    <a:r>
                      <a:rPr lang="zh-CN" altLang="en-US" sz="963" kern="0" dirty="0">
                        <a:solidFill>
                          <a:srgbClr val="7F7F7F"/>
                        </a:solidFill>
                        <a:latin typeface="微软雅黑"/>
                        <a:ea typeface="微软雅黑"/>
                      </a:rPr>
                      <a:t>绩效考核</a:t>
                    </a:r>
                    <a:endParaRPr lang="en-US" altLang="zh-CN" sz="963" kern="0" dirty="0">
                      <a:solidFill>
                        <a:srgbClr val="7F7F7F"/>
                      </a:solidFill>
                      <a:latin typeface="微软雅黑"/>
                      <a:ea typeface="微软雅黑"/>
                    </a:endParaRPr>
                  </a:p>
                  <a:p>
                    <a:pPr marL="165113" indent="-165113" defTabSz="660454">
                      <a:buFont typeface="Wingdings" pitchFamily="2" charset="2"/>
                      <a:buChar char="n"/>
                      <a:defRPr/>
                    </a:pPr>
                    <a:r>
                      <a:rPr lang="zh-CN" altLang="en-US" sz="963" kern="0" dirty="0">
                        <a:solidFill>
                          <a:srgbClr val="7F7F7F"/>
                        </a:solidFill>
                        <a:latin typeface="微软雅黑"/>
                        <a:ea typeface="微软雅黑"/>
                      </a:rPr>
                      <a:t>人员门户</a:t>
                    </a:r>
                    <a:endParaRPr lang="en-US" altLang="zh-CN" sz="963" kern="0" dirty="0">
                      <a:solidFill>
                        <a:srgbClr val="7F7F7F"/>
                      </a:solidFill>
                      <a:latin typeface="微软雅黑"/>
                      <a:ea typeface="微软雅黑"/>
                    </a:endParaRPr>
                  </a:p>
                </p:txBody>
              </p:sp>
            </p:grpSp>
            <p:grpSp>
              <p:nvGrpSpPr>
                <p:cNvPr id="420" name="Group 8">
                  <a:extLst>
                    <a:ext uri="{FF2B5EF4-FFF2-40B4-BE49-F238E27FC236}">
                      <a16:creationId xmlns:a16="http://schemas.microsoft.com/office/drawing/2014/main" id="{A215C1B8-A350-4D9C-A4AF-8292E7CE8850}"/>
                    </a:ext>
                  </a:extLst>
                </p:cNvPr>
                <p:cNvGrpSpPr>
                  <a:grpSpLocks noChangeAspect="1"/>
                </p:cNvGrpSpPr>
                <p:nvPr/>
              </p:nvGrpSpPr>
              <p:grpSpPr bwMode="auto">
                <a:xfrm>
                  <a:off x="1863720" y="2222126"/>
                  <a:ext cx="273060" cy="299199"/>
                  <a:chOff x="3437" y="2282"/>
                  <a:chExt cx="679" cy="744"/>
                </a:xfrm>
                <a:solidFill>
                  <a:srgbClr val="FFB850"/>
                </a:solidFill>
              </p:grpSpPr>
              <p:sp>
                <p:nvSpPr>
                  <p:cNvPr id="422" name="Freeform 9">
                    <a:extLst>
                      <a:ext uri="{FF2B5EF4-FFF2-40B4-BE49-F238E27FC236}">
                        <a16:creationId xmlns:a16="http://schemas.microsoft.com/office/drawing/2014/main" id="{28268701-F861-4CAA-B070-B2AEFC4DE459}"/>
                      </a:ext>
                    </a:extLst>
                  </p:cNvPr>
                  <p:cNvSpPr>
                    <a:spLocks/>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solidFill>
                    <a:srgbClr val="4372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057" tIns="44029" rIns="88057" bIns="44029" numCol="1" anchor="t" anchorCtr="0" compatLnSpc="1">
                    <a:prstTxWarp prst="textNoShape">
                      <a:avLst/>
                    </a:prstTxWarp>
                  </a:bodyPr>
                  <a:lstStyle/>
                  <a:p>
                    <a:pPr defTabSz="660454">
                      <a:defRPr/>
                    </a:pPr>
                    <a:endParaRPr lang="zh-CN" altLang="en-US" sz="1348" kern="0">
                      <a:solidFill>
                        <a:srgbClr val="080808"/>
                      </a:solidFill>
                      <a:latin typeface="Arial"/>
                      <a:ea typeface="微软雅黑"/>
                    </a:endParaRPr>
                  </a:p>
                </p:txBody>
              </p:sp>
              <p:sp>
                <p:nvSpPr>
                  <p:cNvPr id="423" name="Freeform 10">
                    <a:extLst>
                      <a:ext uri="{FF2B5EF4-FFF2-40B4-BE49-F238E27FC236}">
                        <a16:creationId xmlns:a16="http://schemas.microsoft.com/office/drawing/2014/main" id="{5BAC5C72-72CE-46E9-B4A0-57E6881296E3}"/>
                      </a:ext>
                    </a:extLst>
                  </p:cNvPr>
                  <p:cNvSpPr>
                    <a:spLocks/>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solidFill>
                    <a:srgbClr val="4372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057" tIns="44029" rIns="88057" bIns="44029" numCol="1" anchor="t" anchorCtr="0" compatLnSpc="1">
                    <a:prstTxWarp prst="textNoShape">
                      <a:avLst/>
                    </a:prstTxWarp>
                  </a:bodyPr>
                  <a:lstStyle/>
                  <a:p>
                    <a:pPr defTabSz="660454">
                      <a:defRPr/>
                    </a:pPr>
                    <a:endParaRPr lang="zh-CN" altLang="en-US" sz="1348" kern="0">
                      <a:solidFill>
                        <a:srgbClr val="080808"/>
                      </a:solidFill>
                      <a:latin typeface="Arial"/>
                      <a:ea typeface="微软雅黑"/>
                    </a:endParaRPr>
                  </a:p>
                </p:txBody>
              </p:sp>
            </p:grpSp>
            <p:sp>
              <p:nvSpPr>
                <p:cNvPr id="421" name="文本框 420">
                  <a:extLst>
                    <a:ext uri="{FF2B5EF4-FFF2-40B4-BE49-F238E27FC236}">
                      <a16:creationId xmlns:a16="http://schemas.microsoft.com/office/drawing/2014/main" id="{1DAFF4D5-1376-47AD-84D3-BD77758D7FEA}"/>
                    </a:ext>
                  </a:extLst>
                </p:cNvPr>
                <p:cNvSpPr txBox="1"/>
                <p:nvPr/>
              </p:nvSpPr>
              <p:spPr>
                <a:xfrm>
                  <a:off x="1690688" y="3308994"/>
                  <a:ext cx="657225" cy="392510"/>
                </a:xfrm>
                <a:prstGeom prst="rect">
                  <a:avLst/>
                </a:prstGeom>
                <a:noFill/>
              </p:spPr>
              <p:txBody>
                <a:bodyPr wrap="square" lIns="66043" tIns="33021" rIns="66043" bIns="33021" rtlCol="0">
                  <a:spAutoFit/>
                </a:bodyPr>
                <a:lstStyle/>
                <a:p>
                  <a:pPr algn="ctr" defTabSz="660454">
                    <a:defRPr/>
                  </a:pPr>
                  <a:r>
                    <a:rPr lang="en-US" altLang="zh-CN" sz="2023" kern="0" dirty="0">
                      <a:solidFill>
                        <a:srgbClr val="080808">
                          <a:lumMod val="50000"/>
                          <a:lumOff val="50000"/>
                        </a:srgbClr>
                      </a:solidFill>
                      <a:latin typeface="Impact" panose="020B0806030902050204" pitchFamily="34" charset="0"/>
                      <a:ea typeface="微软雅黑"/>
                    </a:rPr>
                    <a:t>03</a:t>
                  </a:r>
                  <a:endParaRPr lang="zh-CN" altLang="en-US" sz="2023" kern="0" dirty="0">
                    <a:solidFill>
                      <a:srgbClr val="080808">
                        <a:lumMod val="50000"/>
                        <a:lumOff val="50000"/>
                      </a:srgbClr>
                    </a:solidFill>
                    <a:latin typeface="Impact" panose="020B0806030902050204" pitchFamily="34" charset="0"/>
                    <a:ea typeface="微软雅黑"/>
                  </a:endParaRPr>
                </a:p>
              </p:txBody>
            </p:sp>
          </p:grpSp>
          <p:grpSp>
            <p:nvGrpSpPr>
              <p:cNvPr id="362" name="组合 361">
                <a:extLst>
                  <a:ext uri="{FF2B5EF4-FFF2-40B4-BE49-F238E27FC236}">
                    <a16:creationId xmlns:a16="http://schemas.microsoft.com/office/drawing/2014/main" id="{4D162DE1-93D9-40F8-9891-09974753F1AA}"/>
                  </a:ext>
                </a:extLst>
              </p:cNvPr>
              <p:cNvGrpSpPr/>
              <p:nvPr/>
            </p:nvGrpSpPr>
            <p:grpSpPr>
              <a:xfrm>
                <a:off x="2067112" y="1558362"/>
                <a:ext cx="1488074" cy="2200908"/>
                <a:chOff x="2955906" y="1513102"/>
                <a:chExt cx="1488074" cy="2200908"/>
              </a:xfrm>
            </p:grpSpPr>
            <p:grpSp>
              <p:nvGrpSpPr>
                <p:cNvPr id="406" name="组合 405">
                  <a:extLst>
                    <a:ext uri="{FF2B5EF4-FFF2-40B4-BE49-F238E27FC236}">
                      <a16:creationId xmlns:a16="http://schemas.microsoft.com/office/drawing/2014/main" id="{E02F3724-28E8-4317-BB12-904FCB6854C5}"/>
                    </a:ext>
                  </a:extLst>
                </p:cNvPr>
                <p:cNvGrpSpPr/>
                <p:nvPr/>
              </p:nvGrpSpPr>
              <p:grpSpPr>
                <a:xfrm>
                  <a:off x="2955906" y="1513102"/>
                  <a:ext cx="1488074" cy="2200908"/>
                  <a:chOff x="1821460" y="1881297"/>
                  <a:chExt cx="1984099" cy="2934545"/>
                </a:xfrm>
              </p:grpSpPr>
              <p:grpSp>
                <p:nvGrpSpPr>
                  <p:cNvPr id="411" name="组合 410">
                    <a:extLst>
                      <a:ext uri="{FF2B5EF4-FFF2-40B4-BE49-F238E27FC236}">
                        <a16:creationId xmlns:a16="http://schemas.microsoft.com/office/drawing/2014/main" id="{C2099332-FFB8-4967-92D9-50492BA8C541}"/>
                      </a:ext>
                    </a:extLst>
                  </p:cNvPr>
                  <p:cNvGrpSpPr/>
                  <p:nvPr/>
                </p:nvGrpSpPr>
                <p:grpSpPr>
                  <a:xfrm>
                    <a:off x="1874403" y="2409826"/>
                    <a:ext cx="1930401" cy="2406016"/>
                    <a:chOff x="1874403" y="2409826"/>
                    <a:chExt cx="1930401" cy="2406016"/>
                  </a:xfrm>
                </p:grpSpPr>
                <p:sp>
                  <p:nvSpPr>
                    <p:cNvPr id="417" name="圆角矩形 63">
                      <a:extLst>
                        <a:ext uri="{FF2B5EF4-FFF2-40B4-BE49-F238E27FC236}">
                          <a16:creationId xmlns:a16="http://schemas.microsoft.com/office/drawing/2014/main" id="{255E3A88-1B28-49E9-9658-E3113EAF1074}"/>
                        </a:ext>
                      </a:extLst>
                    </p:cNvPr>
                    <p:cNvSpPr/>
                    <p:nvPr/>
                  </p:nvSpPr>
                  <p:spPr>
                    <a:xfrm>
                      <a:off x="1874404" y="2409826"/>
                      <a:ext cx="1930400" cy="2400300"/>
                    </a:xfrm>
                    <a:prstGeom prst="roundRect">
                      <a:avLst>
                        <a:gd name="adj" fmla="val 5220"/>
                      </a:avLst>
                    </a:prstGeom>
                    <a:gradFill>
                      <a:gsLst>
                        <a:gs pos="0">
                          <a:sysClr val="window" lastClr="FFFFFF"/>
                        </a:gs>
                        <a:gs pos="100000">
                          <a:sysClr val="window" lastClr="FFFFFF">
                            <a:lumMod val="75000"/>
                          </a:sysClr>
                        </a:gs>
                      </a:gsLst>
                      <a:lin ang="2700000" scaled="1"/>
                    </a:gradFill>
                    <a:ln w="12700" cap="flat" cmpd="sng" algn="ctr">
                      <a:noFill/>
                      <a:prstDash val="solid"/>
                      <a:miter lim="800000"/>
                    </a:ln>
                    <a:effectLst>
                      <a:outerShdw blurRad="101600" dist="50800" dir="2700000" algn="tl" rotWithShape="0">
                        <a:prstClr val="black">
                          <a:alpha val="40000"/>
                        </a:prstClr>
                      </a:outerShdw>
                    </a:effectLst>
                  </p:spPr>
                  <p:txBody>
                    <a:bodyPr rtlCol="0" anchor="ctr"/>
                    <a:lstStyle/>
                    <a:p>
                      <a:pPr algn="ctr" defTabSz="660454">
                        <a:defRPr/>
                      </a:pPr>
                      <a:endParaRPr lang="zh-CN" altLang="en-US" sz="1348" kern="0">
                        <a:solidFill>
                          <a:prstClr val="white"/>
                        </a:solidFill>
                        <a:latin typeface="Arial"/>
                        <a:ea typeface="微软雅黑"/>
                      </a:endParaRPr>
                    </a:p>
                  </p:txBody>
                </p:sp>
                <p:sp>
                  <p:nvSpPr>
                    <p:cNvPr id="418" name="圆角矩形 64">
                      <a:extLst>
                        <a:ext uri="{FF2B5EF4-FFF2-40B4-BE49-F238E27FC236}">
                          <a16:creationId xmlns:a16="http://schemas.microsoft.com/office/drawing/2014/main" id="{EEF240AC-24C6-4BCE-B1B6-B9C0E72391B7}"/>
                        </a:ext>
                      </a:extLst>
                    </p:cNvPr>
                    <p:cNvSpPr/>
                    <p:nvPr/>
                  </p:nvSpPr>
                  <p:spPr>
                    <a:xfrm>
                      <a:off x="1874403" y="2415542"/>
                      <a:ext cx="1930400" cy="2400300"/>
                    </a:xfrm>
                    <a:prstGeom prst="roundRect">
                      <a:avLst>
                        <a:gd name="adj" fmla="val 5220"/>
                      </a:avLst>
                    </a:prstGeom>
                    <a:gradFill>
                      <a:gsLst>
                        <a:gs pos="100000">
                          <a:sysClr val="window" lastClr="FFFFFF">
                            <a:lumMod val="97000"/>
                          </a:sysClr>
                        </a:gs>
                        <a:gs pos="0">
                          <a:sysClr val="window" lastClr="FFFFFF">
                            <a:lumMod val="87000"/>
                          </a:sysClr>
                        </a:gs>
                      </a:gsLst>
                      <a:lin ang="2700000" scaled="1"/>
                    </a:gradFill>
                    <a:ln w="12700" cap="flat" cmpd="sng" algn="ctr">
                      <a:noFill/>
                      <a:prstDash val="solid"/>
                      <a:miter lim="800000"/>
                    </a:ln>
                    <a:effectLst>
                      <a:softEdge rad="25400"/>
                    </a:effectLst>
                  </p:spPr>
                  <p:txBody>
                    <a:bodyPr rtlCol="0" anchor="ctr"/>
                    <a:lstStyle/>
                    <a:p>
                      <a:pPr algn="ctr" defTabSz="660454">
                        <a:defRPr/>
                      </a:pPr>
                      <a:endParaRPr lang="zh-CN" altLang="en-US" sz="1348" kern="0">
                        <a:solidFill>
                          <a:prstClr val="white"/>
                        </a:solidFill>
                        <a:latin typeface="Arial"/>
                        <a:ea typeface="微软雅黑"/>
                      </a:endParaRPr>
                    </a:p>
                  </p:txBody>
                </p:sp>
              </p:grpSp>
              <p:sp>
                <p:nvSpPr>
                  <p:cNvPr id="412" name="任意多边形 113">
                    <a:extLst>
                      <a:ext uri="{FF2B5EF4-FFF2-40B4-BE49-F238E27FC236}">
                        <a16:creationId xmlns:a16="http://schemas.microsoft.com/office/drawing/2014/main" id="{61C0DE93-88C7-4584-A067-F99E36166466}"/>
                      </a:ext>
                    </a:extLst>
                  </p:cNvPr>
                  <p:cNvSpPr/>
                  <p:nvPr/>
                </p:nvSpPr>
                <p:spPr>
                  <a:xfrm>
                    <a:off x="1874403" y="1921782"/>
                    <a:ext cx="1930400" cy="638521"/>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0">
                        <a:sysClr val="window" lastClr="FFFFFF"/>
                      </a:gs>
                      <a:gs pos="100000">
                        <a:sysClr val="window" lastClr="FFFFFF">
                          <a:lumMod val="80000"/>
                        </a:sysClr>
                      </a:gs>
                    </a:gsLst>
                    <a:lin ang="2700000" scaled="1"/>
                  </a:gradFill>
                  <a:ln w="12700" cap="flat" cmpd="sng" algn="ctr">
                    <a:noFill/>
                    <a:prstDash val="solid"/>
                    <a:miter lim="800000"/>
                  </a:ln>
                  <a:effectLst>
                    <a:outerShdw blurRad="101600" dist="50800" dir="2700000" algn="tl" rotWithShape="0">
                      <a:prstClr val="black">
                        <a:alpha val="40000"/>
                      </a:prstClr>
                    </a:outerShdw>
                  </a:effectLst>
                </p:spPr>
                <p:txBody>
                  <a:bodyPr rtlCol="0" anchor="ctr"/>
                  <a:lstStyle/>
                  <a:p>
                    <a:pPr algn="ctr" defTabSz="660454">
                      <a:defRPr/>
                    </a:pPr>
                    <a:endParaRPr lang="zh-CN" altLang="en-US" sz="1348" kern="0">
                      <a:solidFill>
                        <a:prstClr val="white"/>
                      </a:solidFill>
                      <a:latin typeface="Arial"/>
                      <a:ea typeface="微软雅黑"/>
                    </a:endParaRPr>
                  </a:p>
                </p:txBody>
              </p:sp>
              <p:sp>
                <p:nvSpPr>
                  <p:cNvPr id="413" name="任意多边形 114">
                    <a:extLst>
                      <a:ext uri="{FF2B5EF4-FFF2-40B4-BE49-F238E27FC236}">
                        <a16:creationId xmlns:a16="http://schemas.microsoft.com/office/drawing/2014/main" id="{340FFBC0-AD6F-430E-B209-4D4FCEE67436}"/>
                      </a:ext>
                    </a:extLst>
                  </p:cNvPr>
                  <p:cNvSpPr/>
                  <p:nvPr/>
                </p:nvSpPr>
                <p:spPr>
                  <a:xfrm>
                    <a:off x="1874403" y="1921782"/>
                    <a:ext cx="1930400" cy="638521"/>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100000">
                        <a:sysClr val="window" lastClr="FFFFFF">
                          <a:lumMod val="98000"/>
                        </a:sysClr>
                      </a:gs>
                      <a:gs pos="0">
                        <a:sysClr val="window" lastClr="FFFFFF">
                          <a:lumMod val="88000"/>
                        </a:sysClr>
                      </a:gs>
                    </a:gsLst>
                    <a:lin ang="2700000" scaled="1"/>
                  </a:gradFill>
                  <a:ln w="12700" cap="flat" cmpd="sng" algn="ctr">
                    <a:noFill/>
                    <a:prstDash val="solid"/>
                    <a:miter lim="800000"/>
                  </a:ln>
                  <a:effectLst>
                    <a:softEdge rad="25400"/>
                  </a:effectLst>
                </p:spPr>
                <p:txBody>
                  <a:bodyPr rtlCol="0" anchor="ctr"/>
                  <a:lstStyle/>
                  <a:p>
                    <a:pPr algn="ctr" defTabSz="660454">
                      <a:defRPr/>
                    </a:pPr>
                    <a:endParaRPr lang="zh-CN" altLang="en-US" sz="1348" kern="0">
                      <a:solidFill>
                        <a:prstClr val="white"/>
                      </a:solidFill>
                      <a:latin typeface="Arial"/>
                      <a:ea typeface="微软雅黑"/>
                    </a:endParaRPr>
                  </a:p>
                </p:txBody>
              </p:sp>
              <p:sp>
                <p:nvSpPr>
                  <p:cNvPr id="414" name="椭圆 413">
                    <a:extLst>
                      <a:ext uri="{FF2B5EF4-FFF2-40B4-BE49-F238E27FC236}">
                        <a16:creationId xmlns:a16="http://schemas.microsoft.com/office/drawing/2014/main" id="{7A4FA8E7-E163-43B4-8AF7-98E59AFCC777}"/>
                      </a:ext>
                    </a:extLst>
                  </p:cNvPr>
                  <p:cNvSpPr/>
                  <p:nvPr/>
                </p:nvSpPr>
                <p:spPr>
                  <a:xfrm>
                    <a:off x="2440888" y="2646300"/>
                    <a:ext cx="797430" cy="797430"/>
                  </a:xfrm>
                  <a:prstGeom prst="ellipse">
                    <a:avLst/>
                  </a:prstGeom>
                  <a:gradFill flip="none" rotWithShape="1">
                    <a:gsLst>
                      <a:gs pos="100000">
                        <a:sysClr val="window" lastClr="FFFFFF">
                          <a:lumMod val="100000"/>
                        </a:sysClr>
                      </a:gs>
                      <a:gs pos="0">
                        <a:sysClr val="window" lastClr="FFFFFF">
                          <a:lumMod val="72000"/>
                        </a:sysClr>
                      </a:gs>
                    </a:gsLst>
                    <a:lin ang="2700000" scaled="1"/>
                    <a:tileRect/>
                  </a:gradFill>
                  <a:ln w="12700" cap="flat" cmpd="sng" algn="ctr">
                    <a:noFill/>
                    <a:prstDash val="solid"/>
                    <a:miter lim="800000"/>
                  </a:ln>
                  <a:effectLst>
                    <a:softEdge rad="25400"/>
                  </a:effectLst>
                </p:spPr>
                <p:txBody>
                  <a:bodyPr rtlCol="0" anchor="ctr"/>
                  <a:lstStyle/>
                  <a:p>
                    <a:pPr algn="ctr" defTabSz="660454">
                      <a:defRPr/>
                    </a:pPr>
                    <a:endParaRPr lang="zh-CN" altLang="en-US" sz="1348" kern="0" dirty="0">
                      <a:solidFill>
                        <a:prstClr val="white"/>
                      </a:solidFill>
                      <a:latin typeface="Arial"/>
                      <a:ea typeface="微软雅黑"/>
                    </a:endParaRPr>
                  </a:p>
                </p:txBody>
              </p:sp>
              <p:sp>
                <p:nvSpPr>
                  <p:cNvPr id="415" name="文本框 414">
                    <a:extLst>
                      <a:ext uri="{FF2B5EF4-FFF2-40B4-BE49-F238E27FC236}">
                        <a16:creationId xmlns:a16="http://schemas.microsoft.com/office/drawing/2014/main" id="{5103F4C1-2ADD-44CB-81C4-2AA224F517A1}"/>
                      </a:ext>
                    </a:extLst>
                  </p:cNvPr>
                  <p:cNvSpPr txBox="1"/>
                  <p:nvPr/>
                </p:nvSpPr>
                <p:spPr>
                  <a:xfrm>
                    <a:off x="1942665" y="1881297"/>
                    <a:ext cx="1793874" cy="538436"/>
                  </a:xfrm>
                  <a:prstGeom prst="rect">
                    <a:avLst/>
                  </a:prstGeom>
                  <a:noFill/>
                </p:spPr>
                <p:txBody>
                  <a:bodyPr wrap="square" rtlCol="0">
                    <a:spAutoFit/>
                  </a:bodyPr>
                  <a:lstStyle/>
                  <a:p>
                    <a:pPr algn="ctr" defTabSz="660454">
                      <a:defRPr/>
                    </a:pPr>
                    <a:r>
                      <a:rPr lang="zh-CN" altLang="en-US" sz="1927" b="1" kern="0" dirty="0">
                        <a:solidFill>
                          <a:srgbClr val="4372C4"/>
                        </a:solidFill>
                        <a:latin typeface="时尚中黑简体" panose="01010104010101010101" pitchFamily="2" charset="-122"/>
                        <a:ea typeface="时尚中黑简体" panose="01010104010101010101" pitchFamily="2" charset="-122"/>
                      </a:rPr>
                      <a:t>物</a:t>
                    </a:r>
                  </a:p>
                </p:txBody>
              </p:sp>
              <p:sp>
                <p:nvSpPr>
                  <p:cNvPr id="416" name="文本框 415">
                    <a:extLst>
                      <a:ext uri="{FF2B5EF4-FFF2-40B4-BE49-F238E27FC236}">
                        <a16:creationId xmlns:a16="http://schemas.microsoft.com/office/drawing/2014/main" id="{647F65C8-9383-4142-8FA0-46B5A4B5FC2D}"/>
                      </a:ext>
                    </a:extLst>
                  </p:cNvPr>
                  <p:cNvSpPr txBox="1"/>
                  <p:nvPr/>
                </p:nvSpPr>
                <p:spPr>
                  <a:xfrm>
                    <a:off x="1821460" y="3445814"/>
                    <a:ext cx="1984099" cy="1358829"/>
                  </a:xfrm>
                  <a:prstGeom prst="rect">
                    <a:avLst/>
                  </a:prstGeom>
                  <a:noFill/>
                </p:spPr>
                <p:txBody>
                  <a:bodyPr wrap="square" rtlCol="0">
                    <a:spAutoFit/>
                  </a:bodyPr>
                  <a:lstStyle/>
                  <a:p>
                    <a:pPr marL="165113" indent="-165113" defTabSz="660454">
                      <a:buFont typeface="Wingdings" pitchFamily="2" charset="2"/>
                      <a:buChar char="n"/>
                      <a:defRPr/>
                    </a:pPr>
                    <a:r>
                      <a:rPr lang="zh-CN" altLang="en-US" sz="963" kern="0" dirty="0">
                        <a:solidFill>
                          <a:srgbClr val="7F7F7F"/>
                        </a:solidFill>
                        <a:latin typeface="微软雅黑"/>
                        <a:ea typeface="微软雅黑"/>
                      </a:rPr>
                      <a:t>入院、院内物流</a:t>
                    </a:r>
                    <a:endParaRPr lang="en-US" altLang="zh-CN" sz="963" kern="0" dirty="0">
                      <a:solidFill>
                        <a:srgbClr val="7F7F7F"/>
                      </a:solidFill>
                      <a:latin typeface="微软雅黑"/>
                      <a:ea typeface="微软雅黑"/>
                    </a:endParaRPr>
                  </a:p>
                  <a:p>
                    <a:pPr marL="165113" indent="-165113" defTabSz="660454">
                      <a:buFont typeface="Wingdings" pitchFamily="2" charset="2"/>
                      <a:buChar char="n"/>
                      <a:defRPr/>
                    </a:pPr>
                    <a:r>
                      <a:rPr lang="zh-CN" altLang="en-US" sz="963" kern="0" dirty="0">
                        <a:solidFill>
                          <a:srgbClr val="7F7F7F"/>
                        </a:solidFill>
                        <a:latin typeface="微软雅黑"/>
                        <a:ea typeface="微软雅黑"/>
                      </a:rPr>
                      <a:t>设备全周期管理</a:t>
                    </a:r>
                    <a:endParaRPr lang="en-US" altLang="zh-CN" sz="963" kern="0" dirty="0">
                      <a:solidFill>
                        <a:srgbClr val="7F7F7F"/>
                      </a:solidFill>
                      <a:latin typeface="微软雅黑"/>
                      <a:ea typeface="微软雅黑"/>
                    </a:endParaRPr>
                  </a:p>
                  <a:p>
                    <a:pPr marL="165113" indent="-165113" defTabSz="660454">
                      <a:buFont typeface="Wingdings" pitchFamily="2" charset="2"/>
                      <a:buChar char="n"/>
                      <a:defRPr/>
                    </a:pPr>
                    <a:r>
                      <a:rPr lang="zh-CN" altLang="en-US" sz="963" kern="0" dirty="0">
                        <a:solidFill>
                          <a:srgbClr val="7F7F7F"/>
                        </a:solidFill>
                        <a:latin typeface="微软雅黑"/>
                        <a:ea typeface="微软雅黑"/>
                      </a:rPr>
                      <a:t>基于合同业务管控</a:t>
                    </a:r>
                    <a:endParaRPr lang="en-US" altLang="zh-CN" sz="963" kern="0" dirty="0">
                      <a:solidFill>
                        <a:srgbClr val="7F7F7F"/>
                      </a:solidFill>
                      <a:latin typeface="微软雅黑"/>
                      <a:ea typeface="微软雅黑"/>
                    </a:endParaRPr>
                  </a:p>
                  <a:p>
                    <a:pPr marL="165113" indent="-165113" defTabSz="660454">
                      <a:buFont typeface="Wingdings" pitchFamily="2" charset="2"/>
                      <a:buChar char="n"/>
                      <a:defRPr/>
                    </a:pPr>
                    <a:r>
                      <a:rPr lang="zh-CN" altLang="en-US" sz="963" kern="0" dirty="0">
                        <a:solidFill>
                          <a:srgbClr val="7F7F7F"/>
                        </a:solidFill>
                        <a:latin typeface="微软雅黑"/>
                        <a:ea typeface="微软雅黑"/>
                      </a:rPr>
                      <a:t>医信蜂采</a:t>
                    </a:r>
                    <a:r>
                      <a:rPr lang="en-US" altLang="zh-CN" sz="963" kern="0" dirty="0">
                        <a:solidFill>
                          <a:srgbClr val="7F7F7F"/>
                        </a:solidFill>
                        <a:latin typeface="微软雅黑"/>
                        <a:ea typeface="微软雅黑"/>
                      </a:rPr>
                      <a:t>SPD</a:t>
                    </a:r>
                  </a:p>
                  <a:p>
                    <a:pPr marL="165113" indent="-165113" defTabSz="660454">
                      <a:buFont typeface="Wingdings" pitchFamily="2" charset="2"/>
                      <a:buChar char="n"/>
                      <a:defRPr/>
                    </a:pPr>
                    <a:endParaRPr lang="en-US" altLang="zh-CN" sz="963" kern="0" dirty="0">
                      <a:solidFill>
                        <a:srgbClr val="7F7F7F"/>
                      </a:solidFill>
                      <a:latin typeface="微软雅黑"/>
                      <a:ea typeface="微软雅黑"/>
                    </a:endParaRPr>
                  </a:p>
                  <a:p>
                    <a:pPr marL="165113" indent="-165113" defTabSz="660454">
                      <a:buFont typeface="Wingdings" pitchFamily="2" charset="2"/>
                      <a:buChar char="n"/>
                      <a:defRPr/>
                    </a:pPr>
                    <a:endParaRPr lang="en-US" altLang="zh-CN" sz="963" kern="0" dirty="0">
                      <a:solidFill>
                        <a:srgbClr val="7F7F7F"/>
                      </a:solidFill>
                      <a:latin typeface="微软雅黑"/>
                      <a:ea typeface="微软雅黑"/>
                    </a:endParaRPr>
                  </a:p>
                </p:txBody>
              </p:sp>
            </p:grpSp>
            <p:grpSp>
              <p:nvGrpSpPr>
                <p:cNvPr id="407" name="Group 13">
                  <a:extLst>
                    <a:ext uri="{FF2B5EF4-FFF2-40B4-BE49-F238E27FC236}">
                      <a16:creationId xmlns:a16="http://schemas.microsoft.com/office/drawing/2014/main" id="{DBDD6202-D159-4DF4-9912-3FD7DF603490}"/>
                    </a:ext>
                  </a:extLst>
                </p:cNvPr>
                <p:cNvGrpSpPr>
                  <a:grpSpLocks noChangeAspect="1"/>
                </p:cNvGrpSpPr>
                <p:nvPr/>
              </p:nvGrpSpPr>
              <p:grpSpPr bwMode="auto">
                <a:xfrm>
                  <a:off x="3561860" y="2220243"/>
                  <a:ext cx="299430" cy="302965"/>
                  <a:chOff x="2426" y="2781"/>
                  <a:chExt cx="593" cy="600"/>
                </a:xfrm>
                <a:solidFill>
                  <a:srgbClr val="9E0000"/>
                </a:solidFill>
              </p:grpSpPr>
              <p:sp>
                <p:nvSpPr>
                  <p:cNvPr id="409" name="Freeform 14">
                    <a:extLst>
                      <a:ext uri="{FF2B5EF4-FFF2-40B4-BE49-F238E27FC236}">
                        <a16:creationId xmlns:a16="http://schemas.microsoft.com/office/drawing/2014/main" id="{0FA8A030-B985-4ADC-B602-A6BBD90BA099}"/>
                      </a:ext>
                    </a:extLst>
                  </p:cNvPr>
                  <p:cNvSpPr>
                    <a:spLocks/>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rgbClr val="4372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057" tIns="44029" rIns="88057" bIns="44029" numCol="1" anchor="t" anchorCtr="0" compatLnSpc="1">
                    <a:prstTxWarp prst="textNoShape">
                      <a:avLst/>
                    </a:prstTxWarp>
                  </a:bodyPr>
                  <a:lstStyle/>
                  <a:p>
                    <a:pPr defTabSz="660454">
                      <a:defRPr/>
                    </a:pPr>
                    <a:endParaRPr lang="zh-CN" altLang="en-US" sz="1348" kern="0" dirty="0">
                      <a:solidFill>
                        <a:srgbClr val="080808"/>
                      </a:solidFill>
                      <a:latin typeface="Arial"/>
                      <a:ea typeface="微软雅黑"/>
                    </a:endParaRPr>
                  </a:p>
                </p:txBody>
              </p:sp>
              <p:sp>
                <p:nvSpPr>
                  <p:cNvPr id="410" name="Freeform 15">
                    <a:extLst>
                      <a:ext uri="{FF2B5EF4-FFF2-40B4-BE49-F238E27FC236}">
                        <a16:creationId xmlns:a16="http://schemas.microsoft.com/office/drawing/2014/main" id="{218FB3F4-95F2-452E-B4DC-B61454E06528}"/>
                      </a:ext>
                    </a:extLst>
                  </p:cNvPr>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solidFill>
                    <a:srgbClr val="4372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057" tIns="44029" rIns="88057" bIns="44029" numCol="1" anchor="t" anchorCtr="0" compatLnSpc="1">
                    <a:prstTxWarp prst="textNoShape">
                      <a:avLst/>
                    </a:prstTxWarp>
                  </a:bodyPr>
                  <a:lstStyle/>
                  <a:p>
                    <a:pPr defTabSz="660454">
                      <a:defRPr/>
                    </a:pPr>
                    <a:endParaRPr lang="zh-CN" altLang="en-US" sz="1348" kern="0">
                      <a:solidFill>
                        <a:srgbClr val="080808"/>
                      </a:solidFill>
                      <a:latin typeface="Arial"/>
                      <a:ea typeface="微软雅黑"/>
                    </a:endParaRPr>
                  </a:p>
                </p:txBody>
              </p:sp>
            </p:grpSp>
            <p:sp>
              <p:nvSpPr>
                <p:cNvPr id="408" name="文本框 407">
                  <a:extLst>
                    <a:ext uri="{FF2B5EF4-FFF2-40B4-BE49-F238E27FC236}">
                      <a16:creationId xmlns:a16="http://schemas.microsoft.com/office/drawing/2014/main" id="{A1A54B9D-6741-456F-ACFA-7E6AEB5BAE48}"/>
                    </a:ext>
                  </a:extLst>
                </p:cNvPr>
                <p:cNvSpPr txBox="1"/>
                <p:nvPr/>
              </p:nvSpPr>
              <p:spPr>
                <a:xfrm>
                  <a:off x="3402013" y="3308992"/>
                  <a:ext cx="657224" cy="392510"/>
                </a:xfrm>
                <a:prstGeom prst="rect">
                  <a:avLst/>
                </a:prstGeom>
                <a:noFill/>
              </p:spPr>
              <p:txBody>
                <a:bodyPr wrap="square" lIns="66043" tIns="33021" rIns="66043" bIns="33021" rtlCol="0">
                  <a:spAutoFit/>
                </a:bodyPr>
                <a:lstStyle/>
                <a:p>
                  <a:pPr algn="ctr" defTabSz="660454">
                    <a:defRPr/>
                  </a:pPr>
                  <a:r>
                    <a:rPr lang="en-US" altLang="zh-CN" sz="2023" kern="0" dirty="0">
                      <a:solidFill>
                        <a:srgbClr val="080808">
                          <a:lumMod val="50000"/>
                          <a:lumOff val="50000"/>
                        </a:srgbClr>
                      </a:solidFill>
                      <a:latin typeface="Impact" panose="020B0806030902050204" pitchFamily="34" charset="0"/>
                      <a:ea typeface="微软雅黑"/>
                    </a:rPr>
                    <a:t>02</a:t>
                  </a:r>
                  <a:endParaRPr lang="zh-CN" altLang="en-US" sz="2023" kern="0" dirty="0">
                    <a:solidFill>
                      <a:srgbClr val="080808">
                        <a:lumMod val="50000"/>
                        <a:lumOff val="50000"/>
                      </a:srgbClr>
                    </a:solidFill>
                    <a:latin typeface="Impact" panose="020B0806030902050204" pitchFamily="34" charset="0"/>
                    <a:ea typeface="微软雅黑"/>
                  </a:endParaRPr>
                </a:p>
              </p:txBody>
            </p:sp>
          </p:grpSp>
          <p:grpSp>
            <p:nvGrpSpPr>
              <p:cNvPr id="363" name="组合 362">
                <a:extLst>
                  <a:ext uri="{FF2B5EF4-FFF2-40B4-BE49-F238E27FC236}">
                    <a16:creationId xmlns:a16="http://schemas.microsoft.com/office/drawing/2014/main" id="{C1623319-AC7E-4932-A06E-1EF680080B75}"/>
                  </a:ext>
                </a:extLst>
              </p:cNvPr>
              <p:cNvGrpSpPr/>
              <p:nvPr/>
            </p:nvGrpSpPr>
            <p:grpSpPr>
              <a:xfrm>
                <a:off x="5545329" y="1954759"/>
                <a:ext cx="1447801" cy="1804511"/>
                <a:chOff x="1874403" y="2409826"/>
                <a:chExt cx="1930401" cy="2406016"/>
              </a:xfrm>
            </p:grpSpPr>
            <p:sp>
              <p:nvSpPr>
                <p:cNvPr id="404" name="圆角矩形 50">
                  <a:extLst>
                    <a:ext uri="{FF2B5EF4-FFF2-40B4-BE49-F238E27FC236}">
                      <a16:creationId xmlns:a16="http://schemas.microsoft.com/office/drawing/2014/main" id="{F88271BF-AE7C-4188-A926-003D5F0278D0}"/>
                    </a:ext>
                  </a:extLst>
                </p:cNvPr>
                <p:cNvSpPr/>
                <p:nvPr/>
              </p:nvSpPr>
              <p:spPr>
                <a:xfrm>
                  <a:off x="1874404" y="2409826"/>
                  <a:ext cx="1930400" cy="2400300"/>
                </a:xfrm>
                <a:prstGeom prst="roundRect">
                  <a:avLst>
                    <a:gd name="adj" fmla="val 5220"/>
                  </a:avLst>
                </a:prstGeom>
                <a:gradFill>
                  <a:gsLst>
                    <a:gs pos="0">
                      <a:sysClr val="window" lastClr="FFFFFF"/>
                    </a:gs>
                    <a:gs pos="100000">
                      <a:sysClr val="window" lastClr="FFFFFF">
                        <a:lumMod val="75000"/>
                      </a:sysClr>
                    </a:gs>
                  </a:gsLst>
                  <a:lin ang="2700000" scaled="1"/>
                </a:gradFill>
                <a:ln w="12700" cap="flat" cmpd="sng" algn="ctr">
                  <a:noFill/>
                  <a:prstDash val="solid"/>
                  <a:miter lim="800000"/>
                </a:ln>
                <a:effectLst>
                  <a:outerShdw blurRad="101600" dist="50800" dir="2700000" algn="tl" rotWithShape="0">
                    <a:prstClr val="black">
                      <a:alpha val="40000"/>
                    </a:prstClr>
                  </a:outerShdw>
                </a:effectLst>
              </p:spPr>
              <p:txBody>
                <a:bodyPr rtlCol="0" anchor="ctr"/>
                <a:lstStyle/>
                <a:p>
                  <a:pPr algn="ctr" defTabSz="660454">
                    <a:defRPr/>
                  </a:pPr>
                  <a:endParaRPr lang="zh-CN" altLang="en-US" sz="1348" kern="0">
                    <a:solidFill>
                      <a:prstClr val="white"/>
                    </a:solidFill>
                    <a:latin typeface="Arial"/>
                    <a:ea typeface="微软雅黑"/>
                  </a:endParaRPr>
                </a:p>
              </p:txBody>
            </p:sp>
            <p:sp>
              <p:nvSpPr>
                <p:cNvPr id="405" name="圆角矩形 51">
                  <a:extLst>
                    <a:ext uri="{FF2B5EF4-FFF2-40B4-BE49-F238E27FC236}">
                      <a16:creationId xmlns:a16="http://schemas.microsoft.com/office/drawing/2014/main" id="{3F383FDD-12B8-44E2-8B0A-AB88A3B1D612}"/>
                    </a:ext>
                  </a:extLst>
                </p:cNvPr>
                <p:cNvSpPr/>
                <p:nvPr/>
              </p:nvSpPr>
              <p:spPr>
                <a:xfrm>
                  <a:off x="1874403" y="2415542"/>
                  <a:ext cx="1930400" cy="2400300"/>
                </a:xfrm>
                <a:prstGeom prst="roundRect">
                  <a:avLst>
                    <a:gd name="adj" fmla="val 5220"/>
                  </a:avLst>
                </a:prstGeom>
                <a:gradFill>
                  <a:gsLst>
                    <a:gs pos="100000">
                      <a:sysClr val="window" lastClr="FFFFFF">
                        <a:lumMod val="97000"/>
                      </a:sysClr>
                    </a:gs>
                    <a:gs pos="0">
                      <a:sysClr val="window" lastClr="FFFFFF">
                        <a:lumMod val="87000"/>
                      </a:sysClr>
                    </a:gs>
                  </a:gsLst>
                  <a:lin ang="2700000" scaled="1"/>
                </a:gradFill>
                <a:ln w="12700" cap="flat" cmpd="sng" algn="ctr">
                  <a:noFill/>
                  <a:prstDash val="solid"/>
                  <a:miter lim="800000"/>
                </a:ln>
                <a:effectLst>
                  <a:softEdge rad="25400"/>
                </a:effectLst>
              </p:spPr>
              <p:txBody>
                <a:bodyPr rtlCol="0" anchor="ctr"/>
                <a:lstStyle/>
                <a:p>
                  <a:pPr algn="ctr" defTabSz="660454">
                    <a:defRPr/>
                  </a:pPr>
                  <a:endParaRPr lang="zh-CN" altLang="en-US" sz="1348" kern="0">
                    <a:solidFill>
                      <a:prstClr val="white"/>
                    </a:solidFill>
                    <a:latin typeface="Arial"/>
                    <a:ea typeface="微软雅黑"/>
                  </a:endParaRPr>
                </a:p>
              </p:txBody>
            </p:sp>
          </p:grpSp>
          <p:sp>
            <p:nvSpPr>
              <p:cNvPr id="364" name="任意多边形 121">
                <a:extLst>
                  <a:ext uri="{FF2B5EF4-FFF2-40B4-BE49-F238E27FC236}">
                    <a16:creationId xmlns:a16="http://schemas.microsoft.com/office/drawing/2014/main" id="{3AB5F129-C557-4D49-A088-D937E6A4A0A4}"/>
                  </a:ext>
                </a:extLst>
              </p:cNvPr>
              <p:cNvSpPr/>
              <p:nvPr/>
            </p:nvSpPr>
            <p:spPr>
              <a:xfrm>
                <a:off x="5545329" y="1588726"/>
                <a:ext cx="1447800" cy="478891"/>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0">
                    <a:sysClr val="window" lastClr="FFFFFF"/>
                  </a:gs>
                  <a:gs pos="100000">
                    <a:sysClr val="window" lastClr="FFFFFF">
                      <a:lumMod val="80000"/>
                    </a:sysClr>
                  </a:gs>
                </a:gsLst>
                <a:lin ang="2700000" scaled="1"/>
              </a:gradFill>
              <a:ln w="12700" cap="flat" cmpd="sng" algn="ctr">
                <a:noFill/>
                <a:prstDash val="solid"/>
                <a:miter lim="800000"/>
              </a:ln>
              <a:effectLst>
                <a:outerShdw blurRad="101600" dist="50800" dir="2700000" algn="tl" rotWithShape="0">
                  <a:prstClr val="black">
                    <a:alpha val="40000"/>
                  </a:prstClr>
                </a:outerShdw>
              </a:effectLst>
            </p:spPr>
            <p:txBody>
              <a:bodyPr rtlCol="0" anchor="ctr"/>
              <a:lstStyle/>
              <a:p>
                <a:pPr algn="ctr" defTabSz="660454">
                  <a:defRPr/>
                </a:pPr>
                <a:endParaRPr lang="zh-CN" altLang="en-US" sz="1348" kern="0">
                  <a:solidFill>
                    <a:prstClr val="white"/>
                  </a:solidFill>
                  <a:latin typeface="Arial"/>
                  <a:ea typeface="微软雅黑"/>
                </a:endParaRPr>
              </a:p>
            </p:txBody>
          </p:sp>
          <p:sp>
            <p:nvSpPr>
              <p:cNvPr id="365" name="任意多边形 122">
                <a:extLst>
                  <a:ext uri="{FF2B5EF4-FFF2-40B4-BE49-F238E27FC236}">
                    <a16:creationId xmlns:a16="http://schemas.microsoft.com/office/drawing/2014/main" id="{3D04F838-4566-4085-963A-7292773FF441}"/>
                  </a:ext>
                </a:extLst>
              </p:cNvPr>
              <p:cNvSpPr/>
              <p:nvPr/>
            </p:nvSpPr>
            <p:spPr>
              <a:xfrm>
                <a:off x="5545329" y="1588726"/>
                <a:ext cx="1447800" cy="478891"/>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100000">
                    <a:sysClr val="window" lastClr="FFFFFF">
                      <a:lumMod val="98000"/>
                    </a:sysClr>
                  </a:gs>
                  <a:gs pos="0">
                    <a:sysClr val="window" lastClr="FFFFFF">
                      <a:lumMod val="88000"/>
                    </a:sysClr>
                  </a:gs>
                </a:gsLst>
                <a:lin ang="2700000" scaled="1"/>
              </a:gradFill>
              <a:ln w="12700" cap="flat" cmpd="sng" algn="ctr">
                <a:noFill/>
                <a:prstDash val="solid"/>
                <a:miter lim="800000"/>
              </a:ln>
              <a:effectLst>
                <a:softEdge rad="25400"/>
              </a:effectLst>
            </p:spPr>
            <p:txBody>
              <a:bodyPr rtlCol="0" anchor="ctr"/>
              <a:lstStyle/>
              <a:p>
                <a:pPr algn="ctr" defTabSz="660454">
                  <a:defRPr/>
                </a:pPr>
                <a:endParaRPr lang="zh-CN" altLang="en-US" sz="1348" kern="0">
                  <a:solidFill>
                    <a:prstClr val="white"/>
                  </a:solidFill>
                  <a:latin typeface="Arial"/>
                  <a:ea typeface="微软雅黑"/>
                </a:endParaRPr>
              </a:p>
            </p:txBody>
          </p:sp>
          <p:sp>
            <p:nvSpPr>
              <p:cNvPr id="366" name="椭圆 365">
                <a:extLst>
                  <a:ext uri="{FF2B5EF4-FFF2-40B4-BE49-F238E27FC236}">
                    <a16:creationId xmlns:a16="http://schemas.microsoft.com/office/drawing/2014/main" id="{08990278-BA69-4B30-A696-C6146EF2B153}"/>
                  </a:ext>
                </a:extLst>
              </p:cNvPr>
              <p:cNvSpPr/>
              <p:nvPr/>
            </p:nvSpPr>
            <p:spPr>
              <a:xfrm>
                <a:off x="5970193" y="2132114"/>
                <a:ext cx="598073" cy="598072"/>
              </a:xfrm>
              <a:prstGeom prst="ellipse">
                <a:avLst/>
              </a:prstGeom>
              <a:gradFill flip="none" rotWithShape="1">
                <a:gsLst>
                  <a:gs pos="100000">
                    <a:sysClr val="window" lastClr="FFFFFF">
                      <a:lumMod val="100000"/>
                    </a:sysClr>
                  </a:gs>
                  <a:gs pos="0">
                    <a:sysClr val="window" lastClr="FFFFFF">
                      <a:lumMod val="72000"/>
                    </a:sysClr>
                  </a:gs>
                </a:gsLst>
                <a:lin ang="2700000" scaled="1"/>
                <a:tileRect/>
              </a:gradFill>
              <a:ln w="12700" cap="flat" cmpd="sng" algn="ctr">
                <a:noFill/>
                <a:prstDash val="solid"/>
                <a:miter lim="800000"/>
              </a:ln>
              <a:effectLst>
                <a:softEdge rad="25400"/>
              </a:effectLst>
            </p:spPr>
            <p:txBody>
              <a:bodyPr rtlCol="0" anchor="ctr"/>
              <a:lstStyle/>
              <a:p>
                <a:pPr algn="ctr" defTabSz="660454">
                  <a:defRPr/>
                </a:pPr>
                <a:endParaRPr lang="zh-CN" altLang="en-US" sz="1348" kern="0">
                  <a:solidFill>
                    <a:prstClr val="white"/>
                  </a:solidFill>
                  <a:latin typeface="Arial"/>
                  <a:ea typeface="微软雅黑"/>
                </a:endParaRPr>
              </a:p>
            </p:txBody>
          </p:sp>
          <p:sp>
            <p:nvSpPr>
              <p:cNvPr id="367" name="文本框 366">
                <a:extLst>
                  <a:ext uri="{FF2B5EF4-FFF2-40B4-BE49-F238E27FC236}">
                    <a16:creationId xmlns:a16="http://schemas.microsoft.com/office/drawing/2014/main" id="{8941582A-E615-47D7-912B-64912A831837}"/>
                  </a:ext>
                </a:extLst>
              </p:cNvPr>
              <p:cNvSpPr txBox="1"/>
              <p:nvPr/>
            </p:nvSpPr>
            <p:spPr>
              <a:xfrm>
                <a:off x="5596526" y="1558362"/>
                <a:ext cx="1345406" cy="403827"/>
              </a:xfrm>
              <a:prstGeom prst="rect">
                <a:avLst/>
              </a:prstGeom>
              <a:noFill/>
            </p:spPr>
            <p:txBody>
              <a:bodyPr wrap="square" rtlCol="0">
                <a:spAutoFit/>
              </a:bodyPr>
              <a:lstStyle/>
              <a:p>
                <a:pPr algn="ctr" defTabSz="660454">
                  <a:defRPr/>
                </a:pPr>
                <a:r>
                  <a:rPr lang="zh-CN" altLang="en-US" sz="1927" b="1" kern="0" dirty="0">
                    <a:solidFill>
                      <a:srgbClr val="4372C4"/>
                    </a:solidFill>
                    <a:latin typeface="时尚中黑简体" panose="01010104010101010101" pitchFamily="2" charset="-122"/>
                    <a:ea typeface="时尚中黑简体" panose="01010104010101010101" pitchFamily="2" charset="-122"/>
                  </a:rPr>
                  <a:t>数</a:t>
                </a:r>
              </a:p>
            </p:txBody>
          </p:sp>
          <p:sp>
            <p:nvSpPr>
              <p:cNvPr id="368" name="文本框 367">
                <a:extLst>
                  <a:ext uri="{FF2B5EF4-FFF2-40B4-BE49-F238E27FC236}">
                    <a16:creationId xmlns:a16="http://schemas.microsoft.com/office/drawing/2014/main" id="{8AE94955-E833-4BED-ACE2-47918731024C}"/>
                  </a:ext>
                </a:extLst>
              </p:cNvPr>
              <p:cNvSpPr txBox="1"/>
              <p:nvPr/>
            </p:nvSpPr>
            <p:spPr>
              <a:xfrm>
                <a:off x="5545330" y="2806017"/>
                <a:ext cx="1447800" cy="865247"/>
              </a:xfrm>
              <a:prstGeom prst="rect">
                <a:avLst/>
              </a:prstGeom>
              <a:noFill/>
            </p:spPr>
            <p:txBody>
              <a:bodyPr wrap="square" rtlCol="0">
                <a:spAutoFit/>
              </a:bodyPr>
              <a:lstStyle/>
              <a:p>
                <a:pPr marL="165113" indent="-165113" defTabSz="660454">
                  <a:buFont typeface="Wingdings" pitchFamily="2" charset="2"/>
                  <a:buChar char="n"/>
                  <a:defRPr/>
                </a:pPr>
                <a:r>
                  <a:rPr lang="zh-CN" altLang="en-US" sz="963" kern="0" dirty="0">
                    <a:solidFill>
                      <a:srgbClr val="7F7F7F"/>
                    </a:solidFill>
                    <a:latin typeface="微软雅黑"/>
                    <a:ea typeface="微软雅黑"/>
                  </a:rPr>
                  <a:t>运营数据中心</a:t>
                </a:r>
                <a:r>
                  <a:rPr lang="en-US" altLang="zh-CN" sz="963" kern="0" dirty="0">
                    <a:solidFill>
                      <a:srgbClr val="7F7F7F"/>
                    </a:solidFill>
                    <a:latin typeface="微软雅黑"/>
                    <a:ea typeface="微软雅黑"/>
                  </a:rPr>
                  <a:t>(ODR)</a:t>
                </a:r>
              </a:p>
              <a:p>
                <a:pPr marL="165113" indent="-165113" defTabSz="660454">
                  <a:buFont typeface="Wingdings" pitchFamily="2" charset="2"/>
                  <a:buChar char="n"/>
                  <a:defRPr/>
                </a:pPr>
                <a:r>
                  <a:rPr lang="zh-CN" altLang="en-US" sz="963" kern="0" dirty="0">
                    <a:solidFill>
                      <a:srgbClr val="7F7F7F"/>
                    </a:solidFill>
                    <a:latin typeface="微软雅黑"/>
                    <a:ea typeface="微软雅黑"/>
                  </a:rPr>
                  <a:t>运营决策指标库</a:t>
                </a:r>
                <a:endParaRPr lang="en-US" altLang="zh-CN" sz="963" kern="0" dirty="0">
                  <a:solidFill>
                    <a:srgbClr val="7F7F7F"/>
                  </a:solidFill>
                  <a:latin typeface="微软雅黑"/>
                  <a:ea typeface="微软雅黑"/>
                </a:endParaRPr>
              </a:p>
              <a:p>
                <a:pPr marL="165113" indent="-165113" defTabSz="660454">
                  <a:buFont typeface="Wingdings" pitchFamily="2" charset="2"/>
                  <a:buChar char="n"/>
                  <a:defRPr/>
                </a:pPr>
                <a:r>
                  <a:rPr lang="zh-CN" altLang="en-US" sz="963" kern="0" dirty="0">
                    <a:solidFill>
                      <a:srgbClr val="7F7F7F"/>
                    </a:solidFill>
                    <a:latin typeface="微软雅黑"/>
                    <a:ea typeface="微软雅黑"/>
                  </a:rPr>
                  <a:t>临床经营助手</a:t>
                </a:r>
                <a:endParaRPr lang="en-US" altLang="zh-CN" sz="963" kern="0" dirty="0">
                  <a:solidFill>
                    <a:srgbClr val="7F7F7F"/>
                  </a:solidFill>
                  <a:latin typeface="微软雅黑"/>
                  <a:ea typeface="微软雅黑"/>
                </a:endParaRPr>
              </a:p>
              <a:p>
                <a:pPr marL="165113" indent="-165113" defTabSz="660454">
                  <a:buFont typeface="Wingdings" pitchFamily="2" charset="2"/>
                  <a:buChar char="n"/>
                  <a:defRPr/>
                </a:pPr>
                <a:endParaRPr lang="en-US" altLang="zh-CN" sz="963" kern="0" dirty="0">
                  <a:solidFill>
                    <a:srgbClr val="7F7F7F"/>
                  </a:solidFill>
                  <a:latin typeface="微软雅黑"/>
                  <a:ea typeface="微软雅黑"/>
                </a:endParaRPr>
              </a:p>
            </p:txBody>
          </p:sp>
          <p:grpSp>
            <p:nvGrpSpPr>
              <p:cNvPr id="369" name="Group 18">
                <a:extLst>
                  <a:ext uri="{FF2B5EF4-FFF2-40B4-BE49-F238E27FC236}">
                    <a16:creationId xmlns:a16="http://schemas.microsoft.com/office/drawing/2014/main" id="{A185456D-F522-45B9-AA52-9E0CF4FAAA35}"/>
                  </a:ext>
                </a:extLst>
              </p:cNvPr>
              <p:cNvGrpSpPr>
                <a:grpSpLocks noChangeAspect="1"/>
              </p:cNvGrpSpPr>
              <p:nvPr/>
            </p:nvGrpSpPr>
            <p:grpSpPr bwMode="auto">
              <a:xfrm>
                <a:off x="6112120" y="2272067"/>
                <a:ext cx="311044" cy="289836"/>
                <a:chOff x="3802" y="2858"/>
                <a:chExt cx="616" cy="574"/>
              </a:xfrm>
              <a:solidFill>
                <a:srgbClr val="BD0000"/>
              </a:solidFill>
            </p:grpSpPr>
            <p:sp>
              <p:nvSpPr>
                <p:cNvPr id="399" name="Rectangle 19">
                  <a:extLst>
                    <a:ext uri="{FF2B5EF4-FFF2-40B4-BE49-F238E27FC236}">
                      <a16:creationId xmlns:a16="http://schemas.microsoft.com/office/drawing/2014/main" id="{5E921017-F246-433F-A80A-4F82C8EFF750}"/>
                    </a:ext>
                  </a:extLst>
                </p:cNvPr>
                <p:cNvSpPr>
                  <a:spLocks noChangeArrowheads="1"/>
                </p:cNvSpPr>
                <p:nvPr/>
              </p:nvSpPr>
              <p:spPr bwMode="auto">
                <a:xfrm>
                  <a:off x="3802" y="3205"/>
                  <a:ext cx="129" cy="227"/>
                </a:xfrm>
                <a:prstGeom prst="rect">
                  <a:avLst/>
                </a:prstGeom>
                <a:solidFill>
                  <a:srgbClr val="43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8057" tIns="44029" rIns="88057" bIns="44029" numCol="1" anchor="t" anchorCtr="0" compatLnSpc="1">
                  <a:prstTxWarp prst="textNoShape">
                    <a:avLst/>
                  </a:prstTxWarp>
                </a:bodyPr>
                <a:lstStyle/>
                <a:p>
                  <a:pPr defTabSz="660454">
                    <a:defRPr/>
                  </a:pPr>
                  <a:endParaRPr lang="zh-CN" altLang="en-US" sz="1348" kern="0">
                    <a:solidFill>
                      <a:srgbClr val="080808"/>
                    </a:solidFill>
                    <a:latin typeface="Arial"/>
                    <a:ea typeface="微软雅黑"/>
                  </a:endParaRPr>
                </a:p>
              </p:txBody>
            </p:sp>
            <p:sp>
              <p:nvSpPr>
                <p:cNvPr id="400" name="Rectangle 20">
                  <a:extLst>
                    <a:ext uri="{FF2B5EF4-FFF2-40B4-BE49-F238E27FC236}">
                      <a16:creationId xmlns:a16="http://schemas.microsoft.com/office/drawing/2014/main" id="{3E689CC0-5001-427A-B837-83D8AD01A516}"/>
                    </a:ext>
                  </a:extLst>
                </p:cNvPr>
                <p:cNvSpPr>
                  <a:spLocks noChangeArrowheads="1"/>
                </p:cNvSpPr>
                <p:nvPr/>
              </p:nvSpPr>
              <p:spPr bwMode="auto">
                <a:xfrm>
                  <a:off x="3964" y="3174"/>
                  <a:ext cx="129" cy="258"/>
                </a:xfrm>
                <a:prstGeom prst="rect">
                  <a:avLst/>
                </a:prstGeom>
                <a:solidFill>
                  <a:srgbClr val="43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8057" tIns="44029" rIns="88057" bIns="44029" numCol="1" anchor="t" anchorCtr="0" compatLnSpc="1">
                  <a:prstTxWarp prst="textNoShape">
                    <a:avLst/>
                  </a:prstTxWarp>
                </a:bodyPr>
                <a:lstStyle/>
                <a:p>
                  <a:pPr defTabSz="660454">
                    <a:defRPr/>
                  </a:pPr>
                  <a:endParaRPr lang="zh-CN" altLang="en-US" sz="1348" kern="0">
                    <a:solidFill>
                      <a:srgbClr val="080808"/>
                    </a:solidFill>
                    <a:latin typeface="Arial"/>
                    <a:ea typeface="微软雅黑"/>
                  </a:endParaRPr>
                </a:p>
              </p:txBody>
            </p:sp>
            <p:sp>
              <p:nvSpPr>
                <p:cNvPr id="401" name="Rectangle 21">
                  <a:extLst>
                    <a:ext uri="{FF2B5EF4-FFF2-40B4-BE49-F238E27FC236}">
                      <a16:creationId xmlns:a16="http://schemas.microsoft.com/office/drawing/2014/main" id="{22460DF4-70C7-46AE-B0E7-D010AB881C95}"/>
                    </a:ext>
                  </a:extLst>
                </p:cNvPr>
                <p:cNvSpPr>
                  <a:spLocks noChangeArrowheads="1"/>
                </p:cNvSpPr>
                <p:nvPr/>
              </p:nvSpPr>
              <p:spPr bwMode="auto">
                <a:xfrm>
                  <a:off x="4129" y="3131"/>
                  <a:ext cx="129" cy="301"/>
                </a:xfrm>
                <a:prstGeom prst="rect">
                  <a:avLst/>
                </a:prstGeom>
                <a:solidFill>
                  <a:srgbClr val="43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8057" tIns="44029" rIns="88057" bIns="44029" numCol="1" anchor="t" anchorCtr="0" compatLnSpc="1">
                  <a:prstTxWarp prst="textNoShape">
                    <a:avLst/>
                  </a:prstTxWarp>
                </a:bodyPr>
                <a:lstStyle/>
                <a:p>
                  <a:pPr defTabSz="660454">
                    <a:defRPr/>
                  </a:pPr>
                  <a:endParaRPr lang="zh-CN" altLang="en-US" sz="1348" kern="0" dirty="0">
                    <a:solidFill>
                      <a:srgbClr val="080808"/>
                    </a:solidFill>
                    <a:latin typeface="Arial"/>
                    <a:ea typeface="微软雅黑"/>
                  </a:endParaRPr>
                </a:p>
              </p:txBody>
            </p:sp>
            <p:sp>
              <p:nvSpPr>
                <p:cNvPr id="402" name="Rectangle 22">
                  <a:extLst>
                    <a:ext uri="{FF2B5EF4-FFF2-40B4-BE49-F238E27FC236}">
                      <a16:creationId xmlns:a16="http://schemas.microsoft.com/office/drawing/2014/main" id="{C01B8DE2-AFE2-4304-B959-ADC3BE6166BA}"/>
                    </a:ext>
                  </a:extLst>
                </p:cNvPr>
                <p:cNvSpPr>
                  <a:spLocks noChangeArrowheads="1"/>
                </p:cNvSpPr>
                <p:nvPr/>
              </p:nvSpPr>
              <p:spPr bwMode="auto">
                <a:xfrm>
                  <a:off x="4289" y="3078"/>
                  <a:ext cx="129" cy="354"/>
                </a:xfrm>
                <a:prstGeom prst="rect">
                  <a:avLst/>
                </a:prstGeom>
                <a:solidFill>
                  <a:srgbClr val="4372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8057" tIns="44029" rIns="88057" bIns="44029" numCol="1" anchor="t" anchorCtr="0" compatLnSpc="1">
                  <a:prstTxWarp prst="textNoShape">
                    <a:avLst/>
                  </a:prstTxWarp>
                </a:bodyPr>
                <a:lstStyle/>
                <a:p>
                  <a:pPr defTabSz="660454">
                    <a:defRPr/>
                  </a:pPr>
                  <a:endParaRPr lang="zh-CN" altLang="en-US" sz="1348" kern="0">
                    <a:solidFill>
                      <a:srgbClr val="080808"/>
                    </a:solidFill>
                    <a:latin typeface="Arial"/>
                    <a:ea typeface="微软雅黑"/>
                  </a:endParaRPr>
                </a:p>
              </p:txBody>
            </p:sp>
            <p:sp>
              <p:nvSpPr>
                <p:cNvPr id="403" name="Freeform 23">
                  <a:extLst>
                    <a:ext uri="{FF2B5EF4-FFF2-40B4-BE49-F238E27FC236}">
                      <a16:creationId xmlns:a16="http://schemas.microsoft.com/office/drawing/2014/main" id="{813CF69A-5736-4D38-B81C-5D6775C997E9}"/>
                    </a:ext>
                  </a:extLst>
                </p:cNvPr>
                <p:cNvSpPr>
                  <a:spLocks/>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solidFill>
                  <a:srgbClr val="4372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057" tIns="44029" rIns="88057" bIns="44029" numCol="1" anchor="t" anchorCtr="0" compatLnSpc="1">
                  <a:prstTxWarp prst="textNoShape">
                    <a:avLst/>
                  </a:prstTxWarp>
                </a:bodyPr>
                <a:lstStyle/>
                <a:p>
                  <a:pPr defTabSz="660454">
                    <a:defRPr/>
                  </a:pPr>
                  <a:endParaRPr lang="zh-CN" altLang="en-US" sz="1348" kern="0">
                    <a:solidFill>
                      <a:srgbClr val="080808"/>
                    </a:solidFill>
                    <a:latin typeface="Arial"/>
                    <a:ea typeface="微软雅黑"/>
                  </a:endParaRPr>
                </a:p>
              </p:txBody>
            </p:sp>
          </p:grpSp>
          <p:sp>
            <p:nvSpPr>
              <p:cNvPr id="370" name="文本框 369">
                <a:extLst>
                  <a:ext uri="{FF2B5EF4-FFF2-40B4-BE49-F238E27FC236}">
                    <a16:creationId xmlns:a16="http://schemas.microsoft.com/office/drawing/2014/main" id="{D9C5CC24-681A-4968-B67C-395772D2298E}"/>
                  </a:ext>
                </a:extLst>
              </p:cNvPr>
              <p:cNvSpPr txBox="1"/>
              <p:nvPr/>
            </p:nvSpPr>
            <p:spPr>
              <a:xfrm>
                <a:off x="5958077" y="3354252"/>
                <a:ext cx="657224" cy="392510"/>
              </a:xfrm>
              <a:prstGeom prst="rect">
                <a:avLst/>
              </a:prstGeom>
              <a:noFill/>
            </p:spPr>
            <p:txBody>
              <a:bodyPr wrap="square" lIns="66043" tIns="33021" rIns="66043" bIns="33021" rtlCol="0">
                <a:spAutoFit/>
              </a:bodyPr>
              <a:lstStyle/>
              <a:p>
                <a:pPr algn="ctr" defTabSz="660454">
                  <a:defRPr/>
                </a:pPr>
                <a:r>
                  <a:rPr lang="en-US" altLang="zh-CN" sz="2023" kern="0" dirty="0">
                    <a:solidFill>
                      <a:srgbClr val="080808">
                        <a:lumMod val="50000"/>
                        <a:lumOff val="50000"/>
                      </a:srgbClr>
                    </a:solidFill>
                    <a:latin typeface="Impact" panose="020B0806030902050204" pitchFamily="34" charset="0"/>
                    <a:ea typeface="微软雅黑"/>
                  </a:rPr>
                  <a:t>04</a:t>
                </a:r>
                <a:endParaRPr lang="zh-CN" altLang="en-US" sz="2023" kern="0" dirty="0">
                  <a:solidFill>
                    <a:srgbClr val="080808">
                      <a:lumMod val="50000"/>
                      <a:lumOff val="50000"/>
                    </a:srgbClr>
                  </a:solidFill>
                  <a:latin typeface="Impact" panose="020B0806030902050204" pitchFamily="34" charset="0"/>
                  <a:ea typeface="微软雅黑"/>
                </a:endParaRPr>
              </a:p>
            </p:txBody>
          </p:sp>
          <p:grpSp>
            <p:nvGrpSpPr>
              <p:cNvPr id="371" name="组合 370">
                <a:extLst>
                  <a:ext uri="{FF2B5EF4-FFF2-40B4-BE49-F238E27FC236}">
                    <a16:creationId xmlns:a16="http://schemas.microsoft.com/office/drawing/2014/main" id="{71AEC5B8-57DB-4F96-8134-A2053CCE6669}"/>
                  </a:ext>
                </a:extLst>
              </p:cNvPr>
              <p:cNvGrpSpPr/>
              <p:nvPr/>
            </p:nvGrpSpPr>
            <p:grpSpPr>
              <a:xfrm>
                <a:off x="377081" y="1568753"/>
                <a:ext cx="1471790" cy="2190517"/>
                <a:chOff x="6381573" y="1523493"/>
                <a:chExt cx="1471790" cy="2190517"/>
              </a:xfrm>
            </p:grpSpPr>
            <p:grpSp>
              <p:nvGrpSpPr>
                <p:cNvPr id="373" name="组合 372">
                  <a:extLst>
                    <a:ext uri="{FF2B5EF4-FFF2-40B4-BE49-F238E27FC236}">
                      <a16:creationId xmlns:a16="http://schemas.microsoft.com/office/drawing/2014/main" id="{C50C42C0-43A8-4C40-8154-D40FB1F8A460}"/>
                    </a:ext>
                  </a:extLst>
                </p:cNvPr>
                <p:cNvGrpSpPr/>
                <p:nvPr/>
              </p:nvGrpSpPr>
              <p:grpSpPr>
                <a:xfrm>
                  <a:off x="6381573" y="1523493"/>
                  <a:ext cx="1471790" cy="2190517"/>
                  <a:chOff x="1842418" y="1895152"/>
                  <a:chExt cx="1962386" cy="2920690"/>
                </a:xfrm>
              </p:grpSpPr>
              <p:grpSp>
                <p:nvGrpSpPr>
                  <p:cNvPr id="391" name="组合 390">
                    <a:extLst>
                      <a:ext uri="{FF2B5EF4-FFF2-40B4-BE49-F238E27FC236}">
                        <a16:creationId xmlns:a16="http://schemas.microsoft.com/office/drawing/2014/main" id="{3FF2C314-8144-449D-8CC6-D9174B3A22CB}"/>
                      </a:ext>
                    </a:extLst>
                  </p:cNvPr>
                  <p:cNvGrpSpPr/>
                  <p:nvPr/>
                </p:nvGrpSpPr>
                <p:grpSpPr>
                  <a:xfrm>
                    <a:off x="1874403" y="2409826"/>
                    <a:ext cx="1930401" cy="2406016"/>
                    <a:chOff x="1874403" y="2409826"/>
                    <a:chExt cx="1930401" cy="2406016"/>
                  </a:xfrm>
                </p:grpSpPr>
                <p:sp>
                  <p:nvSpPr>
                    <p:cNvPr id="397" name="圆角矩形 43">
                      <a:extLst>
                        <a:ext uri="{FF2B5EF4-FFF2-40B4-BE49-F238E27FC236}">
                          <a16:creationId xmlns:a16="http://schemas.microsoft.com/office/drawing/2014/main" id="{94A24673-DDD2-421A-B8EA-CA178FA31FD0}"/>
                        </a:ext>
                      </a:extLst>
                    </p:cNvPr>
                    <p:cNvSpPr/>
                    <p:nvPr/>
                  </p:nvSpPr>
                  <p:spPr>
                    <a:xfrm>
                      <a:off x="1874404" y="2409826"/>
                      <a:ext cx="1930400" cy="2400300"/>
                    </a:xfrm>
                    <a:prstGeom prst="roundRect">
                      <a:avLst>
                        <a:gd name="adj" fmla="val 5220"/>
                      </a:avLst>
                    </a:prstGeom>
                    <a:gradFill>
                      <a:gsLst>
                        <a:gs pos="0">
                          <a:sysClr val="window" lastClr="FFFFFF"/>
                        </a:gs>
                        <a:gs pos="100000">
                          <a:sysClr val="window" lastClr="FFFFFF">
                            <a:lumMod val="75000"/>
                          </a:sysClr>
                        </a:gs>
                      </a:gsLst>
                      <a:lin ang="2700000" scaled="1"/>
                    </a:gradFill>
                    <a:ln w="12700" cap="flat" cmpd="sng" algn="ctr">
                      <a:noFill/>
                      <a:prstDash val="solid"/>
                      <a:miter lim="800000"/>
                    </a:ln>
                    <a:effectLst>
                      <a:outerShdw blurRad="101600" dist="50800" dir="2700000" algn="tl" rotWithShape="0">
                        <a:prstClr val="black">
                          <a:alpha val="40000"/>
                        </a:prstClr>
                      </a:outerShdw>
                    </a:effectLst>
                  </p:spPr>
                  <p:txBody>
                    <a:bodyPr rtlCol="0" anchor="ctr"/>
                    <a:lstStyle/>
                    <a:p>
                      <a:pPr algn="ctr" defTabSz="660454">
                        <a:defRPr/>
                      </a:pPr>
                      <a:endParaRPr lang="zh-CN" altLang="en-US" sz="1348" kern="0">
                        <a:solidFill>
                          <a:prstClr val="white"/>
                        </a:solidFill>
                        <a:latin typeface="Arial"/>
                        <a:ea typeface="微软雅黑"/>
                      </a:endParaRPr>
                    </a:p>
                  </p:txBody>
                </p:sp>
                <p:sp>
                  <p:nvSpPr>
                    <p:cNvPr id="398" name="圆角矩形 44">
                      <a:extLst>
                        <a:ext uri="{FF2B5EF4-FFF2-40B4-BE49-F238E27FC236}">
                          <a16:creationId xmlns:a16="http://schemas.microsoft.com/office/drawing/2014/main" id="{37CAABF4-D5BB-4B1F-A030-9583F80F2B0C}"/>
                        </a:ext>
                      </a:extLst>
                    </p:cNvPr>
                    <p:cNvSpPr/>
                    <p:nvPr/>
                  </p:nvSpPr>
                  <p:spPr>
                    <a:xfrm>
                      <a:off x="1874403" y="2415542"/>
                      <a:ext cx="1930400" cy="2400300"/>
                    </a:xfrm>
                    <a:prstGeom prst="roundRect">
                      <a:avLst>
                        <a:gd name="adj" fmla="val 5220"/>
                      </a:avLst>
                    </a:prstGeom>
                    <a:gradFill>
                      <a:gsLst>
                        <a:gs pos="100000">
                          <a:sysClr val="window" lastClr="FFFFFF">
                            <a:lumMod val="97000"/>
                          </a:sysClr>
                        </a:gs>
                        <a:gs pos="0">
                          <a:sysClr val="window" lastClr="FFFFFF">
                            <a:lumMod val="87000"/>
                          </a:sysClr>
                        </a:gs>
                      </a:gsLst>
                      <a:lin ang="2700000" scaled="1"/>
                    </a:gradFill>
                    <a:ln w="12700" cap="flat" cmpd="sng" algn="ctr">
                      <a:noFill/>
                      <a:prstDash val="solid"/>
                      <a:miter lim="800000"/>
                    </a:ln>
                    <a:effectLst>
                      <a:softEdge rad="25400"/>
                    </a:effectLst>
                  </p:spPr>
                  <p:txBody>
                    <a:bodyPr rtlCol="0" anchor="ctr"/>
                    <a:lstStyle/>
                    <a:p>
                      <a:pPr algn="ctr" defTabSz="660454">
                        <a:defRPr/>
                      </a:pPr>
                      <a:endParaRPr lang="zh-CN" altLang="en-US" sz="1348" kern="0">
                        <a:solidFill>
                          <a:prstClr val="white"/>
                        </a:solidFill>
                        <a:latin typeface="Arial"/>
                        <a:ea typeface="微软雅黑"/>
                      </a:endParaRPr>
                    </a:p>
                  </p:txBody>
                </p:sp>
              </p:grpSp>
              <p:sp>
                <p:nvSpPr>
                  <p:cNvPr id="392" name="任意多边形 129">
                    <a:extLst>
                      <a:ext uri="{FF2B5EF4-FFF2-40B4-BE49-F238E27FC236}">
                        <a16:creationId xmlns:a16="http://schemas.microsoft.com/office/drawing/2014/main" id="{F7A08ABA-BC25-4DFD-8354-8686B2611A68}"/>
                      </a:ext>
                    </a:extLst>
                  </p:cNvPr>
                  <p:cNvSpPr/>
                  <p:nvPr/>
                </p:nvSpPr>
                <p:spPr>
                  <a:xfrm>
                    <a:off x="1874403" y="1921782"/>
                    <a:ext cx="1930400" cy="638521"/>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0">
                        <a:sysClr val="window" lastClr="FFFFFF"/>
                      </a:gs>
                      <a:gs pos="100000">
                        <a:sysClr val="window" lastClr="FFFFFF">
                          <a:lumMod val="80000"/>
                        </a:sysClr>
                      </a:gs>
                    </a:gsLst>
                    <a:lin ang="2700000" scaled="1"/>
                  </a:gradFill>
                  <a:ln w="12700" cap="flat" cmpd="sng" algn="ctr">
                    <a:noFill/>
                    <a:prstDash val="solid"/>
                    <a:miter lim="800000"/>
                  </a:ln>
                  <a:effectLst>
                    <a:outerShdw blurRad="101600" dist="50800" dir="2700000" algn="tl" rotWithShape="0">
                      <a:prstClr val="black">
                        <a:alpha val="40000"/>
                      </a:prstClr>
                    </a:outerShdw>
                  </a:effectLst>
                </p:spPr>
                <p:txBody>
                  <a:bodyPr rtlCol="0" anchor="ctr"/>
                  <a:lstStyle/>
                  <a:p>
                    <a:pPr algn="ctr" defTabSz="660454">
                      <a:defRPr/>
                    </a:pPr>
                    <a:endParaRPr lang="zh-CN" altLang="en-US" sz="1348" kern="0">
                      <a:solidFill>
                        <a:prstClr val="white"/>
                      </a:solidFill>
                      <a:latin typeface="Arial"/>
                      <a:ea typeface="微软雅黑"/>
                    </a:endParaRPr>
                  </a:p>
                </p:txBody>
              </p:sp>
              <p:sp>
                <p:nvSpPr>
                  <p:cNvPr id="393" name="任意多边形 130">
                    <a:extLst>
                      <a:ext uri="{FF2B5EF4-FFF2-40B4-BE49-F238E27FC236}">
                        <a16:creationId xmlns:a16="http://schemas.microsoft.com/office/drawing/2014/main" id="{3B5641DF-ABF4-43E0-9387-051DDC50DF40}"/>
                      </a:ext>
                    </a:extLst>
                  </p:cNvPr>
                  <p:cNvSpPr/>
                  <p:nvPr/>
                </p:nvSpPr>
                <p:spPr>
                  <a:xfrm>
                    <a:off x="1874403" y="1921782"/>
                    <a:ext cx="1930400" cy="638521"/>
                  </a:xfrm>
                  <a:custGeom>
                    <a:avLst/>
                    <a:gdLst>
                      <a:gd name="connsiteX0" fmla="*/ 50498 w 1930400"/>
                      <a:gd name="connsiteY0" fmla="*/ 0 h 638521"/>
                      <a:gd name="connsiteX1" fmla="*/ 1879902 w 1930400"/>
                      <a:gd name="connsiteY1" fmla="*/ 0 h 638521"/>
                      <a:gd name="connsiteX2" fmla="*/ 1930400 w 1930400"/>
                      <a:gd name="connsiteY2" fmla="*/ 50498 h 638521"/>
                      <a:gd name="connsiteX3" fmla="*/ 1930400 w 1930400"/>
                      <a:gd name="connsiteY3" fmla="*/ 442988 h 638521"/>
                      <a:gd name="connsiteX4" fmla="*/ 1879902 w 1930400"/>
                      <a:gd name="connsiteY4" fmla="*/ 493486 h 638521"/>
                      <a:gd name="connsiteX5" fmla="*/ 1124527 w 1930400"/>
                      <a:gd name="connsiteY5" fmla="*/ 493486 h 638521"/>
                      <a:gd name="connsiteX6" fmla="*/ 965200 w 1930400"/>
                      <a:gd name="connsiteY6" fmla="*/ 638521 h 638521"/>
                      <a:gd name="connsiteX7" fmla="*/ 805872 w 1930400"/>
                      <a:gd name="connsiteY7" fmla="*/ 493486 h 638521"/>
                      <a:gd name="connsiteX8" fmla="*/ 50498 w 1930400"/>
                      <a:gd name="connsiteY8" fmla="*/ 493486 h 638521"/>
                      <a:gd name="connsiteX9" fmla="*/ 0 w 1930400"/>
                      <a:gd name="connsiteY9" fmla="*/ 442988 h 638521"/>
                      <a:gd name="connsiteX10" fmla="*/ 0 w 1930400"/>
                      <a:gd name="connsiteY10" fmla="*/ 50498 h 638521"/>
                      <a:gd name="connsiteX11" fmla="*/ 50498 w 1930400"/>
                      <a:gd name="connsiteY11" fmla="*/ 0 h 6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638521">
                        <a:moveTo>
                          <a:pt x="50498" y="0"/>
                        </a:moveTo>
                        <a:lnTo>
                          <a:pt x="1879902" y="0"/>
                        </a:lnTo>
                        <a:cubicBezTo>
                          <a:pt x="1907791" y="0"/>
                          <a:pt x="1930400" y="22609"/>
                          <a:pt x="1930400" y="50498"/>
                        </a:cubicBezTo>
                        <a:lnTo>
                          <a:pt x="1930400" y="442988"/>
                        </a:lnTo>
                        <a:cubicBezTo>
                          <a:pt x="1930400" y="470877"/>
                          <a:pt x="1907791" y="493486"/>
                          <a:pt x="1879902" y="493486"/>
                        </a:cubicBezTo>
                        <a:lnTo>
                          <a:pt x="1124527" y="493486"/>
                        </a:lnTo>
                        <a:lnTo>
                          <a:pt x="965200" y="638521"/>
                        </a:lnTo>
                        <a:lnTo>
                          <a:pt x="805872" y="493486"/>
                        </a:lnTo>
                        <a:lnTo>
                          <a:pt x="50498" y="493486"/>
                        </a:lnTo>
                        <a:cubicBezTo>
                          <a:pt x="22609" y="493486"/>
                          <a:pt x="0" y="470877"/>
                          <a:pt x="0" y="442988"/>
                        </a:cubicBezTo>
                        <a:lnTo>
                          <a:pt x="0" y="50498"/>
                        </a:lnTo>
                        <a:cubicBezTo>
                          <a:pt x="0" y="22609"/>
                          <a:pt x="22609" y="0"/>
                          <a:pt x="50498" y="0"/>
                        </a:cubicBezTo>
                        <a:close/>
                      </a:path>
                    </a:pathLst>
                  </a:custGeom>
                  <a:gradFill>
                    <a:gsLst>
                      <a:gs pos="100000">
                        <a:sysClr val="window" lastClr="FFFFFF">
                          <a:lumMod val="98000"/>
                        </a:sysClr>
                      </a:gs>
                      <a:gs pos="0">
                        <a:sysClr val="window" lastClr="FFFFFF">
                          <a:lumMod val="88000"/>
                        </a:sysClr>
                      </a:gs>
                    </a:gsLst>
                    <a:lin ang="2700000" scaled="1"/>
                  </a:gradFill>
                  <a:ln w="12700" cap="flat" cmpd="sng" algn="ctr">
                    <a:noFill/>
                    <a:prstDash val="solid"/>
                    <a:miter lim="800000"/>
                  </a:ln>
                  <a:effectLst>
                    <a:softEdge rad="25400"/>
                  </a:effectLst>
                </p:spPr>
                <p:txBody>
                  <a:bodyPr rtlCol="0" anchor="ctr"/>
                  <a:lstStyle/>
                  <a:p>
                    <a:pPr algn="ctr" defTabSz="660454">
                      <a:defRPr/>
                    </a:pPr>
                    <a:endParaRPr lang="zh-CN" altLang="en-US" sz="1348" kern="0">
                      <a:solidFill>
                        <a:prstClr val="white"/>
                      </a:solidFill>
                      <a:latin typeface="Arial"/>
                      <a:ea typeface="微软雅黑"/>
                    </a:endParaRPr>
                  </a:p>
                </p:txBody>
              </p:sp>
              <p:sp>
                <p:nvSpPr>
                  <p:cNvPr id="394" name="椭圆 393">
                    <a:extLst>
                      <a:ext uri="{FF2B5EF4-FFF2-40B4-BE49-F238E27FC236}">
                        <a16:creationId xmlns:a16="http://schemas.microsoft.com/office/drawing/2014/main" id="{88509DF7-CA11-488F-8E87-F3459B7A20DE}"/>
                      </a:ext>
                    </a:extLst>
                  </p:cNvPr>
                  <p:cNvSpPr/>
                  <p:nvPr/>
                </p:nvSpPr>
                <p:spPr>
                  <a:xfrm>
                    <a:off x="2440888" y="2646300"/>
                    <a:ext cx="797431" cy="797431"/>
                  </a:xfrm>
                  <a:prstGeom prst="ellipse">
                    <a:avLst/>
                  </a:prstGeom>
                  <a:gradFill flip="none" rotWithShape="1">
                    <a:gsLst>
                      <a:gs pos="100000">
                        <a:sysClr val="window" lastClr="FFFFFF">
                          <a:lumMod val="100000"/>
                        </a:sysClr>
                      </a:gs>
                      <a:gs pos="0">
                        <a:sysClr val="window" lastClr="FFFFFF">
                          <a:lumMod val="72000"/>
                        </a:sysClr>
                      </a:gs>
                    </a:gsLst>
                    <a:lin ang="2700000" scaled="1"/>
                    <a:tileRect/>
                  </a:gradFill>
                  <a:ln w="12700" cap="flat" cmpd="sng" algn="ctr">
                    <a:noFill/>
                    <a:prstDash val="solid"/>
                    <a:miter lim="800000"/>
                  </a:ln>
                  <a:effectLst>
                    <a:softEdge rad="25400"/>
                  </a:effectLst>
                </p:spPr>
                <p:txBody>
                  <a:bodyPr rtlCol="0" anchor="ctr"/>
                  <a:lstStyle/>
                  <a:p>
                    <a:pPr algn="ctr" defTabSz="660454">
                      <a:defRPr/>
                    </a:pPr>
                    <a:endParaRPr lang="zh-CN" altLang="en-US" sz="1348" kern="0" dirty="0">
                      <a:solidFill>
                        <a:prstClr val="white"/>
                      </a:solidFill>
                      <a:latin typeface="Arial"/>
                      <a:ea typeface="微软雅黑"/>
                    </a:endParaRPr>
                  </a:p>
                </p:txBody>
              </p:sp>
              <p:sp>
                <p:nvSpPr>
                  <p:cNvPr id="395" name="文本框 394">
                    <a:extLst>
                      <a:ext uri="{FF2B5EF4-FFF2-40B4-BE49-F238E27FC236}">
                        <a16:creationId xmlns:a16="http://schemas.microsoft.com/office/drawing/2014/main" id="{7C5B4A0B-29F7-41D5-BBF1-7F1685A4680E}"/>
                      </a:ext>
                    </a:extLst>
                  </p:cNvPr>
                  <p:cNvSpPr txBox="1"/>
                  <p:nvPr/>
                </p:nvSpPr>
                <p:spPr>
                  <a:xfrm>
                    <a:off x="1942668" y="1895152"/>
                    <a:ext cx="1793874" cy="538436"/>
                  </a:xfrm>
                  <a:prstGeom prst="rect">
                    <a:avLst/>
                  </a:prstGeom>
                  <a:noFill/>
                </p:spPr>
                <p:txBody>
                  <a:bodyPr wrap="square" rtlCol="0">
                    <a:spAutoFit/>
                  </a:bodyPr>
                  <a:lstStyle/>
                  <a:p>
                    <a:pPr algn="ctr" defTabSz="660454">
                      <a:defRPr/>
                    </a:pPr>
                    <a:r>
                      <a:rPr lang="zh-CN" altLang="en-US" sz="1927" b="1" kern="0" dirty="0">
                        <a:solidFill>
                          <a:srgbClr val="4372C4"/>
                        </a:solidFill>
                        <a:latin typeface="时尚中黑简体" panose="01010104010101010101" pitchFamily="2" charset="-122"/>
                        <a:ea typeface="时尚中黑简体" panose="01010104010101010101" pitchFamily="2" charset="-122"/>
                      </a:rPr>
                      <a:t>财</a:t>
                    </a:r>
                  </a:p>
                </p:txBody>
              </p:sp>
              <p:sp>
                <p:nvSpPr>
                  <p:cNvPr id="396" name="文本框 395">
                    <a:extLst>
                      <a:ext uri="{FF2B5EF4-FFF2-40B4-BE49-F238E27FC236}">
                        <a16:creationId xmlns:a16="http://schemas.microsoft.com/office/drawing/2014/main" id="{96095D77-B5F6-4818-A076-FB0594BAF7B4}"/>
                      </a:ext>
                    </a:extLst>
                  </p:cNvPr>
                  <p:cNvSpPr txBox="1"/>
                  <p:nvPr/>
                </p:nvSpPr>
                <p:spPr>
                  <a:xfrm>
                    <a:off x="1842418" y="3394859"/>
                    <a:ext cx="1930397" cy="948498"/>
                  </a:xfrm>
                  <a:prstGeom prst="rect">
                    <a:avLst/>
                  </a:prstGeom>
                  <a:noFill/>
                </p:spPr>
                <p:txBody>
                  <a:bodyPr wrap="square" rtlCol="0">
                    <a:spAutoFit/>
                  </a:bodyPr>
                  <a:lstStyle/>
                  <a:p>
                    <a:pPr marL="165113" indent="-165113" defTabSz="660454">
                      <a:buFont typeface="Wingdings" pitchFamily="2" charset="2"/>
                      <a:buChar char="n"/>
                      <a:defRPr/>
                    </a:pPr>
                    <a:r>
                      <a:rPr lang="zh-CN" altLang="en-US" sz="963" kern="0" dirty="0">
                        <a:solidFill>
                          <a:srgbClr val="7F7F7F"/>
                        </a:solidFill>
                        <a:latin typeface="微软雅黑"/>
                        <a:ea typeface="微软雅黑"/>
                      </a:rPr>
                      <a:t>平行记账双轨制</a:t>
                    </a:r>
                    <a:endParaRPr lang="en-US" altLang="zh-CN" sz="963" kern="0" dirty="0">
                      <a:solidFill>
                        <a:srgbClr val="7F7F7F"/>
                      </a:solidFill>
                      <a:latin typeface="微软雅黑"/>
                      <a:ea typeface="微软雅黑"/>
                    </a:endParaRPr>
                  </a:p>
                  <a:p>
                    <a:pPr marL="165113" indent="-165113" defTabSz="660454">
                      <a:buFont typeface="Wingdings" pitchFamily="2" charset="2"/>
                      <a:buChar char="n"/>
                      <a:defRPr/>
                    </a:pPr>
                    <a:r>
                      <a:rPr lang="zh-CN" altLang="en-US" sz="963" kern="0" dirty="0">
                        <a:solidFill>
                          <a:srgbClr val="7F7F7F"/>
                        </a:solidFill>
                        <a:latin typeface="微软雅黑"/>
                        <a:ea typeface="微软雅黑"/>
                      </a:rPr>
                      <a:t>全成本控制</a:t>
                    </a:r>
                    <a:endParaRPr lang="en-US" altLang="zh-CN" sz="963" kern="0" dirty="0">
                      <a:solidFill>
                        <a:srgbClr val="7F7F7F"/>
                      </a:solidFill>
                      <a:latin typeface="微软雅黑"/>
                      <a:ea typeface="微软雅黑"/>
                    </a:endParaRPr>
                  </a:p>
                  <a:p>
                    <a:pPr marL="165113" indent="-165113" defTabSz="660454">
                      <a:buFont typeface="Wingdings" pitchFamily="2" charset="2"/>
                      <a:buChar char="n"/>
                      <a:defRPr/>
                    </a:pPr>
                    <a:r>
                      <a:rPr lang="zh-CN" altLang="en-US" sz="963" kern="0" dirty="0">
                        <a:solidFill>
                          <a:srgbClr val="7F7F7F"/>
                        </a:solidFill>
                        <a:latin typeface="微软雅黑"/>
                        <a:ea typeface="微软雅黑"/>
                      </a:rPr>
                      <a:t>资金支出控制</a:t>
                    </a:r>
                    <a:endParaRPr lang="en-US" altLang="zh-CN" sz="963" kern="0" dirty="0">
                      <a:solidFill>
                        <a:srgbClr val="7F7F7F"/>
                      </a:solidFill>
                      <a:latin typeface="微软雅黑"/>
                      <a:ea typeface="微软雅黑"/>
                    </a:endParaRPr>
                  </a:p>
                  <a:p>
                    <a:pPr marL="165113" indent="-165113" defTabSz="660454">
                      <a:buFont typeface="Wingdings" pitchFamily="2" charset="2"/>
                      <a:buChar char="n"/>
                      <a:defRPr/>
                    </a:pPr>
                    <a:r>
                      <a:rPr lang="zh-CN" altLang="en-US" sz="963" kern="0" dirty="0">
                        <a:solidFill>
                          <a:srgbClr val="7F7F7F"/>
                        </a:solidFill>
                        <a:latin typeface="微软雅黑"/>
                        <a:ea typeface="微软雅黑"/>
                      </a:rPr>
                      <a:t>预算及绩效</a:t>
                    </a:r>
                    <a:endParaRPr lang="en-US" altLang="zh-CN" sz="963" kern="0" dirty="0">
                      <a:solidFill>
                        <a:srgbClr val="7F7F7F"/>
                      </a:solidFill>
                      <a:latin typeface="微软雅黑"/>
                      <a:ea typeface="微软雅黑"/>
                    </a:endParaRPr>
                  </a:p>
                </p:txBody>
              </p:sp>
            </p:grpSp>
            <p:grpSp>
              <p:nvGrpSpPr>
                <p:cNvPr id="374" name="Group 26">
                  <a:extLst>
                    <a:ext uri="{FF2B5EF4-FFF2-40B4-BE49-F238E27FC236}">
                      <a16:creationId xmlns:a16="http://schemas.microsoft.com/office/drawing/2014/main" id="{6773F0BC-5410-4333-8273-C64BB4E5FCF8}"/>
                    </a:ext>
                  </a:extLst>
                </p:cNvPr>
                <p:cNvGrpSpPr>
                  <a:grpSpLocks noChangeAspect="1"/>
                </p:cNvGrpSpPr>
                <p:nvPr/>
              </p:nvGrpSpPr>
              <p:grpSpPr bwMode="auto">
                <a:xfrm>
                  <a:off x="6932969" y="2271951"/>
                  <a:ext cx="402512" cy="199549"/>
                  <a:chOff x="5676" y="2597"/>
                  <a:chExt cx="1061" cy="526"/>
                </a:xfrm>
                <a:solidFill>
                  <a:srgbClr val="9E0000"/>
                </a:solidFill>
              </p:grpSpPr>
              <p:sp>
                <p:nvSpPr>
                  <p:cNvPr id="376" name="Freeform 27">
                    <a:extLst>
                      <a:ext uri="{FF2B5EF4-FFF2-40B4-BE49-F238E27FC236}">
                        <a16:creationId xmlns:a16="http://schemas.microsoft.com/office/drawing/2014/main" id="{627E9BFB-7D58-4DD1-8403-243456B5E0DB}"/>
                      </a:ext>
                    </a:extLst>
                  </p:cNvPr>
                  <p:cNvSpPr>
                    <a:spLocks/>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solidFill>
                    <a:srgbClr val="4372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057" tIns="44029" rIns="88057" bIns="44029" numCol="1" anchor="t" anchorCtr="0" compatLnSpc="1">
                    <a:prstTxWarp prst="textNoShape">
                      <a:avLst/>
                    </a:prstTxWarp>
                  </a:bodyPr>
                  <a:lstStyle/>
                  <a:p>
                    <a:pPr defTabSz="660454">
                      <a:defRPr/>
                    </a:pPr>
                    <a:endParaRPr lang="zh-CN" altLang="en-US" sz="1348" kern="0">
                      <a:solidFill>
                        <a:srgbClr val="080808"/>
                      </a:solidFill>
                      <a:latin typeface="Arial"/>
                      <a:ea typeface="微软雅黑"/>
                    </a:endParaRPr>
                  </a:p>
                </p:txBody>
              </p:sp>
              <p:sp>
                <p:nvSpPr>
                  <p:cNvPr id="377" name="Freeform 28">
                    <a:extLst>
                      <a:ext uri="{FF2B5EF4-FFF2-40B4-BE49-F238E27FC236}">
                        <a16:creationId xmlns:a16="http://schemas.microsoft.com/office/drawing/2014/main" id="{1152FD9F-3AA1-465F-9B62-32C8DA257368}"/>
                      </a:ext>
                    </a:extLst>
                  </p:cNvPr>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057" tIns="44029" rIns="88057" bIns="44029" numCol="1" anchor="t" anchorCtr="0" compatLnSpc="1">
                    <a:prstTxWarp prst="textNoShape">
                      <a:avLst/>
                    </a:prstTxWarp>
                  </a:bodyPr>
                  <a:lstStyle/>
                  <a:p>
                    <a:pPr defTabSz="660454">
                      <a:defRPr/>
                    </a:pPr>
                    <a:endParaRPr lang="zh-CN" altLang="en-US" sz="1348" kern="0">
                      <a:solidFill>
                        <a:srgbClr val="080808"/>
                      </a:solidFill>
                      <a:latin typeface="Arial"/>
                      <a:ea typeface="微软雅黑"/>
                    </a:endParaRPr>
                  </a:p>
                </p:txBody>
              </p:sp>
              <p:sp>
                <p:nvSpPr>
                  <p:cNvPr id="378" name="Freeform 29">
                    <a:extLst>
                      <a:ext uri="{FF2B5EF4-FFF2-40B4-BE49-F238E27FC236}">
                        <a16:creationId xmlns:a16="http://schemas.microsoft.com/office/drawing/2014/main" id="{CF680915-E147-4B92-8A34-CB4B4E13983D}"/>
                      </a:ext>
                    </a:extLst>
                  </p:cNvPr>
                  <p:cNvSpPr>
                    <a:spLocks/>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solidFill>
                    <a:srgbClr val="4372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057" tIns="44029" rIns="88057" bIns="44029" numCol="1" anchor="t" anchorCtr="0" compatLnSpc="1">
                    <a:prstTxWarp prst="textNoShape">
                      <a:avLst/>
                    </a:prstTxWarp>
                  </a:bodyPr>
                  <a:lstStyle/>
                  <a:p>
                    <a:pPr defTabSz="660454">
                      <a:defRPr/>
                    </a:pPr>
                    <a:endParaRPr lang="zh-CN" altLang="en-US" sz="1348" kern="0">
                      <a:solidFill>
                        <a:srgbClr val="080808"/>
                      </a:solidFill>
                      <a:latin typeface="Arial"/>
                      <a:ea typeface="微软雅黑"/>
                    </a:endParaRPr>
                  </a:p>
                </p:txBody>
              </p:sp>
              <p:sp>
                <p:nvSpPr>
                  <p:cNvPr id="379" name="Freeform 30">
                    <a:extLst>
                      <a:ext uri="{FF2B5EF4-FFF2-40B4-BE49-F238E27FC236}">
                        <a16:creationId xmlns:a16="http://schemas.microsoft.com/office/drawing/2014/main" id="{F9C4B342-66F4-47CA-B349-801FAB77EE9E}"/>
                      </a:ext>
                    </a:extLst>
                  </p:cNvPr>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057" tIns="44029" rIns="88057" bIns="44029" numCol="1" anchor="t" anchorCtr="0" compatLnSpc="1">
                    <a:prstTxWarp prst="textNoShape">
                      <a:avLst/>
                    </a:prstTxWarp>
                  </a:bodyPr>
                  <a:lstStyle/>
                  <a:p>
                    <a:pPr defTabSz="660454">
                      <a:defRPr/>
                    </a:pPr>
                    <a:endParaRPr lang="zh-CN" altLang="en-US" sz="1348" kern="0">
                      <a:solidFill>
                        <a:srgbClr val="080808"/>
                      </a:solidFill>
                      <a:latin typeface="Arial"/>
                      <a:ea typeface="微软雅黑"/>
                    </a:endParaRPr>
                  </a:p>
                </p:txBody>
              </p:sp>
              <p:sp>
                <p:nvSpPr>
                  <p:cNvPr id="380" name="Freeform 31">
                    <a:extLst>
                      <a:ext uri="{FF2B5EF4-FFF2-40B4-BE49-F238E27FC236}">
                        <a16:creationId xmlns:a16="http://schemas.microsoft.com/office/drawing/2014/main" id="{0CCC2F39-81C4-49AF-91EC-11A7152B0A15}"/>
                      </a:ext>
                    </a:extLst>
                  </p:cNvPr>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solidFill>
                    <a:srgbClr val="4372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057" tIns="44029" rIns="88057" bIns="44029" numCol="1" anchor="t" anchorCtr="0" compatLnSpc="1">
                    <a:prstTxWarp prst="textNoShape">
                      <a:avLst/>
                    </a:prstTxWarp>
                  </a:bodyPr>
                  <a:lstStyle/>
                  <a:p>
                    <a:pPr defTabSz="660454">
                      <a:defRPr/>
                    </a:pPr>
                    <a:endParaRPr lang="zh-CN" altLang="en-US" sz="1348" kern="0" dirty="0">
                      <a:solidFill>
                        <a:srgbClr val="080808"/>
                      </a:solidFill>
                      <a:latin typeface="Arial"/>
                      <a:ea typeface="微软雅黑"/>
                    </a:endParaRPr>
                  </a:p>
                </p:txBody>
              </p:sp>
              <p:sp>
                <p:nvSpPr>
                  <p:cNvPr id="381" name="Freeform 32">
                    <a:extLst>
                      <a:ext uri="{FF2B5EF4-FFF2-40B4-BE49-F238E27FC236}">
                        <a16:creationId xmlns:a16="http://schemas.microsoft.com/office/drawing/2014/main" id="{4CD3E009-C53B-4727-897B-69030F340441}"/>
                      </a:ext>
                    </a:extLst>
                  </p:cNvPr>
                  <p:cNvSpPr>
                    <a:spLocks/>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solidFill>
                    <a:srgbClr val="4372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057" tIns="44029" rIns="88057" bIns="44029" numCol="1" anchor="t" anchorCtr="0" compatLnSpc="1">
                    <a:prstTxWarp prst="textNoShape">
                      <a:avLst/>
                    </a:prstTxWarp>
                  </a:bodyPr>
                  <a:lstStyle/>
                  <a:p>
                    <a:pPr defTabSz="660454">
                      <a:defRPr/>
                    </a:pPr>
                    <a:endParaRPr lang="zh-CN" altLang="en-US" sz="1348" kern="0" dirty="0">
                      <a:solidFill>
                        <a:srgbClr val="080808"/>
                      </a:solidFill>
                      <a:latin typeface="Arial"/>
                      <a:ea typeface="微软雅黑"/>
                    </a:endParaRPr>
                  </a:p>
                </p:txBody>
              </p:sp>
              <p:sp>
                <p:nvSpPr>
                  <p:cNvPr id="382" name="Freeform 33">
                    <a:extLst>
                      <a:ext uri="{FF2B5EF4-FFF2-40B4-BE49-F238E27FC236}">
                        <a16:creationId xmlns:a16="http://schemas.microsoft.com/office/drawing/2014/main" id="{22CFFFC9-59FE-4EF6-8324-73931D06D03E}"/>
                      </a:ext>
                    </a:extLst>
                  </p:cNvPr>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057" tIns="44029" rIns="88057" bIns="44029" numCol="1" anchor="t" anchorCtr="0" compatLnSpc="1">
                    <a:prstTxWarp prst="textNoShape">
                      <a:avLst/>
                    </a:prstTxWarp>
                  </a:bodyPr>
                  <a:lstStyle/>
                  <a:p>
                    <a:pPr defTabSz="660454">
                      <a:defRPr/>
                    </a:pPr>
                    <a:endParaRPr lang="zh-CN" altLang="en-US" sz="1348" kern="0">
                      <a:solidFill>
                        <a:srgbClr val="080808"/>
                      </a:solidFill>
                      <a:latin typeface="Arial"/>
                      <a:ea typeface="微软雅黑"/>
                    </a:endParaRPr>
                  </a:p>
                </p:txBody>
              </p:sp>
              <p:sp>
                <p:nvSpPr>
                  <p:cNvPr id="383" name="Freeform 34">
                    <a:extLst>
                      <a:ext uri="{FF2B5EF4-FFF2-40B4-BE49-F238E27FC236}">
                        <a16:creationId xmlns:a16="http://schemas.microsoft.com/office/drawing/2014/main" id="{502348AF-A9A6-4CF5-B7E0-F8E2F7E8D628}"/>
                      </a:ext>
                    </a:extLst>
                  </p:cNvPr>
                  <p:cNvSpPr>
                    <a:spLocks/>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solidFill>
                    <a:srgbClr val="4372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057" tIns="44029" rIns="88057" bIns="44029" numCol="1" anchor="t" anchorCtr="0" compatLnSpc="1">
                    <a:prstTxWarp prst="textNoShape">
                      <a:avLst/>
                    </a:prstTxWarp>
                  </a:bodyPr>
                  <a:lstStyle/>
                  <a:p>
                    <a:pPr defTabSz="660454">
                      <a:defRPr/>
                    </a:pPr>
                    <a:endParaRPr lang="zh-CN" altLang="en-US" sz="1348" kern="0">
                      <a:solidFill>
                        <a:srgbClr val="080808"/>
                      </a:solidFill>
                      <a:latin typeface="Arial"/>
                      <a:ea typeface="微软雅黑"/>
                    </a:endParaRPr>
                  </a:p>
                </p:txBody>
              </p:sp>
              <p:sp>
                <p:nvSpPr>
                  <p:cNvPr id="384" name="Freeform 35">
                    <a:extLst>
                      <a:ext uri="{FF2B5EF4-FFF2-40B4-BE49-F238E27FC236}">
                        <a16:creationId xmlns:a16="http://schemas.microsoft.com/office/drawing/2014/main" id="{D59531A3-6D20-4F8D-A389-879C77A439E2}"/>
                      </a:ext>
                    </a:extLst>
                  </p:cNvPr>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057" tIns="44029" rIns="88057" bIns="44029" numCol="1" anchor="t" anchorCtr="0" compatLnSpc="1">
                    <a:prstTxWarp prst="textNoShape">
                      <a:avLst/>
                    </a:prstTxWarp>
                  </a:bodyPr>
                  <a:lstStyle/>
                  <a:p>
                    <a:pPr defTabSz="660454">
                      <a:defRPr/>
                    </a:pPr>
                    <a:endParaRPr lang="zh-CN" altLang="en-US" sz="1348" kern="0">
                      <a:solidFill>
                        <a:srgbClr val="080808"/>
                      </a:solidFill>
                      <a:latin typeface="Arial"/>
                      <a:ea typeface="微软雅黑"/>
                    </a:endParaRPr>
                  </a:p>
                </p:txBody>
              </p:sp>
              <p:sp>
                <p:nvSpPr>
                  <p:cNvPr id="385" name="Freeform 36">
                    <a:extLst>
                      <a:ext uri="{FF2B5EF4-FFF2-40B4-BE49-F238E27FC236}">
                        <a16:creationId xmlns:a16="http://schemas.microsoft.com/office/drawing/2014/main" id="{A20118C8-D36C-4CD2-9A10-FBAA4F2CEDF5}"/>
                      </a:ext>
                    </a:extLst>
                  </p:cNvPr>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solidFill>
                    <a:srgbClr val="4372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057" tIns="44029" rIns="88057" bIns="44029" numCol="1" anchor="t" anchorCtr="0" compatLnSpc="1">
                    <a:prstTxWarp prst="textNoShape">
                      <a:avLst/>
                    </a:prstTxWarp>
                  </a:bodyPr>
                  <a:lstStyle/>
                  <a:p>
                    <a:pPr defTabSz="660454">
                      <a:defRPr/>
                    </a:pPr>
                    <a:endParaRPr lang="zh-CN" altLang="en-US" sz="1348" kern="0">
                      <a:solidFill>
                        <a:srgbClr val="080808"/>
                      </a:solidFill>
                      <a:latin typeface="Arial"/>
                      <a:ea typeface="微软雅黑"/>
                    </a:endParaRPr>
                  </a:p>
                </p:txBody>
              </p:sp>
              <p:sp>
                <p:nvSpPr>
                  <p:cNvPr id="386" name="Freeform 37">
                    <a:extLst>
                      <a:ext uri="{FF2B5EF4-FFF2-40B4-BE49-F238E27FC236}">
                        <a16:creationId xmlns:a16="http://schemas.microsoft.com/office/drawing/2014/main" id="{FC7A1618-252D-4013-B23D-4155CF234B7A}"/>
                      </a:ext>
                    </a:extLst>
                  </p:cNvPr>
                  <p:cNvSpPr>
                    <a:spLocks/>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solidFill>
                    <a:srgbClr val="4372C4"/>
                  </a:solidFill>
                  <a:ln w="9525">
                    <a:solidFill>
                      <a:srgbClr val="4372C4"/>
                    </a:solidFill>
                    <a:round/>
                    <a:headEnd/>
                    <a:tailEnd/>
                  </a:ln>
                </p:spPr>
                <p:txBody>
                  <a:bodyPr vert="horz" wrap="square" lIns="88057" tIns="44029" rIns="88057" bIns="44029" numCol="1" anchor="t" anchorCtr="0" compatLnSpc="1">
                    <a:prstTxWarp prst="textNoShape">
                      <a:avLst/>
                    </a:prstTxWarp>
                  </a:bodyPr>
                  <a:lstStyle/>
                  <a:p>
                    <a:pPr defTabSz="660454">
                      <a:defRPr/>
                    </a:pPr>
                    <a:endParaRPr lang="zh-CN" altLang="en-US" sz="1348" kern="0" dirty="0">
                      <a:solidFill>
                        <a:srgbClr val="080808"/>
                      </a:solidFill>
                      <a:latin typeface="Arial"/>
                      <a:ea typeface="微软雅黑"/>
                    </a:endParaRPr>
                  </a:p>
                </p:txBody>
              </p:sp>
              <p:sp>
                <p:nvSpPr>
                  <p:cNvPr id="387" name="Freeform 38">
                    <a:extLst>
                      <a:ext uri="{FF2B5EF4-FFF2-40B4-BE49-F238E27FC236}">
                        <a16:creationId xmlns:a16="http://schemas.microsoft.com/office/drawing/2014/main" id="{47B6399F-E31F-42F7-AE45-76A65A2730DD}"/>
                      </a:ext>
                    </a:extLst>
                  </p:cNvPr>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057" tIns="44029" rIns="88057" bIns="44029" numCol="1" anchor="t" anchorCtr="0" compatLnSpc="1">
                    <a:prstTxWarp prst="textNoShape">
                      <a:avLst/>
                    </a:prstTxWarp>
                  </a:bodyPr>
                  <a:lstStyle/>
                  <a:p>
                    <a:pPr defTabSz="660454">
                      <a:defRPr/>
                    </a:pPr>
                    <a:endParaRPr lang="zh-CN" altLang="en-US" sz="1348" kern="0">
                      <a:solidFill>
                        <a:srgbClr val="080808"/>
                      </a:solidFill>
                      <a:latin typeface="Arial"/>
                      <a:ea typeface="微软雅黑"/>
                    </a:endParaRPr>
                  </a:p>
                </p:txBody>
              </p:sp>
              <p:sp>
                <p:nvSpPr>
                  <p:cNvPr id="388" name="Freeform 39">
                    <a:extLst>
                      <a:ext uri="{FF2B5EF4-FFF2-40B4-BE49-F238E27FC236}">
                        <a16:creationId xmlns:a16="http://schemas.microsoft.com/office/drawing/2014/main" id="{D3258199-C0E0-4482-8AE4-E8356CAE8D14}"/>
                      </a:ext>
                    </a:extLst>
                  </p:cNvPr>
                  <p:cNvSpPr>
                    <a:spLocks/>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solidFill>
                    <a:srgbClr val="4372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057" tIns="44029" rIns="88057" bIns="44029" numCol="1" anchor="t" anchorCtr="0" compatLnSpc="1">
                    <a:prstTxWarp prst="textNoShape">
                      <a:avLst/>
                    </a:prstTxWarp>
                  </a:bodyPr>
                  <a:lstStyle/>
                  <a:p>
                    <a:pPr defTabSz="660454">
                      <a:defRPr/>
                    </a:pPr>
                    <a:endParaRPr lang="zh-CN" altLang="en-US" sz="1348" kern="0">
                      <a:solidFill>
                        <a:srgbClr val="080808"/>
                      </a:solidFill>
                      <a:latin typeface="Arial"/>
                      <a:ea typeface="微软雅黑"/>
                    </a:endParaRPr>
                  </a:p>
                </p:txBody>
              </p:sp>
              <p:sp>
                <p:nvSpPr>
                  <p:cNvPr id="389" name="Freeform 40">
                    <a:extLst>
                      <a:ext uri="{FF2B5EF4-FFF2-40B4-BE49-F238E27FC236}">
                        <a16:creationId xmlns:a16="http://schemas.microsoft.com/office/drawing/2014/main" id="{4D955131-DCA0-4974-A569-89521D387381}"/>
                      </a:ext>
                    </a:extLst>
                  </p:cNvPr>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057" tIns="44029" rIns="88057" bIns="44029" numCol="1" anchor="t" anchorCtr="0" compatLnSpc="1">
                    <a:prstTxWarp prst="textNoShape">
                      <a:avLst/>
                    </a:prstTxWarp>
                  </a:bodyPr>
                  <a:lstStyle/>
                  <a:p>
                    <a:pPr defTabSz="660454">
                      <a:defRPr/>
                    </a:pPr>
                    <a:endParaRPr lang="zh-CN" altLang="en-US" sz="1348" kern="0">
                      <a:solidFill>
                        <a:srgbClr val="080808"/>
                      </a:solidFill>
                      <a:latin typeface="Arial"/>
                      <a:ea typeface="微软雅黑"/>
                    </a:endParaRPr>
                  </a:p>
                </p:txBody>
              </p:sp>
              <p:sp>
                <p:nvSpPr>
                  <p:cNvPr id="390" name="Freeform 41">
                    <a:extLst>
                      <a:ext uri="{FF2B5EF4-FFF2-40B4-BE49-F238E27FC236}">
                        <a16:creationId xmlns:a16="http://schemas.microsoft.com/office/drawing/2014/main" id="{AF93B581-990A-4596-987A-D8086332BC90}"/>
                      </a:ext>
                    </a:extLst>
                  </p:cNvPr>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solidFill>
                    <a:srgbClr val="4372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057" tIns="44029" rIns="88057" bIns="44029" numCol="1" anchor="t" anchorCtr="0" compatLnSpc="1">
                    <a:prstTxWarp prst="textNoShape">
                      <a:avLst/>
                    </a:prstTxWarp>
                  </a:bodyPr>
                  <a:lstStyle/>
                  <a:p>
                    <a:pPr defTabSz="660454">
                      <a:defRPr/>
                    </a:pPr>
                    <a:endParaRPr lang="zh-CN" altLang="en-US" sz="1348" kern="0">
                      <a:solidFill>
                        <a:srgbClr val="080808"/>
                      </a:solidFill>
                      <a:latin typeface="Arial"/>
                      <a:ea typeface="微软雅黑"/>
                    </a:endParaRPr>
                  </a:p>
                </p:txBody>
              </p:sp>
            </p:grpSp>
            <p:sp>
              <p:nvSpPr>
                <p:cNvPr id="375" name="文本框 374">
                  <a:extLst>
                    <a:ext uri="{FF2B5EF4-FFF2-40B4-BE49-F238E27FC236}">
                      <a16:creationId xmlns:a16="http://schemas.microsoft.com/office/drawing/2014/main" id="{36E68262-F26D-4174-B062-F25F03F91370}"/>
                    </a:ext>
                  </a:extLst>
                </p:cNvPr>
                <p:cNvSpPr txBox="1"/>
                <p:nvPr/>
              </p:nvSpPr>
              <p:spPr>
                <a:xfrm>
                  <a:off x="6824663" y="3308993"/>
                  <a:ext cx="657226" cy="392511"/>
                </a:xfrm>
                <a:prstGeom prst="rect">
                  <a:avLst/>
                </a:prstGeom>
                <a:noFill/>
              </p:spPr>
              <p:txBody>
                <a:bodyPr wrap="square" lIns="66043" tIns="33021" rIns="66043" bIns="33021" rtlCol="0">
                  <a:spAutoFit/>
                </a:bodyPr>
                <a:lstStyle/>
                <a:p>
                  <a:pPr algn="ctr" defTabSz="660454">
                    <a:defRPr/>
                  </a:pPr>
                  <a:r>
                    <a:rPr lang="en-US" altLang="zh-CN" sz="2023" kern="0" dirty="0">
                      <a:solidFill>
                        <a:srgbClr val="080808">
                          <a:lumMod val="50000"/>
                          <a:lumOff val="50000"/>
                        </a:srgbClr>
                      </a:solidFill>
                      <a:latin typeface="Impact" panose="020B0806030902050204" pitchFamily="34" charset="0"/>
                      <a:ea typeface="微软雅黑"/>
                    </a:rPr>
                    <a:t>01</a:t>
                  </a:r>
                  <a:endParaRPr lang="zh-CN" altLang="en-US" sz="2023" kern="0" dirty="0">
                    <a:solidFill>
                      <a:srgbClr val="080808">
                        <a:lumMod val="50000"/>
                        <a:lumOff val="50000"/>
                      </a:srgbClr>
                    </a:solidFill>
                    <a:latin typeface="Impact" panose="020B0806030902050204" pitchFamily="34" charset="0"/>
                    <a:ea typeface="微软雅黑"/>
                  </a:endParaRPr>
                </a:p>
              </p:txBody>
            </p:sp>
          </p:grpSp>
          <p:sp>
            <p:nvSpPr>
              <p:cNvPr id="372" name="文本框 371">
                <a:extLst>
                  <a:ext uri="{FF2B5EF4-FFF2-40B4-BE49-F238E27FC236}">
                    <a16:creationId xmlns:a16="http://schemas.microsoft.com/office/drawing/2014/main" id="{A21789E0-698F-403C-9D6F-DC695873E054}"/>
                  </a:ext>
                </a:extLst>
              </p:cNvPr>
              <p:cNvSpPr txBox="1"/>
              <p:nvPr/>
            </p:nvSpPr>
            <p:spPr>
              <a:xfrm>
                <a:off x="1965348" y="1198817"/>
                <a:ext cx="3174616" cy="372799"/>
              </a:xfrm>
              <a:prstGeom prst="rect">
                <a:avLst/>
              </a:prstGeom>
              <a:noFill/>
            </p:spPr>
            <p:txBody>
              <a:bodyPr wrap="square" rtlCol="0">
                <a:spAutoFit/>
              </a:bodyPr>
              <a:lstStyle/>
              <a:p>
                <a:r>
                  <a:rPr kumimoji="1" lang="zh-CN" altLang="en-US" sz="1733" b="1" dirty="0">
                    <a:solidFill>
                      <a:srgbClr val="E7E6E6">
                        <a:lumMod val="25000"/>
                      </a:srgbClr>
                    </a:solidFill>
                    <a:latin typeface="Microsoft YaHei" panose="020B0503020204020204" pitchFamily="34" charset="-122"/>
                    <a:ea typeface="微软雅黑"/>
                  </a:rPr>
                  <a:t>医信</a:t>
                </a:r>
                <a:r>
                  <a:rPr kumimoji="1" lang="en-US" altLang="zh-CN" sz="1733" b="1" dirty="0">
                    <a:solidFill>
                      <a:srgbClr val="E7E6E6">
                        <a:lumMod val="25000"/>
                      </a:srgbClr>
                    </a:solidFill>
                    <a:latin typeface="Microsoft YaHei" panose="020B0503020204020204" pitchFamily="34" charset="-122"/>
                    <a:ea typeface="微软雅黑"/>
                  </a:rPr>
                  <a:t>HRP</a:t>
                </a:r>
                <a:r>
                  <a:rPr kumimoji="1" lang="zh-CN" altLang="en-US" sz="1733" b="1" dirty="0">
                    <a:solidFill>
                      <a:srgbClr val="E7E6E6">
                        <a:lumMod val="25000"/>
                      </a:srgbClr>
                    </a:solidFill>
                    <a:latin typeface="Microsoft YaHei" panose="020B0503020204020204" pitchFamily="34" charset="-122"/>
                    <a:ea typeface="微软雅黑"/>
                  </a:rPr>
                  <a:t>一体化平台</a:t>
                </a:r>
                <a:endParaRPr kumimoji="1" lang="en-US" altLang="zh-CN" sz="1927" b="1" dirty="0">
                  <a:solidFill>
                    <a:srgbClr val="E7E6E6">
                      <a:lumMod val="25000"/>
                    </a:srgbClr>
                  </a:solidFill>
                  <a:latin typeface="Microsoft YaHei" panose="020B0503020204020204" pitchFamily="34" charset="-122"/>
                  <a:ea typeface="微软雅黑"/>
                </a:endParaRPr>
              </a:p>
            </p:txBody>
          </p:sp>
        </p:grpSp>
      </p:grpSp>
      <p:sp>
        <p:nvSpPr>
          <p:cNvPr id="432" name="矩形 431">
            <a:extLst>
              <a:ext uri="{FF2B5EF4-FFF2-40B4-BE49-F238E27FC236}">
                <a16:creationId xmlns:a16="http://schemas.microsoft.com/office/drawing/2014/main" id="{2E0B6C2C-4146-4FC2-A903-E75AD86D5E1A}"/>
              </a:ext>
            </a:extLst>
          </p:cNvPr>
          <p:cNvSpPr/>
          <p:nvPr/>
        </p:nvSpPr>
        <p:spPr>
          <a:xfrm>
            <a:off x="6773701" y="1171237"/>
            <a:ext cx="5306391" cy="3738011"/>
          </a:xfrm>
          <a:prstGeom prst="rect">
            <a:avLst/>
          </a:prstGeom>
        </p:spPr>
        <p:txBody>
          <a:bodyPr wrap="square">
            <a:spAutoFit/>
          </a:bodyPr>
          <a:lstStyle/>
          <a:p>
            <a:pPr marL="330228" indent="-330228">
              <a:buFont typeface="Arial" panose="020B0604020202020204" pitchFamily="34" charset="0"/>
              <a:buChar char="•"/>
            </a:pPr>
            <a:r>
              <a:rPr lang="zh-CN" altLang="en-US" sz="1156" dirty="0">
                <a:solidFill>
                  <a:srgbClr val="0070C0"/>
                </a:solidFill>
                <a:latin typeface="微软雅黑" panose="020B0503020204020204" pitchFamily="34" charset="-122"/>
                <a:ea typeface="微软雅黑"/>
              </a:rPr>
              <a:t>医信</a:t>
            </a:r>
            <a:r>
              <a:rPr lang="en-US" altLang="zh-CN" sz="1156" dirty="0">
                <a:solidFill>
                  <a:srgbClr val="0070C0"/>
                </a:solidFill>
                <a:latin typeface="微软雅黑" panose="020B0503020204020204" pitchFamily="34" charset="-122"/>
                <a:ea typeface="微软雅黑"/>
              </a:rPr>
              <a:t>HRP</a:t>
            </a:r>
            <a:r>
              <a:rPr lang="zh-CN" altLang="en-US" sz="1156" dirty="0">
                <a:solidFill>
                  <a:srgbClr val="0070C0"/>
                </a:solidFill>
                <a:latin typeface="微软雅黑" panose="020B0503020204020204" pitchFamily="34" charset="-122"/>
                <a:ea typeface="微软雅黑"/>
              </a:rPr>
              <a:t>一体化平台：</a:t>
            </a:r>
            <a:r>
              <a:rPr lang="zh-CN" altLang="en-US" sz="963" dirty="0">
                <a:solidFill>
                  <a:prstClr val="black"/>
                </a:solidFill>
                <a:latin typeface="微软雅黑" panose="020B0503020204020204" pitchFamily="34" charset="-122"/>
                <a:ea typeface="微软雅黑"/>
              </a:rPr>
              <a:t>医信</a:t>
            </a:r>
            <a:r>
              <a:rPr lang="en-US" altLang="zh-CN" sz="963" dirty="0">
                <a:solidFill>
                  <a:prstClr val="black"/>
                </a:solidFill>
                <a:latin typeface="微软雅黑" panose="020B0503020204020204" pitchFamily="34" charset="-122"/>
                <a:ea typeface="微软雅黑"/>
              </a:rPr>
              <a:t>HRP</a:t>
            </a:r>
            <a:r>
              <a:rPr lang="zh-CN" altLang="en-US" sz="963" dirty="0">
                <a:solidFill>
                  <a:prstClr val="black"/>
                </a:solidFill>
                <a:latin typeface="微软雅黑" panose="020B0503020204020204" pitchFamily="34" charset="-122"/>
                <a:ea typeface="微软雅黑"/>
              </a:rPr>
              <a:t>以业财一体化为价值核心、以院内外物流体系的协同、高效、闭环为建设基础，以预算、成本、绩效为管理主线，构建运营数据价值的核心建设思想，促进运营管理可视、可控、计划、高效。</a:t>
            </a:r>
            <a:endParaRPr lang="en-US" altLang="zh-CN" sz="963" dirty="0">
              <a:solidFill>
                <a:prstClr val="black"/>
              </a:solidFill>
              <a:latin typeface="微软雅黑" panose="020B0503020204020204" pitchFamily="34" charset="-122"/>
              <a:ea typeface="微软雅黑"/>
            </a:endParaRPr>
          </a:p>
          <a:p>
            <a:pPr marL="330228" indent="-330228">
              <a:buFont typeface="Arial" panose="020B0604020202020204" pitchFamily="34" charset="0"/>
              <a:buChar char="•"/>
            </a:pPr>
            <a:r>
              <a:rPr lang="zh-CN" altLang="en-US" sz="1156" dirty="0">
                <a:solidFill>
                  <a:srgbClr val="0070C0"/>
                </a:solidFill>
                <a:latin typeface="微软雅黑" panose="020B0503020204020204" pitchFamily="34" charset="-122"/>
                <a:ea typeface="微软雅黑"/>
              </a:rPr>
              <a:t>医院供应链</a:t>
            </a:r>
            <a:r>
              <a:rPr lang="en-US" altLang="zh-CN" sz="1156" dirty="0">
                <a:solidFill>
                  <a:srgbClr val="0070C0"/>
                </a:solidFill>
                <a:latin typeface="微软雅黑" panose="020B0503020204020204" pitchFamily="34" charset="-122"/>
                <a:ea typeface="微软雅黑"/>
              </a:rPr>
              <a:t>/SPD</a:t>
            </a:r>
            <a:r>
              <a:rPr lang="zh-CN" altLang="en-US" sz="1156" dirty="0">
                <a:solidFill>
                  <a:srgbClr val="0070C0"/>
                </a:solidFill>
                <a:latin typeface="微软雅黑" panose="020B0503020204020204" pitchFamily="34" charset="-122"/>
                <a:ea typeface="微软雅黑"/>
              </a:rPr>
              <a:t>管理：</a:t>
            </a:r>
            <a:r>
              <a:rPr lang="zh-CN" altLang="en-US" sz="963" dirty="0">
                <a:solidFill>
                  <a:prstClr val="black"/>
                </a:solidFill>
                <a:latin typeface="微软雅黑" panose="020B0503020204020204" pitchFamily="34" charset="-122"/>
                <a:ea typeface="微软雅黑"/>
              </a:rPr>
              <a:t>涵盖医院药品、试剂、高低值耗材等从需求、采购、供应、库存管理到消耗出库的全流程管理。向上可拓展至供应商，有效管理供应商资质，实现医院供应商管理协同；向下可对接</a:t>
            </a:r>
            <a:r>
              <a:rPr lang="en-US" altLang="zh-CN" sz="963" dirty="0">
                <a:solidFill>
                  <a:prstClr val="black"/>
                </a:solidFill>
                <a:latin typeface="微软雅黑" panose="020B0503020204020204" pitchFamily="34" charset="-122"/>
                <a:ea typeface="微软雅黑"/>
              </a:rPr>
              <a:t>HIS</a:t>
            </a:r>
            <a:r>
              <a:rPr lang="zh-CN" altLang="en-US" sz="963" dirty="0">
                <a:solidFill>
                  <a:prstClr val="black"/>
                </a:solidFill>
                <a:latin typeface="微软雅黑" panose="020B0503020204020204" pitchFamily="34" charset="-122"/>
                <a:ea typeface="微软雅黑"/>
              </a:rPr>
              <a:t>系统，依据临床端的耗用精准核销相应库存。</a:t>
            </a:r>
            <a:endParaRPr lang="en-US" altLang="zh-CN" sz="963" dirty="0">
              <a:solidFill>
                <a:prstClr val="black"/>
              </a:solidFill>
              <a:latin typeface="微软雅黑" panose="020B0503020204020204" pitchFamily="34" charset="-122"/>
              <a:ea typeface="微软雅黑"/>
            </a:endParaRPr>
          </a:p>
          <a:p>
            <a:pPr marL="330228" indent="-330228">
              <a:buFont typeface="Arial" panose="020B0604020202020204" pitchFamily="34" charset="0"/>
              <a:buChar char="•"/>
            </a:pPr>
            <a:r>
              <a:rPr lang="zh-CN" altLang="en-US" sz="1156" dirty="0">
                <a:solidFill>
                  <a:srgbClr val="0070C0"/>
                </a:solidFill>
                <a:latin typeface="微软雅黑" panose="020B0503020204020204" pitchFamily="34" charset="-122"/>
                <a:ea typeface="微软雅黑"/>
              </a:rPr>
              <a:t>设备</a:t>
            </a:r>
            <a:r>
              <a:rPr lang="en-US" altLang="zh-CN" sz="1156" dirty="0">
                <a:solidFill>
                  <a:srgbClr val="0070C0"/>
                </a:solidFill>
                <a:latin typeface="微软雅黑" panose="020B0503020204020204" pitchFamily="34" charset="-122"/>
                <a:ea typeface="微软雅黑"/>
              </a:rPr>
              <a:t>/</a:t>
            </a:r>
            <a:r>
              <a:rPr lang="zh-CN" altLang="en-US" sz="1156" dirty="0">
                <a:solidFill>
                  <a:srgbClr val="0070C0"/>
                </a:solidFill>
                <a:latin typeface="微软雅黑" panose="020B0503020204020204" pitchFamily="34" charset="-122"/>
                <a:ea typeface="微软雅黑"/>
              </a:rPr>
              <a:t>资产管理：</a:t>
            </a:r>
            <a:r>
              <a:rPr lang="zh-CN" altLang="en-US" sz="963" dirty="0">
                <a:solidFill>
                  <a:prstClr val="black"/>
                </a:solidFill>
                <a:latin typeface="微软雅黑" panose="020B0503020204020204" pitchFamily="34" charset="-122"/>
                <a:ea typeface="微软雅黑"/>
              </a:rPr>
              <a:t>通过资产价值链和实物链双闭环全生命周期管理，覆盖了资产从预算申请、招投标、合同签订、设备购置、入库建卡、转移、维修维护、报废等整个生命周期，支持设备单机效益分析，辅助医院采购决策。</a:t>
            </a:r>
            <a:endParaRPr lang="en-US" altLang="zh-CN" sz="963" dirty="0">
              <a:solidFill>
                <a:prstClr val="black"/>
              </a:solidFill>
              <a:latin typeface="微软雅黑" panose="020B0503020204020204" pitchFamily="34" charset="-122"/>
              <a:ea typeface="微软雅黑"/>
            </a:endParaRPr>
          </a:p>
          <a:p>
            <a:pPr marL="330228" indent="-330228">
              <a:buFont typeface="Arial" panose="020B0604020202020204" pitchFamily="34" charset="0"/>
              <a:buChar char="•"/>
            </a:pPr>
            <a:r>
              <a:rPr lang="zh-CN" altLang="en-US" sz="1156" dirty="0">
                <a:solidFill>
                  <a:srgbClr val="0070C0"/>
                </a:solidFill>
                <a:latin typeface="微软雅黑" panose="020B0503020204020204" pitchFamily="34" charset="-122"/>
                <a:ea typeface="微软雅黑"/>
              </a:rPr>
              <a:t>医信蜂采供应商协同平台：</a:t>
            </a:r>
            <a:r>
              <a:rPr lang="zh-CN" altLang="en-US" sz="963" dirty="0">
                <a:solidFill>
                  <a:prstClr val="black"/>
                </a:solidFill>
                <a:latin typeface="微软雅黑" panose="020B0503020204020204" pitchFamily="34" charset="-122"/>
                <a:ea typeface="微软雅黑"/>
              </a:rPr>
              <a:t>通过供应链的精细化管理服务延伸，医信蜂采平台提供采购订单协同、发货协同、发票协同、供应商资质信息协同等供应商与医院的协同功能，有效降低前端医务人员录入工作，提高工作效率。</a:t>
            </a:r>
            <a:endParaRPr lang="en-US" altLang="zh-CN" sz="963" dirty="0">
              <a:solidFill>
                <a:prstClr val="black"/>
              </a:solidFill>
              <a:latin typeface="微软雅黑" panose="020B0503020204020204" pitchFamily="34" charset="-122"/>
              <a:ea typeface="微软雅黑"/>
            </a:endParaRPr>
          </a:p>
          <a:p>
            <a:pPr marL="330228" indent="-330228">
              <a:buFont typeface="Arial" panose="020B0604020202020204" pitchFamily="34" charset="0"/>
              <a:buChar char="•"/>
            </a:pPr>
            <a:r>
              <a:rPr lang="zh-CN" altLang="en-US" sz="1156" dirty="0">
                <a:solidFill>
                  <a:srgbClr val="0070C0"/>
                </a:solidFill>
                <a:latin typeface="微软雅黑" panose="020B0503020204020204" pitchFamily="34" charset="-122"/>
                <a:ea typeface="微软雅黑"/>
              </a:rPr>
              <a:t>财务会计核算管理：</a:t>
            </a:r>
            <a:r>
              <a:rPr lang="zh-CN" altLang="en-US" sz="963" dirty="0">
                <a:solidFill>
                  <a:prstClr val="black"/>
                </a:solidFill>
                <a:latin typeface="微软雅黑" panose="020B0503020204020204" pitchFamily="34" charset="-122"/>
                <a:ea typeface="微软雅黑"/>
              </a:rPr>
              <a:t>基于</a:t>
            </a:r>
            <a:r>
              <a:rPr lang="en-US" altLang="zh-CN" sz="963" dirty="0">
                <a:solidFill>
                  <a:prstClr val="black"/>
                </a:solidFill>
                <a:latin typeface="微软雅黑" panose="020B0503020204020204" pitchFamily="34" charset="-122"/>
                <a:ea typeface="微软雅黑"/>
              </a:rPr>
              <a:t>《</a:t>
            </a:r>
            <a:r>
              <a:rPr lang="zh-CN" altLang="en-US" sz="963" dirty="0">
                <a:solidFill>
                  <a:prstClr val="black"/>
                </a:solidFill>
                <a:latin typeface="微软雅黑" panose="020B0503020204020204" pitchFamily="34" charset="-122"/>
                <a:ea typeface="微软雅黑"/>
              </a:rPr>
              <a:t>政府会计制度</a:t>
            </a:r>
            <a:r>
              <a:rPr lang="en-US" altLang="zh-CN" sz="963" dirty="0">
                <a:solidFill>
                  <a:prstClr val="black"/>
                </a:solidFill>
                <a:latin typeface="微软雅黑" panose="020B0503020204020204" pitchFamily="34" charset="-122"/>
                <a:ea typeface="微软雅黑"/>
              </a:rPr>
              <a:t>》</a:t>
            </a:r>
            <a:r>
              <a:rPr lang="zh-CN" altLang="en-US" sz="963" dirty="0">
                <a:solidFill>
                  <a:prstClr val="black"/>
                </a:solidFill>
                <a:latin typeface="微软雅黑" panose="020B0503020204020204" pitchFamily="34" charset="-122"/>
                <a:ea typeface="微软雅黑"/>
              </a:rPr>
              <a:t>及医院管理内控要求，形成“事前预算、过程核算、事后决算”的一体化财务整体解决方案。从业财一体化、全成本核算视角给医院管理层决策提供正式可靠的管理数据和决策依据。</a:t>
            </a:r>
            <a:endParaRPr lang="en-US" altLang="zh-CN" sz="963" dirty="0">
              <a:solidFill>
                <a:prstClr val="black"/>
              </a:solidFill>
              <a:latin typeface="微软雅黑" panose="020B0503020204020204" pitchFamily="34" charset="-122"/>
              <a:ea typeface="微软雅黑"/>
            </a:endParaRPr>
          </a:p>
          <a:p>
            <a:pPr marL="330228" indent="-330228">
              <a:buFont typeface="Arial" panose="020B0604020202020204" pitchFamily="34" charset="0"/>
              <a:buChar char="•"/>
            </a:pPr>
            <a:r>
              <a:rPr lang="zh-CN" altLang="en-US" sz="1156" dirty="0">
                <a:solidFill>
                  <a:srgbClr val="0070C0"/>
                </a:solidFill>
                <a:latin typeface="微软雅黑" panose="020B0503020204020204" pitchFamily="34" charset="-122"/>
                <a:ea typeface="微软雅黑"/>
              </a:rPr>
              <a:t>专项经费管理：</a:t>
            </a:r>
            <a:r>
              <a:rPr lang="zh-CN" altLang="en-US" sz="963" dirty="0">
                <a:solidFill>
                  <a:prstClr val="black"/>
                </a:solidFill>
                <a:latin typeface="微软雅黑" panose="020B0503020204020204" pitchFamily="34" charset="-122"/>
                <a:ea typeface="微软雅黑"/>
              </a:rPr>
              <a:t>涵盖了专项经费从项目立项、预算编制、资金上账、经费支出到项目结题等整个过程。经费支出过程可控，费用花销核算清楚。</a:t>
            </a:r>
          </a:p>
          <a:p>
            <a:pPr marL="330228" indent="-330228">
              <a:buFont typeface="Arial" panose="020B0604020202020204" pitchFamily="34" charset="0"/>
              <a:buChar char="•"/>
            </a:pPr>
            <a:r>
              <a:rPr lang="zh-CN" altLang="en-US" sz="1156" dirty="0">
                <a:solidFill>
                  <a:srgbClr val="0070C0"/>
                </a:solidFill>
                <a:latin typeface="微软雅黑" panose="020B0503020204020204" pitchFamily="34" charset="-122"/>
                <a:ea typeface="微软雅黑"/>
              </a:rPr>
              <a:t>医院成本管理：</a:t>
            </a:r>
            <a:r>
              <a:rPr lang="zh-CN" altLang="en-US" sz="963" dirty="0">
                <a:solidFill>
                  <a:prstClr val="black"/>
                </a:solidFill>
                <a:latin typeface="微软雅黑" panose="020B0503020204020204" pitchFamily="34" charset="-122"/>
                <a:ea typeface="微软雅黑"/>
              </a:rPr>
              <a:t>从医院的实际业务出发，帮助医院实现科室成本、项目成本、病种成本的全方位、精细化的管理。系统提供完整、多样的成本管理报表，为医院精细化管理提供数据基础。</a:t>
            </a:r>
            <a:endParaRPr lang="en-US" altLang="zh-CN" sz="963" dirty="0">
              <a:solidFill>
                <a:prstClr val="black"/>
              </a:solidFill>
              <a:latin typeface="微软雅黑" panose="020B0503020204020204" pitchFamily="34" charset="-122"/>
              <a:ea typeface="微软雅黑"/>
            </a:endParaRPr>
          </a:p>
          <a:p>
            <a:pPr marL="330228" indent="-330228">
              <a:buFont typeface="Arial" panose="020B0604020202020204" pitchFamily="34" charset="0"/>
              <a:buChar char="•"/>
            </a:pPr>
            <a:r>
              <a:rPr lang="zh-CN" altLang="en-US" sz="1156" dirty="0">
                <a:solidFill>
                  <a:srgbClr val="0070C0"/>
                </a:solidFill>
                <a:latin typeface="微软雅黑" panose="020B0503020204020204" pitchFamily="34" charset="-122"/>
                <a:ea typeface="微软雅黑"/>
              </a:rPr>
              <a:t>全面预算和费用报销管理：</a:t>
            </a:r>
            <a:r>
              <a:rPr lang="zh-CN" altLang="en-US" sz="963" dirty="0">
                <a:solidFill>
                  <a:prstClr val="black"/>
                </a:solidFill>
                <a:latin typeface="微软雅黑" panose="020B0503020204020204" pitchFamily="34" charset="-122"/>
                <a:ea typeface="微软雅黑"/>
              </a:rPr>
              <a:t>产品紧贴医院预算管理需求，结合医院预算多上多下的业务流程，对预算工作中的编制、调整、审核、批复、预算执行与使用、监控、分析、评价各个环节进行全面管理。</a:t>
            </a:r>
          </a:p>
        </p:txBody>
      </p:sp>
      <p:grpSp>
        <p:nvGrpSpPr>
          <p:cNvPr id="433" name="组合 432">
            <a:extLst>
              <a:ext uri="{FF2B5EF4-FFF2-40B4-BE49-F238E27FC236}">
                <a16:creationId xmlns:a16="http://schemas.microsoft.com/office/drawing/2014/main" id="{83448185-8981-4EAB-B341-08551AAE7946}"/>
              </a:ext>
            </a:extLst>
          </p:cNvPr>
          <p:cNvGrpSpPr/>
          <p:nvPr/>
        </p:nvGrpSpPr>
        <p:grpSpPr>
          <a:xfrm>
            <a:off x="6903296" y="4919879"/>
            <a:ext cx="5255205" cy="1086244"/>
            <a:chOff x="1459905" y="1190183"/>
            <a:chExt cx="4620013" cy="1005809"/>
          </a:xfrm>
        </p:grpSpPr>
        <p:grpSp>
          <p:nvGrpSpPr>
            <p:cNvPr id="434" name="组合 433">
              <a:extLst>
                <a:ext uri="{FF2B5EF4-FFF2-40B4-BE49-F238E27FC236}">
                  <a16:creationId xmlns:a16="http://schemas.microsoft.com/office/drawing/2014/main" id="{1002378F-071D-4F77-87B4-F3D75E82DF26}"/>
                </a:ext>
              </a:extLst>
            </p:cNvPr>
            <p:cNvGrpSpPr/>
            <p:nvPr/>
          </p:nvGrpSpPr>
          <p:grpSpPr>
            <a:xfrm>
              <a:off x="1459905" y="1192237"/>
              <a:ext cx="898100" cy="996825"/>
              <a:chOff x="708991" y="1267021"/>
              <a:chExt cx="898100" cy="996825"/>
            </a:xfrm>
          </p:grpSpPr>
          <p:sp>
            <p:nvSpPr>
              <p:cNvPr id="447" name="îṣļîḑé-Rectangle 7">
                <a:extLst>
                  <a:ext uri="{FF2B5EF4-FFF2-40B4-BE49-F238E27FC236}">
                    <a16:creationId xmlns:a16="http://schemas.microsoft.com/office/drawing/2014/main" id="{38542648-C821-4858-BC36-0828CB7D87E3}"/>
                  </a:ext>
                </a:extLst>
              </p:cNvPr>
              <p:cNvSpPr/>
              <p:nvPr/>
            </p:nvSpPr>
            <p:spPr>
              <a:xfrm>
                <a:off x="798041" y="1267021"/>
                <a:ext cx="720000" cy="720000"/>
              </a:xfrm>
              <a:prstGeom prst="rect">
                <a:avLst/>
              </a:prstGeom>
              <a:noFill/>
              <a:ln w="28575" cap="flat" cmpd="sng" algn="ctr">
                <a:solidFill>
                  <a:sysClr val="window" lastClr="FFFFFF">
                    <a:lumMod val="75000"/>
                  </a:sysClr>
                </a:solidFill>
                <a:prstDash val="solid"/>
                <a:miter lim="800000"/>
              </a:ln>
              <a:effectLst/>
            </p:spPr>
            <p:txBody>
              <a:bodyPr rtlCol="0" anchor="ctr"/>
              <a:lstStyle/>
              <a:p>
                <a:pPr algn="ctr" defTabSz="1219170">
                  <a:defRPr/>
                </a:pPr>
                <a:endParaRPr lang="id-ID" sz="1733" kern="0">
                  <a:solidFill>
                    <a:prstClr val="white"/>
                  </a:solidFill>
                  <a:latin typeface="Arial"/>
                  <a:ea typeface="微软雅黑"/>
                </a:endParaRPr>
              </a:p>
            </p:txBody>
          </p:sp>
          <p:sp>
            <p:nvSpPr>
              <p:cNvPr id="448" name="îṣļîḑé-Freeform 39">
                <a:extLst>
                  <a:ext uri="{FF2B5EF4-FFF2-40B4-BE49-F238E27FC236}">
                    <a16:creationId xmlns:a16="http://schemas.microsoft.com/office/drawing/2014/main" id="{3A763791-B62B-41F9-9BB1-C302ACF1BA00}"/>
                  </a:ext>
                </a:extLst>
              </p:cNvPr>
              <p:cNvSpPr>
                <a:spLocks/>
              </p:cNvSpPr>
              <p:nvPr/>
            </p:nvSpPr>
            <p:spPr bwMode="auto">
              <a:xfrm>
                <a:off x="982812" y="1411836"/>
                <a:ext cx="314163" cy="435492"/>
              </a:xfrm>
              <a:custGeom>
                <a:avLst/>
                <a:gdLst>
                  <a:gd name="T0" fmla="*/ 128 w 136"/>
                  <a:gd name="T1" fmla="*/ 185 h 201"/>
                  <a:gd name="T2" fmla="*/ 117 w 136"/>
                  <a:gd name="T3" fmla="*/ 177 h 201"/>
                  <a:gd name="T4" fmla="*/ 117 w 136"/>
                  <a:gd name="T5" fmla="*/ 155 h 201"/>
                  <a:gd name="T6" fmla="*/ 126 w 136"/>
                  <a:gd name="T7" fmla="*/ 150 h 201"/>
                  <a:gd name="T8" fmla="*/ 110 w 136"/>
                  <a:gd name="T9" fmla="*/ 142 h 201"/>
                  <a:gd name="T10" fmla="*/ 111 w 136"/>
                  <a:gd name="T11" fmla="*/ 103 h 201"/>
                  <a:gd name="T12" fmla="*/ 112 w 136"/>
                  <a:gd name="T13" fmla="*/ 91 h 201"/>
                  <a:gd name="T14" fmla="*/ 42 w 136"/>
                  <a:gd name="T15" fmla="*/ 6 h 201"/>
                  <a:gd name="T16" fmla="*/ 9 w 136"/>
                  <a:gd name="T17" fmla="*/ 22 h 201"/>
                  <a:gd name="T18" fmla="*/ 8 w 136"/>
                  <a:gd name="T19" fmla="*/ 33 h 201"/>
                  <a:gd name="T20" fmla="*/ 22 w 136"/>
                  <a:gd name="T21" fmla="*/ 30 h 201"/>
                  <a:gd name="T22" fmla="*/ 22 w 136"/>
                  <a:gd name="T23" fmla="*/ 30 h 201"/>
                  <a:gd name="T24" fmla="*/ 10 w 136"/>
                  <a:gd name="T25" fmla="*/ 55 h 201"/>
                  <a:gd name="T26" fmla="*/ 3 w 136"/>
                  <a:gd name="T27" fmla="*/ 78 h 201"/>
                  <a:gd name="T28" fmla="*/ 19 w 136"/>
                  <a:gd name="T29" fmla="*/ 84 h 201"/>
                  <a:gd name="T30" fmla="*/ 33 w 136"/>
                  <a:gd name="T31" fmla="*/ 69 h 201"/>
                  <a:gd name="T32" fmla="*/ 44 w 136"/>
                  <a:gd name="T33" fmla="*/ 90 h 201"/>
                  <a:gd name="T34" fmla="*/ 20 w 136"/>
                  <a:gd name="T35" fmla="*/ 124 h 201"/>
                  <a:gd name="T36" fmla="*/ 23 w 136"/>
                  <a:gd name="T37" fmla="*/ 135 h 201"/>
                  <a:gd name="T38" fmla="*/ 25 w 136"/>
                  <a:gd name="T39" fmla="*/ 137 h 201"/>
                  <a:gd name="T40" fmla="*/ 27 w 136"/>
                  <a:gd name="T41" fmla="*/ 139 h 201"/>
                  <a:gd name="T42" fmla="*/ 29 w 136"/>
                  <a:gd name="T43" fmla="*/ 141 h 201"/>
                  <a:gd name="T44" fmla="*/ 30 w 136"/>
                  <a:gd name="T45" fmla="*/ 142 h 201"/>
                  <a:gd name="T46" fmla="*/ 23 w 136"/>
                  <a:gd name="T47" fmla="*/ 142 h 201"/>
                  <a:gd name="T48" fmla="*/ 11 w 136"/>
                  <a:gd name="T49" fmla="*/ 150 h 201"/>
                  <a:gd name="T50" fmla="*/ 13 w 136"/>
                  <a:gd name="T51" fmla="*/ 154 h 201"/>
                  <a:gd name="T52" fmla="*/ 16 w 136"/>
                  <a:gd name="T53" fmla="*/ 155 h 201"/>
                  <a:gd name="T54" fmla="*/ 20 w 136"/>
                  <a:gd name="T55" fmla="*/ 155 h 201"/>
                  <a:gd name="T56" fmla="*/ 20 w 136"/>
                  <a:gd name="T57" fmla="*/ 177 h 201"/>
                  <a:gd name="T58" fmla="*/ 20 w 136"/>
                  <a:gd name="T59" fmla="*/ 177 h 201"/>
                  <a:gd name="T60" fmla="*/ 9 w 136"/>
                  <a:gd name="T61" fmla="*/ 187 h 201"/>
                  <a:gd name="T62" fmla="*/ 7 w 136"/>
                  <a:gd name="T63" fmla="*/ 189 h 201"/>
                  <a:gd name="T64" fmla="*/ 6 w 136"/>
                  <a:gd name="T65" fmla="*/ 190 h 201"/>
                  <a:gd name="T66" fmla="*/ 5 w 136"/>
                  <a:gd name="T67" fmla="*/ 190 h 201"/>
                  <a:gd name="T68" fmla="*/ 4 w 136"/>
                  <a:gd name="T69" fmla="*/ 191 h 201"/>
                  <a:gd name="T70" fmla="*/ 4 w 136"/>
                  <a:gd name="T71" fmla="*/ 191 h 201"/>
                  <a:gd name="T72" fmla="*/ 3 w 136"/>
                  <a:gd name="T73" fmla="*/ 193 h 201"/>
                  <a:gd name="T74" fmla="*/ 2 w 136"/>
                  <a:gd name="T75" fmla="*/ 193 h 201"/>
                  <a:gd name="T76" fmla="*/ 2 w 136"/>
                  <a:gd name="T77" fmla="*/ 194 h 201"/>
                  <a:gd name="T78" fmla="*/ 2 w 136"/>
                  <a:gd name="T79" fmla="*/ 195 h 201"/>
                  <a:gd name="T80" fmla="*/ 2 w 136"/>
                  <a:gd name="T81" fmla="*/ 197 h 201"/>
                  <a:gd name="T82" fmla="*/ 2 w 136"/>
                  <a:gd name="T83" fmla="*/ 198 h 201"/>
                  <a:gd name="T84" fmla="*/ 2 w 136"/>
                  <a:gd name="T85" fmla="*/ 199 h 201"/>
                  <a:gd name="T86" fmla="*/ 3 w 136"/>
                  <a:gd name="T87" fmla="*/ 200 h 201"/>
                  <a:gd name="T88" fmla="*/ 6 w 136"/>
                  <a:gd name="T89" fmla="*/ 201 h 201"/>
                  <a:gd name="T90" fmla="*/ 52 w 136"/>
                  <a:gd name="T91" fmla="*/ 201 h 201"/>
                  <a:gd name="T92" fmla="*/ 136 w 136"/>
                  <a:gd name="T93"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6" h="201">
                    <a:moveTo>
                      <a:pt x="128" y="188"/>
                    </a:moveTo>
                    <a:cubicBezTo>
                      <a:pt x="128" y="187"/>
                      <a:pt x="128" y="187"/>
                      <a:pt x="128" y="185"/>
                    </a:cubicBezTo>
                    <a:cubicBezTo>
                      <a:pt x="128" y="182"/>
                      <a:pt x="124" y="177"/>
                      <a:pt x="117" y="177"/>
                    </a:cubicBezTo>
                    <a:cubicBezTo>
                      <a:pt x="117" y="177"/>
                      <a:pt x="117" y="177"/>
                      <a:pt x="117" y="177"/>
                    </a:cubicBezTo>
                    <a:cubicBezTo>
                      <a:pt x="115" y="174"/>
                      <a:pt x="111" y="170"/>
                      <a:pt x="111" y="165"/>
                    </a:cubicBezTo>
                    <a:cubicBezTo>
                      <a:pt x="111" y="161"/>
                      <a:pt x="115" y="157"/>
                      <a:pt x="117" y="155"/>
                    </a:cubicBezTo>
                    <a:cubicBezTo>
                      <a:pt x="120" y="155"/>
                      <a:pt x="121" y="155"/>
                      <a:pt x="122" y="155"/>
                    </a:cubicBezTo>
                    <a:cubicBezTo>
                      <a:pt x="123" y="155"/>
                      <a:pt x="126" y="154"/>
                      <a:pt x="126" y="150"/>
                    </a:cubicBezTo>
                    <a:cubicBezTo>
                      <a:pt x="126" y="147"/>
                      <a:pt x="122" y="142"/>
                      <a:pt x="114" y="142"/>
                    </a:cubicBezTo>
                    <a:cubicBezTo>
                      <a:pt x="113" y="142"/>
                      <a:pt x="112" y="142"/>
                      <a:pt x="110" y="142"/>
                    </a:cubicBezTo>
                    <a:cubicBezTo>
                      <a:pt x="123" y="132"/>
                      <a:pt x="123" y="132"/>
                      <a:pt x="123" y="132"/>
                    </a:cubicBezTo>
                    <a:cubicBezTo>
                      <a:pt x="123" y="132"/>
                      <a:pt x="111" y="115"/>
                      <a:pt x="111" y="103"/>
                    </a:cubicBezTo>
                    <a:cubicBezTo>
                      <a:pt x="111" y="103"/>
                      <a:pt x="111" y="103"/>
                      <a:pt x="111" y="102"/>
                    </a:cubicBezTo>
                    <a:cubicBezTo>
                      <a:pt x="111" y="99"/>
                      <a:pt x="111" y="95"/>
                      <a:pt x="112" y="91"/>
                    </a:cubicBezTo>
                    <a:cubicBezTo>
                      <a:pt x="112" y="79"/>
                      <a:pt x="113" y="53"/>
                      <a:pt x="102" y="33"/>
                    </a:cubicBezTo>
                    <a:cubicBezTo>
                      <a:pt x="91" y="12"/>
                      <a:pt x="69" y="0"/>
                      <a:pt x="42" y="6"/>
                    </a:cubicBezTo>
                    <a:cubicBezTo>
                      <a:pt x="30" y="9"/>
                      <a:pt x="21" y="16"/>
                      <a:pt x="16" y="22"/>
                    </a:cubicBezTo>
                    <a:cubicBezTo>
                      <a:pt x="9" y="22"/>
                      <a:pt x="9" y="22"/>
                      <a:pt x="9" y="22"/>
                    </a:cubicBezTo>
                    <a:cubicBezTo>
                      <a:pt x="11" y="23"/>
                      <a:pt x="12" y="24"/>
                      <a:pt x="13" y="25"/>
                    </a:cubicBezTo>
                    <a:cubicBezTo>
                      <a:pt x="9" y="29"/>
                      <a:pt x="8" y="33"/>
                      <a:pt x="8" y="33"/>
                    </a:cubicBezTo>
                    <a:cubicBezTo>
                      <a:pt x="20" y="33"/>
                      <a:pt x="20" y="33"/>
                      <a:pt x="20" y="33"/>
                    </a:cubicBezTo>
                    <a:cubicBezTo>
                      <a:pt x="22" y="31"/>
                      <a:pt x="22" y="30"/>
                      <a:pt x="22" y="30"/>
                    </a:cubicBezTo>
                    <a:cubicBezTo>
                      <a:pt x="21" y="29"/>
                      <a:pt x="20" y="29"/>
                      <a:pt x="19" y="28"/>
                    </a:cubicBezTo>
                    <a:cubicBezTo>
                      <a:pt x="22" y="30"/>
                      <a:pt x="22" y="30"/>
                      <a:pt x="22" y="30"/>
                    </a:cubicBezTo>
                    <a:cubicBezTo>
                      <a:pt x="22" y="30"/>
                      <a:pt x="13" y="43"/>
                      <a:pt x="12" y="44"/>
                    </a:cubicBezTo>
                    <a:cubicBezTo>
                      <a:pt x="12" y="45"/>
                      <a:pt x="12" y="52"/>
                      <a:pt x="10" y="55"/>
                    </a:cubicBezTo>
                    <a:cubicBezTo>
                      <a:pt x="9" y="57"/>
                      <a:pt x="2" y="69"/>
                      <a:pt x="1" y="70"/>
                    </a:cubicBezTo>
                    <a:cubicBezTo>
                      <a:pt x="0" y="71"/>
                      <a:pt x="2" y="75"/>
                      <a:pt x="3" y="78"/>
                    </a:cubicBezTo>
                    <a:cubicBezTo>
                      <a:pt x="5" y="81"/>
                      <a:pt x="7" y="82"/>
                      <a:pt x="9" y="82"/>
                    </a:cubicBezTo>
                    <a:cubicBezTo>
                      <a:pt x="12" y="83"/>
                      <a:pt x="18" y="84"/>
                      <a:pt x="19" y="84"/>
                    </a:cubicBezTo>
                    <a:cubicBezTo>
                      <a:pt x="20" y="85"/>
                      <a:pt x="24" y="83"/>
                      <a:pt x="25" y="82"/>
                    </a:cubicBezTo>
                    <a:cubicBezTo>
                      <a:pt x="26" y="81"/>
                      <a:pt x="29" y="72"/>
                      <a:pt x="33" y="69"/>
                    </a:cubicBezTo>
                    <a:cubicBezTo>
                      <a:pt x="37" y="66"/>
                      <a:pt x="43" y="65"/>
                      <a:pt x="47" y="64"/>
                    </a:cubicBezTo>
                    <a:cubicBezTo>
                      <a:pt x="48" y="68"/>
                      <a:pt x="49" y="82"/>
                      <a:pt x="44" y="90"/>
                    </a:cubicBezTo>
                    <a:cubicBezTo>
                      <a:pt x="36" y="103"/>
                      <a:pt x="23" y="117"/>
                      <a:pt x="20" y="123"/>
                    </a:cubicBezTo>
                    <a:cubicBezTo>
                      <a:pt x="20" y="123"/>
                      <a:pt x="20" y="123"/>
                      <a:pt x="20" y="124"/>
                    </a:cubicBezTo>
                    <a:cubicBezTo>
                      <a:pt x="17" y="129"/>
                      <a:pt x="18" y="133"/>
                      <a:pt x="18" y="133"/>
                    </a:cubicBezTo>
                    <a:cubicBezTo>
                      <a:pt x="18" y="133"/>
                      <a:pt x="21" y="134"/>
                      <a:pt x="23" y="135"/>
                    </a:cubicBezTo>
                    <a:cubicBezTo>
                      <a:pt x="24" y="136"/>
                      <a:pt x="25" y="136"/>
                      <a:pt x="25" y="137"/>
                    </a:cubicBezTo>
                    <a:cubicBezTo>
                      <a:pt x="25" y="137"/>
                      <a:pt x="25" y="137"/>
                      <a:pt x="25" y="137"/>
                    </a:cubicBezTo>
                    <a:cubicBezTo>
                      <a:pt x="26" y="137"/>
                      <a:pt x="27" y="138"/>
                      <a:pt x="27" y="139"/>
                    </a:cubicBezTo>
                    <a:cubicBezTo>
                      <a:pt x="27" y="139"/>
                      <a:pt x="27" y="139"/>
                      <a:pt x="27" y="139"/>
                    </a:cubicBezTo>
                    <a:cubicBezTo>
                      <a:pt x="28" y="139"/>
                      <a:pt x="28" y="140"/>
                      <a:pt x="28" y="140"/>
                    </a:cubicBezTo>
                    <a:cubicBezTo>
                      <a:pt x="29" y="140"/>
                      <a:pt x="29" y="140"/>
                      <a:pt x="29" y="141"/>
                    </a:cubicBezTo>
                    <a:cubicBezTo>
                      <a:pt x="29" y="141"/>
                      <a:pt x="29" y="142"/>
                      <a:pt x="30" y="142"/>
                    </a:cubicBezTo>
                    <a:cubicBezTo>
                      <a:pt x="30" y="142"/>
                      <a:pt x="30" y="142"/>
                      <a:pt x="30" y="142"/>
                    </a:cubicBezTo>
                    <a:cubicBezTo>
                      <a:pt x="27" y="142"/>
                      <a:pt x="25" y="142"/>
                      <a:pt x="24" y="142"/>
                    </a:cubicBezTo>
                    <a:cubicBezTo>
                      <a:pt x="23" y="142"/>
                      <a:pt x="23" y="142"/>
                      <a:pt x="23" y="142"/>
                    </a:cubicBezTo>
                    <a:cubicBezTo>
                      <a:pt x="20" y="142"/>
                      <a:pt x="17" y="143"/>
                      <a:pt x="15" y="145"/>
                    </a:cubicBezTo>
                    <a:cubicBezTo>
                      <a:pt x="12" y="146"/>
                      <a:pt x="11" y="149"/>
                      <a:pt x="11" y="150"/>
                    </a:cubicBezTo>
                    <a:cubicBezTo>
                      <a:pt x="11" y="152"/>
                      <a:pt x="12" y="154"/>
                      <a:pt x="13" y="154"/>
                    </a:cubicBezTo>
                    <a:cubicBezTo>
                      <a:pt x="13" y="154"/>
                      <a:pt x="13" y="154"/>
                      <a:pt x="13" y="154"/>
                    </a:cubicBezTo>
                    <a:cubicBezTo>
                      <a:pt x="14" y="155"/>
                      <a:pt x="15" y="155"/>
                      <a:pt x="16" y="155"/>
                    </a:cubicBezTo>
                    <a:cubicBezTo>
                      <a:pt x="16" y="155"/>
                      <a:pt x="16" y="155"/>
                      <a:pt x="16" y="155"/>
                    </a:cubicBezTo>
                    <a:cubicBezTo>
                      <a:pt x="16" y="155"/>
                      <a:pt x="16" y="155"/>
                      <a:pt x="16" y="155"/>
                    </a:cubicBezTo>
                    <a:cubicBezTo>
                      <a:pt x="16" y="155"/>
                      <a:pt x="18" y="155"/>
                      <a:pt x="20" y="155"/>
                    </a:cubicBezTo>
                    <a:cubicBezTo>
                      <a:pt x="23" y="157"/>
                      <a:pt x="26" y="161"/>
                      <a:pt x="26" y="165"/>
                    </a:cubicBezTo>
                    <a:cubicBezTo>
                      <a:pt x="26" y="170"/>
                      <a:pt x="23" y="174"/>
                      <a:pt x="20" y="177"/>
                    </a:cubicBezTo>
                    <a:cubicBezTo>
                      <a:pt x="20" y="177"/>
                      <a:pt x="20" y="177"/>
                      <a:pt x="20" y="177"/>
                    </a:cubicBezTo>
                    <a:cubicBezTo>
                      <a:pt x="20" y="177"/>
                      <a:pt x="20" y="177"/>
                      <a:pt x="20" y="177"/>
                    </a:cubicBezTo>
                    <a:cubicBezTo>
                      <a:pt x="14" y="177"/>
                      <a:pt x="9" y="182"/>
                      <a:pt x="9" y="185"/>
                    </a:cubicBezTo>
                    <a:cubicBezTo>
                      <a:pt x="9" y="186"/>
                      <a:pt x="9" y="187"/>
                      <a:pt x="9" y="187"/>
                    </a:cubicBezTo>
                    <a:cubicBezTo>
                      <a:pt x="10" y="187"/>
                      <a:pt x="10" y="188"/>
                      <a:pt x="10" y="188"/>
                    </a:cubicBezTo>
                    <a:cubicBezTo>
                      <a:pt x="9" y="188"/>
                      <a:pt x="8" y="189"/>
                      <a:pt x="7" y="189"/>
                    </a:cubicBezTo>
                    <a:cubicBezTo>
                      <a:pt x="6" y="189"/>
                      <a:pt x="6" y="189"/>
                      <a:pt x="6" y="189"/>
                    </a:cubicBezTo>
                    <a:cubicBezTo>
                      <a:pt x="6" y="190"/>
                      <a:pt x="6" y="190"/>
                      <a:pt x="6" y="190"/>
                    </a:cubicBezTo>
                    <a:cubicBezTo>
                      <a:pt x="6" y="190"/>
                      <a:pt x="6" y="190"/>
                      <a:pt x="6" y="190"/>
                    </a:cubicBezTo>
                    <a:cubicBezTo>
                      <a:pt x="6" y="190"/>
                      <a:pt x="5" y="190"/>
                      <a:pt x="5" y="190"/>
                    </a:cubicBezTo>
                    <a:cubicBezTo>
                      <a:pt x="5" y="190"/>
                      <a:pt x="5" y="190"/>
                      <a:pt x="5" y="190"/>
                    </a:cubicBezTo>
                    <a:cubicBezTo>
                      <a:pt x="5" y="190"/>
                      <a:pt x="5" y="191"/>
                      <a:pt x="4" y="191"/>
                    </a:cubicBezTo>
                    <a:cubicBezTo>
                      <a:pt x="4" y="191"/>
                      <a:pt x="4" y="191"/>
                      <a:pt x="4" y="191"/>
                    </a:cubicBezTo>
                    <a:cubicBezTo>
                      <a:pt x="4" y="191"/>
                      <a:pt x="4" y="191"/>
                      <a:pt x="4" y="191"/>
                    </a:cubicBezTo>
                    <a:cubicBezTo>
                      <a:pt x="3" y="192"/>
                      <a:pt x="3" y="192"/>
                      <a:pt x="3" y="192"/>
                    </a:cubicBezTo>
                    <a:cubicBezTo>
                      <a:pt x="3" y="192"/>
                      <a:pt x="3" y="192"/>
                      <a:pt x="3" y="193"/>
                    </a:cubicBezTo>
                    <a:cubicBezTo>
                      <a:pt x="3" y="193"/>
                      <a:pt x="3" y="193"/>
                      <a:pt x="2" y="193"/>
                    </a:cubicBezTo>
                    <a:cubicBezTo>
                      <a:pt x="2" y="193"/>
                      <a:pt x="2" y="193"/>
                      <a:pt x="2" y="193"/>
                    </a:cubicBezTo>
                    <a:cubicBezTo>
                      <a:pt x="2" y="193"/>
                      <a:pt x="2" y="194"/>
                      <a:pt x="2" y="194"/>
                    </a:cubicBezTo>
                    <a:cubicBezTo>
                      <a:pt x="2" y="194"/>
                      <a:pt x="2" y="194"/>
                      <a:pt x="2" y="194"/>
                    </a:cubicBezTo>
                    <a:cubicBezTo>
                      <a:pt x="2" y="194"/>
                      <a:pt x="2" y="194"/>
                      <a:pt x="2" y="195"/>
                    </a:cubicBezTo>
                    <a:cubicBezTo>
                      <a:pt x="2" y="195"/>
                      <a:pt x="2" y="195"/>
                      <a:pt x="2" y="195"/>
                    </a:cubicBezTo>
                    <a:cubicBezTo>
                      <a:pt x="1" y="195"/>
                      <a:pt x="1" y="196"/>
                      <a:pt x="1" y="196"/>
                    </a:cubicBezTo>
                    <a:cubicBezTo>
                      <a:pt x="1" y="196"/>
                      <a:pt x="2" y="197"/>
                      <a:pt x="2" y="197"/>
                    </a:cubicBezTo>
                    <a:cubicBezTo>
                      <a:pt x="2" y="197"/>
                      <a:pt x="2" y="198"/>
                      <a:pt x="2" y="198"/>
                    </a:cubicBezTo>
                    <a:cubicBezTo>
                      <a:pt x="2" y="198"/>
                      <a:pt x="2" y="198"/>
                      <a:pt x="2" y="198"/>
                    </a:cubicBezTo>
                    <a:cubicBezTo>
                      <a:pt x="2" y="198"/>
                      <a:pt x="2" y="198"/>
                      <a:pt x="2" y="199"/>
                    </a:cubicBezTo>
                    <a:cubicBezTo>
                      <a:pt x="2" y="199"/>
                      <a:pt x="2" y="199"/>
                      <a:pt x="2" y="199"/>
                    </a:cubicBezTo>
                    <a:cubicBezTo>
                      <a:pt x="3" y="199"/>
                      <a:pt x="3" y="199"/>
                      <a:pt x="3" y="200"/>
                    </a:cubicBezTo>
                    <a:cubicBezTo>
                      <a:pt x="3" y="200"/>
                      <a:pt x="3" y="200"/>
                      <a:pt x="3" y="200"/>
                    </a:cubicBezTo>
                    <a:cubicBezTo>
                      <a:pt x="3" y="200"/>
                      <a:pt x="3" y="200"/>
                      <a:pt x="3" y="200"/>
                    </a:cubicBezTo>
                    <a:cubicBezTo>
                      <a:pt x="4" y="201"/>
                      <a:pt x="5" y="201"/>
                      <a:pt x="6" y="201"/>
                    </a:cubicBezTo>
                    <a:cubicBezTo>
                      <a:pt x="6" y="201"/>
                      <a:pt x="6" y="201"/>
                      <a:pt x="6" y="201"/>
                    </a:cubicBezTo>
                    <a:cubicBezTo>
                      <a:pt x="7" y="201"/>
                      <a:pt x="28" y="201"/>
                      <a:pt x="52" y="201"/>
                    </a:cubicBezTo>
                    <a:cubicBezTo>
                      <a:pt x="87" y="201"/>
                      <a:pt x="130" y="201"/>
                      <a:pt x="131" y="201"/>
                    </a:cubicBezTo>
                    <a:cubicBezTo>
                      <a:pt x="133" y="201"/>
                      <a:pt x="136" y="200"/>
                      <a:pt x="136" y="196"/>
                    </a:cubicBezTo>
                    <a:cubicBezTo>
                      <a:pt x="136" y="193"/>
                      <a:pt x="133" y="189"/>
                      <a:pt x="128" y="188"/>
                    </a:cubicBezTo>
                    <a:close/>
                  </a:path>
                </a:pathLst>
              </a:custGeom>
              <a:solidFill>
                <a:srgbClr val="5B9BD5"/>
              </a:solidFill>
              <a:ln>
                <a:noFill/>
              </a:ln>
            </p:spPr>
            <p:txBody>
              <a:bodyPr vert="horz" wrap="square" lIns="88057" tIns="44029" rIns="88057" bIns="44029" numCol="1" anchor="t" anchorCtr="0" compatLnSpc="1">
                <a:prstTxWarp prst="textNoShape">
                  <a:avLst/>
                </a:prstTxWarp>
              </a:bodyPr>
              <a:lstStyle/>
              <a:p>
                <a:pPr defTabSz="1219170">
                  <a:defRPr/>
                </a:pPr>
                <a:endParaRPr lang="en-US" sz="1733" kern="0">
                  <a:solidFill>
                    <a:prstClr val="black"/>
                  </a:solidFill>
                  <a:latin typeface="Arial"/>
                  <a:ea typeface="微软雅黑"/>
                </a:endParaRPr>
              </a:p>
            </p:txBody>
          </p:sp>
          <p:sp>
            <p:nvSpPr>
              <p:cNvPr id="449" name="文本框 448">
                <a:extLst>
                  <a:ext uri="{FF2B5EF4-FFF2-40B4-BE49-F238E27FC236}">
                    <a16:creationId xmlns:a16="http://schemas.microsoft.com/office/drawing/2014/main" id="{E0C63E92-331A-44FF-923B-C143B2210289}"/>
                  </a:ext>
                </a:extLst>
              </p:cNvPr>
              <p:cNvSpPr txBox="1"/>
              <p:nvPr/>
            </p:nvSpPr>
            <p:spPr>
              <a:xfrm>
                <a:off x="708991" y="2013652"/>
                <a:ext cx="898100" cy="250194"/>
              </a:xfrm>
              <a:prstGeom prst="rect">
                <a:avLst/>
              </a:prstGeom>
              <a:noFill/>
            </p:spPr>
            <p:txBody>
              <a:bodyPr wrap="square" rtlCol="0">
                <a:spAutoFit/>
              </a:bodyPr>
              <a:lstStyle/>
              <a:p>
                <a:pPr algn="ctr" defTabSz="1219170">
                  <a:defRPr/>
                </a:pPr>
                <a:r>
                  <a:rPr kumimoji="1" lang="zh-CN" altLang="en-US" sz="1156" kern="0" dirty="0">
                    <a:solidFill>
                      <a:prstClr val="black">
                        <a:lumMod val="75000"/>
                        <a:lumOff val="25000"/>
                      </a:prstClr>
                    </a:solidFill>
                    <a:latin typeface="Microsoft YaHei" panose="020B0503020204020204" pitchFamily="34" charset="-122"/>
                    <a:ea typeface="微软雅黑"/>
                  </a:rPr>
                  <a:t>整体规划</a:t>
                </a:r>
                <a:endParaRPr kumimoji="1" lang="en-US" altLang="zh-CN" sz="1156" kern="0" dirty="0">
                  <a:solidFill>
                    <a:prstClr val="black">
                      <a:lumMod val="75000"/>
                      <a:lumOff val="25000"/>
                    </a:prstClr>
                  </a:solidFill>
                  <a:latin typeface="Microsoft YaHei" panose="020B0503020204020204" pitchFamily="34" charset="-122"/>
                  <a:ea typeface="微软雅黑"/>
                </a:endParaRPr>
              </a:p>
            </p:txBody>
          </p:sp>
        </p:grpSp>
        <p:grpSp>
          <p:nvGrpSpPr>
            <p:cNvPr id="435" name="组合 434">
              <a:extLst>
                <a:ext uri="{FF2B5EF4-FFF2-40B4-BE49-F238E27FC236}">
                  <a16:creationId xmlns:a16="http://schemas.microsoft.com/office/drawing/2014/main" id="{1902B323-6DC3-4ACE-A016-CC378FF775EE}"/>
                </a:ext>
              </a:extLst>
            </p:cNvPr>
            <p:cNvGrpSpPr/>
            <p:nvPr/>
          </p:nvGrpSpPr>
          <p:grpSpPr>
            <a:xfrm>
              <a:off x="3910318" y="1190183"/>
              <a:ext cx="898100" cy="1002214"/>
              <a:chOff x="3879015" y="1197389"/>
              <a:chExt cx="898100" cy="1002214"/>
            </a:xfrm>
          </p:grpSpPr>
          <p:sp>
            <p:nvSpPr>
              <p:cNvPr id="444" name="îṣļîḑé-Rectangle 7">
                <a:extLst>
                  <a:ext uri="{FF2B5EF4-FFF2-40B4-BE49-F238E27FC236}">
                    <a16:creationId xmlns:a16="http://schemas.microsoft.com/office/drawing/2014/main" id="{2E36C63C-87D2-4E10-8E55-8DED444C7CE2}"/>
                  </a:ext>
                </a:extLst>
              </p:cNvPr>
              <p:cNvSpPr/>
              <p:nvPr/>
            </p:nvSpPr>
            <p:spPr>
              <a:xfrm>
                <a:off x="3943787" y="1197389"/>
                <a:ext cx="720000" cy="720000"/>
              </a:xfrm>
              <a:prstGeom prst="rect">
                <a:avLst/>
              </a:prstGeom>
              <a:noFill/>
              <a:ln w="28575" cap="flat" cmpd="sng" algn="ctr">
                <a:solidFill>
                  <a:sysClr val="window" lastClr="FFFFFF">
                    <a:lumMod val="75000"/>
                  </a:sysClr>
                </a:solidFill>
                <a:prstDash val="solid"/>
                <a:miter lim="800000"/>
              </a:ln>
              <a:effectLst/>
            </p:spPr>
            <p:txBody>
              <a:bodyPr rtlCol="0" anchor="ctr"/>
              <a:lstStyle/>
              <a:p>
                <a:pPr algn="ctr" defTabSz="1219170">
                  <a:defRPr/>
                </a:pPr>
                <a:endParaRPr lang="id-ID" sz="1733" kern="0">
                  <a:solidFill>
                    <a:prstClr val="white"/>
                  </a:solidFill>
                  <a:latin typeface="Arial"/>
                  <a:ea typeface="微软雅黑"/>
                </a:endParaRPr>
              </a:p>
            </p:txBody>
          </p:sp>
          <p:sp>
            <p:nvSpPr>
              <p:cNvPr id="445" name="文本框 444">
                <a:extLst>
                  <a:ext uri="{FF2B5EF4-FFF2-40B4-BE49-F238E27FC236}">
                    <a16:creationId xmlns:a16="http://schemas.microsoft.com/office/drawing/2014/main" id="{E610A7DE-3C85-40EF-BF6A-D77084B0E497}"/>
                  </a:ext>
                </a:extLst>
              </p:cNvPr>
              <p:cNvSpPr txBox="1"/>
              <p:nvPr/>
            </p:nvSpPr>
            <p:spPr>
              <a:xfrm>
                <a:off x="3879015" y="1949409"/>
                <a:ext cx="898100" cy="250194"/>
              </a:xfrm>
              <a:prstGeom prst="rect">
                <a:avLst/>
              </a:prstGeom>
              <a:noFill/>
            </p:spPr>
            <p:txBody>
              <a:bodyPr wrap="square" rtlCol="0">
                <a:spAutoFit/>
              </a:bodyPr>
              <a:lstStyle/>
              <a:p>
                <a:pPr algn="ctr" defTabSz="1219170">
                  <a:defRPr/>
                </a:pPr>
                <a:r>
                  <a:rPr kumimoji="1" lang="zh-CN" altLang="en-US" sz="1156" kern="0" dirty="0">
                    <a:solidFill>
                      <a:prstClr val="black">
                        <a:lumMod val="75000"/>
                        <a:lumOff val="25000"/>
                      </a:prstClr>
                    </a:solidFill>
                    <a:latin typeface="Microsoft YaHei" panose="020B0503020204020204" pitchFamily="34" charset="-122"/>
                    <a:ea typeface="微软雅黑"/>
                  </a:rPr>
                  <a:t>稳步上线</a:t>
                </a:r>
                <a:endParaRPr kumimoji="1" lang="en-US" altLang="zh-CN" sz="1156" kern="0" dirty="0">
                  <a:solidFill>
                    <a:prstClr val="black">
                      <a:lumMod val="75000"/>
                      <a:lumOff val="25000"/>
                    </a:prstClr>
                  </a:solidFill>
                  <a:latin typeface="Microsoft YaHei" panose="020B0503020204020204" pitchFamily="34" charset="-122"/>
                  <a:ea typeface="微软雅黑"/>
                </a:endParaRPr>
              </a:p>
            </p:txBody>
          </p:sp>
          <p:sp>
            <p:nvSpPr>
              <p:cNvPr id="446" name="îṣļîḑé-Freeform 66">
                <a:extLst>
                  <a:ext uri="{FF2B5EF4-FFF2-40B4-BE49-F238E27FC236}">
                    <a16:creationId xmlns:a16="http://schemas.microsoft.com/office/drawing/2014/main" id="{D211500F-E6F7-4FB2-9D60-BE9EB1D6708F}"/>
                  </a:ext>
                </a:extLst>
              </p:cNvPr>
              <p:cNvSpPr>
                <a:spLocks/>
              </p:cNvSpPr>
              <p:nvPr/>
            </p:nvSpPr>
            <p:spPr bwMode="auto">
              <a:xfrm>
                <a:off x="4134540" y="1389249"/>
                <a:ext cx="343675" cy="348575"/>
              </a:xfrm>
              <a:custGeom>
                <a:avLst/>
                <a:gdLst>
                  <a:gd name="T0" fmla="*/ 0 w 395"/>
                  <a:gd name="T1" fmla="*/ 303 h 417"/>
                  <a:gd name="T2" fmla="*/ 86 w 395"/>
                  <a:gd name="T3" fmla="*/ 303 h 417"/>
                  <a:gd name="T4" fmla="*/ 86 w 395"/>
                  <a:gd name="T5" fmla="*/ 417 h 417"/>
                  <a:gd name="T6" fmla="*/ 0 w 395"/>
                  <a:gd name="T7" fmla="*/ 417 h 417"/>
                  <a:gd name="T8" fmla="*/ 0 w 395"/>
                  <a:gd name="T9" fmla="*/ 303 h 417"/>
                  <a:gd name="T10" fmla="*/ 156 w 395"/>
                  <a:gd name="T11" fmla="*/ 417 h 417"/>
                  <a:gd name="T12" fmla="*/ 241 w 395"/>
                  <a:gd name="T13" fmla="*/ 417 h 417"/>
                  <a:gd name="T14" fmla="*/ 241 w 395"/>
                  <a:gd name="T15" fmla="*/ 247 h 417"/>
                  <a:gd name="T16" fmla="*/ 156 w 395"/>
                  <a:gd name="T17" fmla="*/ 247 h 417"/>
                  <a:gd name="T18" fmla="*/ 156 w 395"/>
                  <a:gd name="T19" fmla="*/ 417 h 417"/>
                  <a:gd name="T20" fmla="*/ 310 w 395"/>
                  <a:gd name="T21" fmla="*/ 152 h 417"/>
                  <a:gd name="T22" fmla="*/ 310 w 395"/>
                  <a:gd name="T23" fmla="*/ 417 h 417"/>
                  <a:gd name="T24" fmla="*/ 395 w 395"/>
                  <a:gd name="T25" fmla="*/ 417 h 417"/>
                  <a:gd name="T26" fmla="*/ 395 w 395"/>
                  <a:gd name="T27" fmla="*/ 152 h 417"/>
                  <a:gd name="T28" fmla="*/ 310 w 395"/>
                  <a:gd name="T29" fmla="*/ 152 h 417"/>
                  <a:gd name="T30" fmla="*/ 319 w 395"/>
                  <a:gd name="T31" fmla="*/ 62 h 417"/>
                  <a:gd name="T32" fmla="*/ 338 w 395"/>
                  <a:gd name="T33" fmla="*/ 83 h 417"/>
                  <a:gd name="T34" fmla="*/ 360 w 395"/>
                  <a:gd name="T35" fmla="*/ 0 h 417"/>
                  <a:gd name="T36" fmla="*/ 279 w 395"/>
                  <a:gd name="T37" fmla="*/ 22 h 417"/>
                  <a:gd name="T38" fmla="*/ 298 w 395"/>
                  <a:gd name="T39" fmla="*/ 43 h 417"/>
                  <a:gd name="T40" fmla="*/ 190 w 395"/>
                  <a:gd name="T41" fmla="*/ 152 h 417"/>
                  <a:gd name="T42" fmla="*/ 119 w 395"/>
                  <a:gd name="T43" fmla="*/ 83 h 417"/>
                  <a:gd name="T44" fmla="*/ 12 w 395"/>
                  <a:gd name="T45" fmla="*/ 190 h 417"/>
                  <a:gd name="T46" fmla="*/ 34 w 395"/>
                  <a:gd name="T47" fmla="*/ 209 h 417"/>
                  <a:gd name="T48" fmla="*/ 119 w 395"/>
                  <a:gd name="T49" fmla="*/ 123 h 417"/>
                  <a:gd name="T50" fmla="*/ 190 w 395"/>
                  <a:gd name="T51" fmla="*/ 192 h 417"/>
                  <a:gd name="T52" fmla="*/ 319 w 395"/>
                  <a:gd name="T53" fmla="*/ 6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5" h="417">
                    <a:moveTo>
                      <a:pt x="0" y="303"/>
                    </a:moveTo>
                    <a:lnTo>
                      <a:pt x="86" y="303"/>
                    </a:lnTo>
                    <a:lnTo>
                      <a:pt x="86" y="417"/>
                    </a:lnTo>
                    <a:lnTo>
                      <a:pt x="0" y="417"/>
                    </a:lnTo>
                    <a:lnTo>
                      <a:pt x="0" y="303"/>
                    </a:lnTo>
                    <a:close/>
                    <a:moveTo>
                      <a:pt x="156" y="417"/>
                    </a:moveTo>
                    <a:lnTo>
                      <a:pt x="241" y="417"/>
                    </a:lnTo>
                    <a:lnTo>
                      <a:pt x="241" y="247"/>
                    </a:lnTo>
                    <a:lnTo>
                      <a:pt x="156" y="247"/>
                    </a:lnTo>
                    <a:lnTo>
                      <a:pt x="156" y="417"/>
                    </a:lnTo>
                    <a:close/>
                    <a:moveTo>
                      <a:pt x="310" y="152"/>
                    </a:moveTo>
                    <a:lnTo>
                      <a:pt x="310" y="417"/>
                    </a:lnTo>
                    <a:lnTo>
                      <a:pt x="395" y="417"/>
                    </a:lnTo>
                    <a:lnTo>
                      <a:pt x="395" y="152"/>
                    </a:lnTo>
                    <a:lnTo>
                      <a:pt x="310" y="152"/>
                    </a:lnTo>
                    <a:close/>
                    <a:moveTo>
                      <a:pt x="319" y="62"/>
                    </a:moveTo>
                    <a:lnTo>
                      <a:pt x="338" y="83"/>
                    </a:lnTo>
                    <a:lnTo>
                      <a:pt x="360" y="0"/>
                    </a:lnTo>
                    <a:lnTo>
                      <a:pt x="279" y="22"/>
                    </a:lnTo>
                    <a:lnTo>
                      <a:pt x="298" y="43"/>
                    </a:lnTo>
                    <a:lnTo>
                      <a:pt x="190" y="152"/>
                    </a:lnTo>
                    <a:lnTo>
                      <a:pt x="119" y="83"/>
                    </a:lnTo>
                    <a:lnTo>
                      <a:pt x="12" y="190"/>
                    </a:lnTo>
                    <a:lnTo>
                      <a:pt x="34" y="209"/>
                    </a:lnTo>
                    <a:lnTo>
                      <a:pt x="119" y="123"/>
                    </a:lnTo>
                    <a:lnTo>
                      <a:pt x="190" y="192"/>
                    </a:lnTo>
                    <a:lnTo>
                      <a:pt x="319" y="62"/>
                    </a:lnTo>
                    <a:close/>
                  </a:path>
                </a:pathLst>
              </a:custGeom>
              <a:solidFill>
                <a:srgbClr val="5B9BD5"/>
              </a:solidFill>
              <a:ln>
                <a:noFill/>
              </a:ln>
            </p:spPr>
            <p:txBody>
              <a:bodyPr vert="horz" wrap="square" lIns="88057" tIns="44029" rIns="88057" bIns="44029" numCol="1" anchor="t" anchorCtr="0" compatLnSpc="1">
                <a:prstTxWarp prst="textNoShape">
                  <a:avLst/>
                </a:prstTxWarp>
              </a:bodyPr>
              <a:lstStyle/>
              <a:p>
                <a:pPr defTabSz="1219170">
                  <a:defRPr/>
                </a:pPr>
                <a:endParaRPr lang="en-US" sz="1733" kern="0">
                  <a:solidFill>
                    <a:prstClr val="black"/>
                  </a:solidFill>
                  <a:latin typeface="Arial"/>
                  <a:ea typeface="微软雅黑"/>
                </a:endParaRPr>
              </a:p>
            </p:txBody>
          </p:sp>
        </p:grpSp>
        <p:grpSp>
          <p:nvGrpSpPr>
            <p:cNvPr id="436" name="组合 435">
              <a:extLst>
                <a:ext uri="{FF2B5EF4-FFF2-40B4-BE49-F238E27FC236}">
                  <a16:creationId xmlns:a16="http://schemas.microsoft.com/office/drawing/2014/main" id="{822F621E-2A50-4BB2-B434-02E865A6DB16}"/>
                </a:ext>
              </a:extLst>
            </p:cNvPr>
            <p:cNvGrpSpPr/>
            <p:nvPr/>
          </p:nvGrpSpPr>
          <p:grpSpPr>
            <a:xfrm>
              <a:off x="2644073" y="1192236"/>
              <a:ext cx="898099" cy="977660"/>
              <a:chOff x="2187029" y="1267020"/>
              <a:chExt cx="898099" cy="977660"/>
            </a:xfrm>
          </p:grpSpPr>
          <p:sp>
            <p:nvSpPr>
              <p:cNvPr id="441" name="îṣļîḑé-Rectangle 7">
                <a:extLst>
                  <a:ext uri="{FF2B5EF4-FFF2-40B4-BE49-F238E27FC236}">
                    <a16:creationId xmlns:a16="http://schemas.microsoft.com/office/drawing/2014/main" id="{23FCC976-CFDA-4B2B-AFF2-E4495347D371}"/>
                  </a:ext>
                </a:extLst>
              </p:cNvPr>
              <p:cNvSpPr/>
              <p:nvPr/>
            </p:nvSpPr>
            <p:spPr>
              <a:xfrm>
                <a:off x="2274361" y="1267020"/>
                <a:ext cx="726452" cy="720000"/>
              </a:xfrm>
              <a:prstGeom prst="rect">
                <a:avLst/>
              </a:prstGeom>
              <a:noFill/>
              <a:ln w="28575" cap="flat" cmpd="sng" algn="ctr">
                <a:solidFill>
                  <a:sysClr val="window" lastClr="FFFFFF">
                    <a:lumMod val="75000"/>
                  </a:sysClr>
                </a:solidFill>
                <a:prstDash val="solid"/>
                <a:miter lim="800000"/>
              </a:ln>
              <a:effectLst/>
            </p:spPr>
            <p:txBody>
              <a:bodyPr rtlCol="0" anchor="ctr"/>
              <a:lstStyle/>
              <a:p>
                <a:pPr algn="ctr" defTabSz="1219170">
                  <a:defRPr/>
                </a:pPr>
                <a:endParaRPr lang="id-ID" sz="1733" kern="0">
                  <a:solidFill>
                    <a:prstClr val="white"/>
                  </a:solidFill>
                  <a:latin typeface="Arial"/>
                  <a:ea typeface="微软雅黑"/>
                </a:endParaRPr>
              </a:p>
            </p:txBody>
          </p:sp>
          <p:sp>
            <p:nvSpPr>
              <p:cNvPr id="442" name="文本框 441">
                <a:extLst>
                  <a:ext uri="{FF2B5EF4-FFF2-40B4-BE49-F238E27FC236}">
                    <a16:creationId xmlns:a16="http://schemas.microsoft.com/office/drawing/2014/main" id="{CCBAA434-344E-47C4-BF04-64DABB7128B3}"/>
                  </a:ext>
                </a:extLst>
              </p:cNvPr>
              <p:cNvSpPr txBox="1"/>
              <p:nvPr/>
            </p:nvSpPr>
            <p:spPr>
              <a:xfrm>
                <a:off x="2187029" y="1994486"/>
                <a:ext cx="898099" cy="250194"/>
              </a:xfrm>
              <a:prstGeom prst="rect">
                <a:avLst/>
              </a:prstGeom>
              <a:noFill/>
            </p:spPr>
            <p:txBody>
              <a:bodyPr wrap="square" rtlCol="0">
                <a:spAutoFit/>
              </a:bodyPr>
              <a:lstStyle/>
              <a:p>
                <a:pPr algn="ctr" defTabSz="1219170">
                  <a:defRPr/>
                </a:pPr>
                <a:r>
                  <a:rPr kumimoji="1" lang="zh-CN" altLang="en-US" sz="1156" kern="0" dirty="0">
                    <a:solidFill>
                      <a:prstClr val="black">
                        <a:lumMod val="75000"/>
                        <a:lumOff val="25000"/>
                      </a:prstClr>
                    </a:solidFill>
                    <a:latin typeface="Microsoft YaHei" panose="020B0503020204020204" pitchFamily="34" charset="-122"/>
                    <a:ea typeface="微软雅黑"/>
                  </a:rPr>
                  <a:t>分布实施</a:t>
                </a:r>
                <a:endParaRPr kumimoji="1" lang="en-US" altLang="zh-CN" sz="1156" kern="0" dirty="0">
                  <a:solidFill>
                    <a:prstClr val="black">
                      <a:lumMod val="75000"/>
                      <a:lumOff val="25000"/>
                    </a:prstClr>
                  </a:solidFill>
                  <a:latin typeface="Microsoft YaHei" panose="020B0503020204020204" pitchFamily="34" charset="-122"/>
                  <a:ea typeface="微软雅黑"/>
                </a:endParaRPr>
              </a:p>
            </p:txBody>
          </p:sp>
          <p:sp>
            <p:nvSpPr>
              <p:cNvPr id="443" name="îṣļîḑé-Freeform 14">
                <a:extLst>
                  <a:ext uri="{FF2B5EF4-FFF2-40B4-BE49-F238E27FC236}">
                    <a16:creationId xmlns:a16="http://schemas.microsoft.com/office/drawing/2014/main" id="{21AD5E97-6641-4035-A406-B6DCBC50A987}"/>
                  </a:ext>
                </a:extLst>
              </p:cNvPr>
              <p:cNvSpPr>
                <a:spLocks/>
              </p:cNvSpPr>
              <p:nvPr/>
            </p:nvSpPr>
            <p:spPr bwMode="auto">
              <a:xfrm>
                <a:off x="2455674" y="1465871"/>
                <a:ext cx="360810" cy="343937"/>
              </a:xfrm>
              <a:custGeom>
                <a:avLst/>
                <a:gdLst>
                  <a:gd name="T0" fmla="*/ 161 w 177"/>
                  <a:gd name="T1" fmla="*/ 88 h 176"/>
                  <a:gd name="T2" fmla="*/ 177 w 177"/>
                  <a:gd name="T3" fmla="*/ 64 h 176"/>
                  <a:gd name="T4" fmla="*/ 168 w 177"/>
                  <a:gd name="T5" fmla="*/ 42 h 176"/>
                  <a:gd name="T6" fmla="*/ 139 w 177"/>
                  <a:gd name="T7" fmla="*/ 37 h 176"/>
                  <a:gd name="T8" fmla="*/ 134 w 177"/>
                  <a:gd name="T9" fmla="*/ 9 h 176"/>
                  <a:gd name="T10" fmla="*/ 112 w 177"/>
                  <a:gd name="T11" fmla="*/ 0 h 176"/>
                  <a:gd name="T12" fmla="*/ 89 w 177"/>
                  <a:gd name="T13" fmla="*/ 16 h 176"/>
                  <a:gd name="T14" fmla="*/ 65 w 177"/>
                  <a:gd name="T15" fmla="*/ 0 h 176"/>
                  <a:gd name="T16" fmla="*/ 43 w 177"/>
                  <a:gd name="T17" fmla="*/ 9 h 176"/>
                  <a:gd name="T18" fmla="*/ 38 w 177"/>
                  <a:gd name="T19" fmla="*/ 37 h 176"/>
                  <a:gd name="T20" fmla="*/ 10 w 177"/>
                  <a:gd name="T21" fmla="*/ 42 h 176"/>
                  <a:gd name="T22" fmla="*/ 0 w 177"/>
                  <a:gd name="T23" fmla="*/ 64 h 176"/>
                  <a:gd name="T24" fmla="*/ 17 w 177"/>
                  <a:gd name="T25" fmla="*/ 88 h 176"/>
                  <a:gd name="T26" fmla="*/ 0 w 177"/>
                  <a:gd name="T27" fmla="*/ 111 h 176"/>
                  <a:gd name="T28" fmla="*/ 10 w 177"/>
                  <a:gd name="T29" fmla="*/ 134 h 176"/>
                  <a:gd name="T30" fmla="*/ 38 w 177"/>
                  <a:gd name="T31" fmla="*/ 139 h 176"/>
                  <a:gd name="T32" fmla="*/ 43 w 177"/>
                  <a:gd name="T33" fmla="*/ 167 h 176"/>
                  <a:gd name="T34" fmla="*/ 65 w 177"/>
                  <a:gd name="T35" fmla="*/ 176 h 176"/>
                  <a:gd name="T36" fmla="*/ 89 w 177"/>
                  <a:gd name="T37" fmla="*/ 160 h 176"/>
                  <a:gd name="T38" fmla="*/ 112 w 177"/>
                  <a:gd name="T39" fmla="*/ 176 h 176"/>
                  <a:gd name="T40" fmla="*/ 134 w 177"/>
                  <a:gd name="T41" fmla="*/ 167 h 176"/>
                  <a:gd name="T42" fmla="*/ 139 w 177"/>
                  <a:gd name="T43" fmla="*/ 139 h 176"/>
                  <a:gd name="T44" fmla="*/ 168 w 177"/>
                  <a:gd name="T45" fmla="*/ 134 h 176"/>
                  <a:gd name="T46" fmla="*/ 177 w 177"/>
                  <a:gd name="T47" fmla="*/ 111 h 176"/>
                  <a:gd name="T48" fmla="*/ 161 w 177"/>
                  <a:gd name="T49" fmla="*/ 88 h 176"/>
                  <a:gd name="T50" fmla="*/ 89 w 177"/>
                  <a:gd name="T51" fmla="*/ 132 h 176"/>
                  <a:gd name="T52" fmla="*/ 45 w 177"/>
                  <a:gd name="T53" fmla="*/ 88 h 176"/>
                  <a:gd name="T54" fmla="*/ 89 w 177"/>
                  <a:gd name="T55" fmla="*/ 44 h 176"/>
                  <a:gd name="T56" fmla="*/ 133 w 177"/>
                  <a:gd name="T57" fmla="*/ 88 h 176"/>
                  <a:gd name="T58" fmla="*/ 89 w 177"/>
                  <a:gd name="T59" fmla="*/ 132 h 176"/>
                  <a:gd name="T60" fmla="*/ 89 w 177"/>
                  <a:gd name="T61" fmla="*/ 48 h 176"/>
                  <a:gd name="T62" fmla="*/ 49 w 177"/>
                  <a:gd name="T63" fmla="*/ 88 h 176"/>
                  <a:gd name="T64" fmla="*/ 89 w 177"/>
                  <a:gd name="T65" fmla="*/ 128 h 176"/>
                  <a:gd name="T66" fmla="*/ 128 w 177"/>
                  <a:gd name="T67" fmla="*/ 88 h 176"/>
                  <a:gd name="T68" fmla="*/ 89 w 177"/>
                  <a:gd name="T69" fmla="*/ 48 h 176"/>
                  <a:gd name="T70" fmla="*/ 89 w 177"/>
                  <a:gd name="T71" fmla="*/ 115 h 176"/>
                  <a:gd name="T72" fmla="*/ 62 w 177"/>
                  <a:gd name="T73" fmla="*/ 88 h 176"/>
                  <a:gd name="T74" fmla="*/ 89 w 177"/>
                  <a:gd name="T75" fmla="*/ 61 h 176"/>
                  <a:gd name="T76" fmla="*/ 115 w 177"/>
                  <a:gd name="T77" fmla="*/ 88 h 176"/>
                  <a:gd name="T78" fmla="*/ 89 w 177"/>
                  <a:gd name="T79" fmla="*/ 11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7" h="176">
                    <a:moveTo>
                      <a:pt x="161" y="88"/>
                    </a:moveTo>
                    <a:cubicBezTo>
                      <a:pt x="161" y="77"/>
                      <a:pt x="167" y="68"/>
                      <a:pt x="177" y="64"/>
                    </a:cubicBezTo>
                    <a:cubicBezTo>
                      <a:pt x="175" y="56"/>
                      <a:pt x="172" y="49"/>
                      <a:pt x="168" y="42"/>
                    </a:cubicBezTo>
                    <a:cubicBezTo>
                      <a:pt x="158" y="46"/>
                      <a:pt x="147" y="45"/>
                      <a:pt x="139" y="37"/>
                    </a:cubicBezTo>
                    <a:cubicBezTo>
                      <a:pt x="132" y="29"/>
                      <a:pt x="130" y="18"/>
                      <a:pt x="134" y="9"/>
                    </a:cubicBezTo>
                    <a:cubicBezTo>
                      <a:pt x="128" y="5"/>
                      <a:pt x="120" y="2"/>
                      <a:pt x="112" y="0"/>
                    </a:cubicBezTo>
                    <a:cubicBezTo>
                      <a:pt x="109" y="9"/>
                      <a:pt x="100" y="16"/>
                      <a:pt x="89" y="16"/>
                    </a:cubicBezTo>
                    <a:cubicBezTo>
                      <a:pt x="78" y="16"/>
                      <a:pt x="69" y="9"/>
                      <a:pt x="65" y="0"/>
                    </a:cubicBezTo>
                    <a:cubicBezTo>
                      <a:pt x="57" y="2"/>
                      <a:pt x="50" y="5"/>
                      <a:pt x="43" y="9"/>
                    </a:cubicBezTo>
                    <a:cubicBezTo>
                      <a:pt x="47" y="18"/>
                      <a:pt x="46" y="29"/>
                      <a:pt x="38" y="37"/>
                    </a:cubicBezTo>
                    <a:cubicBezTo>
                      <a:pt x="30" y="45"/>
                      <a:pt x="19" y="46"/>
                      <a:pt x="10" y="42"/>
                    </a:cubicBezTo>
                    <a:cubicBezTo>
                      <a:pt x="6" y="49"/>
                      <a:pt x="3" y="56"/>
                      <a:pt x="0" y="64"/>
                    </a:cubicBezTo>
                    <a:cubicBezTo>
                      <a:pt x="10" y="68"/>
                      <a:pt x="17" y="77"/>
                      <a:pt x="17" y="88"/>
                    </a:cubicBezTo>
                    <a:cubicBezTo>
                      <a:pt x="17" y="99"/>
                      <a:pt x="10" y="108"/>
                      <a:pt x="0" y="111"/>
                    </a:cubicBezTo>
                    <a:cubicBezTo>
                      <a:pt x="3" y="119"/>
                      <a:pt x="6" y="127"/>
                      <a:pt x="10" y="134"/>
                    </a:cubicBezTo>
                    <a:cubicBezTo>
                      <a:pt x="19" y="129"/>
                      <a:pt x="30" y="131"/>
                      <a:pt x="38" y="139"/>
                    </a:cubicBezTo>
                    <a:cubicBezTo>
                      <a:pt x="46" y="146"/>
                      <a:pt x="47" y="158"/>
                      <a:pt x="43" y="167"/>
                    </a:cubicBezTo>
                    <a:cubicBezTo>
                      <a:pt x="50" y="171"/>
                      <a:pt x="57" y="174"/>
                      <a:pt x="65" y="176"/>
                    </a:cubicBezTo>
                    <a:cubicBezTo>
                      <a:pt x="69" y="166"/>
                      <a:pt x="78" y="160"/>
                      <a:pt x="89" y="160"/>
                    </a:cubicBezTo>
                    <a:cubicBezTo>
                      <a:pt x="100" y="160"/>
                      <a:pt x="109" y="166"/>
                      <a:pt x="112" y="176"/>
                    </a:cubicBezTo>
                    <a:cubicBezTo>
                      <a:pt x="120" y="174"/>
                      <a:pt x="128" y="171"/>
                      <a:pt x="134" y="167"/>
                    </a:cubicBezTo>
                    <a:cubicBezTo>
                      <a:pt x="130" y="158"/>
                      <a:pt x="132" y="146"/>
                      <a:pt x="139" y="139"/>
                    </a:cubicBezTo>
                    <a:cubicBezTo>
                      <a:pt x="147" y="131"/>
                      <a:pt x="158" y="129"/>
                      <a:pt x="168" y="134"/>
                    </a:cubicBezTo>
                    <a:cubicBezTo>
                      <a:pt x="172" y="127"/>
                      <a:pt x="175" y="119"/>
                      <a:pt x="177" y="111"/>
                    </a:cubicBezTo>
                    <a:cubicBezTo>
                      <a:pt x="167" y="108"/>
                      <a:pt x="161" y="99"/>
                      <a:pt x="161" y="88"/>
                    </a:cubicBezTo>
                    <a:moveTo>
                      <a:pt x="89" y="132"/>
                    </a:moveTo>
                    <a:cubicBezTo>
                      <a:pt x="64" y="132"/>
                      <a:pt x="45" y="112"/>
                      <a:pt x="45" y="88"/>
                    </a:cubicBezTo>
                    <a:cubicBezTo>
                      <a:pt x="45" y="64"/>
                      <a:pt x="64" y="44"/>
                      <a:pt x="89" y="44"/>
                    </a:cubicBezTo>
                    <a:cubicBezTo>
                      <a:pt x="113" y="44"/>
                      <a:pt x="133" y="64"/>
                      <a:pt x="133" y="88"/>
                    </a:cubicBezTo>
                    <a:cubicBezTo>
                      <a:pt x="133" y="112"/>
                      <a:pt x="113" y="132"/>
                      <a:pt x="89" y="132"/>
                    </a:cubicBezTo>
                    <a:moveTo>
                      <a:pt x="89" y="48"/>
                    </a:moveTo>
                    <a:cubicBezTo>
                      <a:pt x="67" y="48"/>
                      <a:pt x="49" y="66"/>
                      <a:pt x="49" y="88"/>
                    </a:cubicBezTo>
                    <a:cubicBezTo>
                      <a:pt x="49" y="110"/>
                      <a:pt x="67" y="128"/>
                      <a:pt x="89" y="128"/>
                    </a:cubicBezTo>
                    <a:cubicBezTo>
                      <a:pt x="111" y="128"/>
                      <a:pt x="128" y="110"/>
                      <a:pt x="128" y="88"/>
                    </a:cubicBezTo>
                    <a:cubicBezTo>
                      <a:pt x="128" y="66"/>
                      <a:pt x="111" y="48"/>
                      <a:pt x="89" y="48"/>
                    </a:cubicBezTo>
                    <a:moveTo>
                      <a:pt x="89" y="115"/>
                    </a:moveTo>
                    <a:cubicBezTo>
                      <a:pt x="74" y="115"/>
                      <a:pt x="62" y="103"/>
                      <a:pt x="62" y="88"/>
                    </a:cubicBezTo>
                    <a:cubicBezTo>
                      <a:pt x="62" y="73"/>
                      <a:pt x="74" y="61"/>
                      <a:pt x="89" y="61"/>
                    </a:cubicBezTo>
                    <a:cubicBezTo>
                      <a:pt x="103" y="61"/>
                      <a:pt x="115" y="73"/>
                      <a:pt x="115" y="88"/>
                    </a:cubicBezTo>
                    <a:cubicBezTo>
                      <a:pt x="115" y="103"/>
                      <a:pt x="103" y="115"/>
                      <a:pt x="89" y="115"/>
                    </a:cubicBezTo>
                  </a:path>
                </a:pathLst>
              </a:custGeom>
              <a:solidFill>
                <a:srgbClr val="4C4676"/>
              </a:solidFill>
              <a:ln>
                <a:noFill/>
              </a:ln>
            </p:spPr>
            <p:txBody>
              <a:bodyPr vert="horz" wrap="square" lIns="88057" tIns="44029" rIns="88057" bIns="44029" numCol="1" anchor="t" anchorCtr="0" compatLnSpc="1">
                <a:prstTxWarp prst="textNoShape">
                  <a:avLst/>
                </a:prstTxWarp>
              </a:bodyPr>
              <a:lstStyle/>
              <a:p>
                <a:pPr defTabSz="1219170">
                  <a:defRPr/>
                </a:pPr>
                <a:endParaRPr lang="en-US" sz="1733" kern="0">
                  <a:solidFill>
                    <a:prstClr val="black"/>
                  </a:solidFill>
                  <a:latin typeface="Arial"/>
                  <a:ea typeface="微软雅黑"/>
                </a:endParaRPr>
              </a:p>
            </p:txBody>
          </p:sp>
        </p:grpSp>
        <p:grpSp>
          <p:nvGrpSpPr>
            <p:cNvPr id="437" name="组合 436">
              <a:extLst>
                <a:ext uri="{FF2B5EF4-FFF2-40B4-BE49-F238E27FC236}">
                  <a16:creationId xmlns:a16="http://schemas.microsoft.com/office/drawing/2014/main" id="{8F1DE956-E308-4937-8A83-657D4351050E}"/>
                </a:ext>
              </a:extLst>
            </p:cNvPr>
            <p:cNvGrpSpPr/>
            <p:nvPr/>
          </p:nvGrpSpPr>
          <p:grpSpPr>
            <a:xfrm>
              <a:off x="5181818" y="1208444"/>
              <a:ext cx="898100" cy="987548"/>
              <a:chOff x="5427549" y="1165409"/>
              <a:chExt cx="898100" cy="987548"/>
            </a:xfrm>
          </p:grpSpPr>
          <p:sp>
            <p:nvSpPr>
              <p:cNvPr id="438" name="îṣļîḑé-Rectangle 7">
                <a:extLst>
                  <a:ext uri="{FF2B5EF4-FFF2-40B4-BE49-F238E27FC236}">
                    <a16:creationId xmlns:a16="http://schemas.microsoft.com/office/drawing/2014/main" id="{63E84510-AE9F-4F2C-AA9D-AE1C62286F1C}"/>
                  </a:ext>
                </a:extLst>
              </p:cNvPr>
              <p:cNvSpPr/>
              <p:nvPr/>
            </p:nvSpPr>
            <p:spPr>
              <a:xfrm>
                <a:off x="5516599" y="1165409"/>
                <a:ext cx="720000" cy="720000"/>
              </a:xfrm>
              <a:prstGeom prst="rect">
                <a:avLst/>
              </a:prstGeom>
              <a:noFill/>
              <a:ln w="28575" cap="flat" cmpd="sng" algn="ctr">
                <a:solidFill>
                  <a:sysClr val="window" lastClr="FFFFFF">
                    <a:lumMod val="75000"/>
                  </a:sysClr>
                </a:solidFill>
                <a:prstDash val="solid"/>
                <a:miter lim="800000"/>
              </a:ln>
              <a:effectLst/>
            </p:spPr>
            <p:txBody>
              <a:bodyPr rtlCol="0" anchor="ctr"/>
              <a:lstStyle/>
              <a:p>
                <a:pPr algn="ctr" defTabSz="1219170">
                  <a:defRPr/>
                </a:pPr>
                <a:endParaRPr lang="id-ID" sz="1733" kern="0">
                  <a:solidFill>
                    <a:prstClr val="white"/>
                  </a:solidFill>
                  <a:latin typeface="Arial"/>
                  <a:ea typeface="微软雅黑"/>
                </a:endParaRPr>
              </a:p>
            </p:txBody>
          </p:sp>
          <p:sp>
            <p:nvSpPr>
              <p:cNvPr id="439" name="文本框 438">
                <a:extLst>
                  <a:ext uri="{FF2B5EF4-FFF2-40B4-BE49-F238E27FC236}">
                    <a16:creationId xmlns:a16="http://schemas.microsoft.com/office/drawing/2014/main" id="{009CE5C1-5561-43D9-830B-82BD1BEC898D}"/>
                  </a:ext>
                </a:extLst>
              </p:cNvPr>
              <p:cNvSpPr txBox="1"/>
              <p:nvPr/>
            </p:nvSpPr>
            <p:spPr>
              <a:xfrm>
                <a:off x="5427549" y="1902763"/>
                <a:ext cx="898100" cy="250194"/>
              </a:xfrm>
              <a:prstGeom prst="rect">
                <a:avLst/>
              </a:prstGeom>
              <a:noFill/>
            </p:spPr>
            <p:txBody>
              <a:bodyPr wrap="square" rtlCol="0">
                <a:spAutoFit/>
              </a:bodyPr>
              <a:lstStyle/>
              <a:p>
                <a:pPr algn="ctr" defTabSz="1219170">
                  <a:defRPr/>
                </a:pPr>
                <a:r>
                  <a:rPr kumimoji="1" lang="zh-CN" altLang="en-US" sz="1156" kern="0" dirty="0">
                    <a:solidFill>
                      <a:prstClr val="black">
                        <a:lumMod val="75000"/>
                        <a:lumOff val="25000"/>
                      </a:prstClr>
                    </a:solidFill>
                    <a:latin typeface="Microsoft YaHei" panose="020B0503020204020204" pitchFamily="34" charset="-122"/>
                    <a:ea typeface="微软雅黑"/>
                  </a:rPr>
                  <a:t>持续运维</a:t>
                </a:r>
                <a:endParaRPr kumimoji="1" lang="en-US" altLang="zh-CN" sz="1156" kern="0" dirty="0">
                  <a:solidFill>
                    <a:prstClr val="black">
                      <a:lumMod val="75000"/>
                      <a:lumOff val="25000"/>
                    </a:prstClr>
                  </a:solidFill>
                  <a:latin typeface="Microsoft YaHei" panose="020B0503020204020204" pitchFamily="34" charset="-122"/>
                  <a:ea typeface="微软雅黑"/>
                </a:endParaRPr>
              </a:p>
            </p:txBody>
          </p:sp>
          <p:sp>
            <p:nvSpPr>
              <p:cNvPr id="440" name="îṣļîḑé-Freeform 88">
                <a:extLst>
                  <a:ext uri="{FF2B5EF4-FFF2-40B4-BE49-F238E27FC236}">
                    <a16:creationId xmlns:a16="http://schemas.microsoft.com/office/drawing/2014/main" id="{03E9F868-E6D5-44B1-B925-76C8F07FEC5F}"/>
                  </a:ext>
                </a:extLst>
              </p:cNvPr>
              <p:cNvSpPr>
                <a:spLocks/>
              </p:cNvSpPr>
              <p:nvPr/>
            </p:nvSpPr>
            <p:spPr bwMode="auto">
              <a:xfrm>
                <a:off x="5755129" y="1307434"/>
                <a:ext cx="242940" cy="443926"/>
              </a:xfrm>
              <a:custGeom>
                <a:avLst/>
                <a:gdLst>
                  <a:gd name="T0" fmla="*/ 52 w 105"/>
                  <a:gd name="T1" fmla="*/ 62 h 192"/>
                  <a:gd name="T2" fmla="*/ 30 w 105"/>
                  <a:gd name="T3" fmla="*/ 68 h 192"/>
                  <a:gd name="T4" fmla="*/ 0 w 105"/>
                  <a:gd name="T5" fmla="*/ 74 h 192"/>
                  <a:gd name="T6" fmla="*/ 5 w 105"/>
                  <a:gd name="T7" fmla="*/ 120 h 192"/>
                  <a:gd name="T8" fmla="*/ 18 w 105"/>
                  <a:gd name="T9" fmla="*/ 141 h 192"/>
                  <a:gd name="T10" fmla="*/ 18 w 105"/>
                  <a:gd name="T11" fmla="*/ 188 h 192"/>
                  <a:gd name="T12" fmla="*/ 52 w 105"/>
                  <a:gd name="T13" fmla="*/ 192 h 192"/>
                  <a:gd name="T14" fmla="*/ 86 w 105"/>
                  <a:gd name="T15" fmla="*/ 188 h 192"/>
                  <a:gd name="T16" fmla="*/ 86 w 105"/>
                  <a:gd name="T17" fmla="*/ 141 h 192"/>
                  <a:gd name="T18" fmla="*/ 99 w 105"/>
                  <a:gd name="T19" fmla="*/ 120 h 192"/>
                  <a:gd name="T20" fmla="*/ 105 w 105"/>
                  <a:gd name="T21" fmla="*/ 74 h 192"/>
                  <a:gd name="T22" fmla="*/ 74 w 105"/>
                  <a:gd name="T23" fmla="*/ 68 h 192"/>
                  <a:gd name="T24" fmla="*/ 52 w 105"/>
                  <a:gd name="T25" fmla="*/ 62 h 192"/>
                  <a:gd name="T26" fmla="*/ 59 w 105"/>
                  <a:gd name="T27" fmla="*/ 81 h 192"/>
                  <a:gd name="T28" fmla="*/ 55 w 105"/>
                  <a:gd name="T29" fmla="*/ 86 h 192"/>
                  <a:gd name="T30" fmla="*/ 63 w 105"/>
                  <a:gd name="T31" fmla="*/ 126 h 192"/>
                  <a:gd name="T32" fmla="*/ 52 w 105"/>
                  <a:gd name="T33" fmla="*/ 138 h 192"/>
                  <a:gd name="T34" fmla="*/ 42 w 105"/>
                  <a:gd name="T35" fmla="*/ 126 h 192"/>
                  <a:gd name="T36" fmla="*/ 49 w 105"/>
                  <a:gd name="T37" fmla="*/ 86 h 192"/>
                  <a:gd name="T38" fmla="*/ 46 w 105"/>
                  <a:gd name="T39" fmla="*/ 81 h 192"/>
                  <a:gd name="T40" fmla="*/ 46 w 105"/>
                  <a:gd name="T41" fmla="*/ 79 h 192"/>
                  <a:gd name="T42" fmla="*/ 38 w 105"/>
                  <a:gd name="T43" fmla="*/ 75 h 192"/>
                  <a:gd name="T44" fmla="*/ 41 w 105"/>
                  <a:gd name="T45" fmla="*/ 72 h 192"/>
                  <a:gd name="T46" fmla="*/ 50 w 105"/>
                  <a:gd name="T47" fmla="*/ 74 h 192"/>
                  <a:gd name="T48" fmla="*/ 55 w 105"/>
                  <a:gd name="T49" fmla="*/ 74 h 192"/>
                  <a:gd name="T50" fmla="*/ 64 w 105"/>
                  <a:gd name="T51" fmla="*/ 72 h 192"/>
                  <a:gd name="T52" fmla="*/ 67 w 105"/>
                  <a:gd name="T53" fmla="*/ 75 h 192"/>
                  <a:gd name="T54" fmla="*/ 59 w 105"/>
                  <a:gd name="T55" fmla="*/ 79 h 192"/>
                  <a:gd name="T56" fmla="*/ 59 w 105"/>
                  <a:gd name="T57" fmla="*/ 81 h 192"/>
                  <a:gd name="T58" fmla="*/ 23 w 105"/>
                  <a:gd name="T59" fmla="*/ 29 h 192"/>
                  <a:gd name="T60" fmla="*/ 52 w 105"/>
                  <a:gd name="T61" fmla="*/ 0 h 192"/>
                  <a:gd name="T62" fmla="*/ 81 w 105"/>
                  <a:gd name="T63" fmla="*/ 29 h 192"/>
                  <a:gd name="T64" fmla="*/ 52 w 105"/>
                  <a:gd name="T65" fmla="*/ 59 h 192"/>
                  <a:gd name="T66" fmla="*/ 23 w 105"/>
                  <a:gd name="T67" fmla="*/ 2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2">
                    <a:moveTo>
                      <a:pt x="52" y="62"/>
                    </a:moveTo>
                    <a:cubicBezTo>
                      <a:pt x="42" y="62"/>
                      <a:pt x="33" y="66"/>
                      <a:pt x="30" y="68"/>
                    </a:cubicBezTo>
                    <a:cubicBezTo>
                      <a:pt x="10" y="70"/>
                      <a:pt x="0" y="74"/>
                      <a:pt x="0" y="74"/>
                    </a:cubicBezTo>
                    <a:cubicBezTo>
                      <a:pt x="0" y="74"/>
                      <a:pt x="2" y="111"/>
                      <a:pt x="5" y="120"/>
                    </a:cubicBezTo>
                    <a:cubicBezTo>
                      <a:pt x="8" y="128"/>
                      <a:pt x="18" y="132"/>
                      <a:pt x="18" y="141"/>
                    </a:cubicBezTo>
                    <a:cubicBezTo>
                      <a:pt x="18" y="188"/>
                      <a:pt x="18" y="188"/>
                      <a:pt x="18" y="188"/>
                    </a:cubicBezTo>
                    <a:cubicBezTo>
                      <a:pt x="18" y="188"/>
                      <a:pt x="35" y="192"/>
                      <a:pt x="52" y="192"/>
                    </a:cubicBezTo>
                    <a:cubicBezTo>
                      <a:pt x="69" y="192"/>
                      <a:pt x="86" y="188"/>
                      <a:pt x="86" y="188"/>
                    </a:cubicBezTo>
                    <a:cubicBezTo>
                      <a:pt x="86" y="141"/>
                      <a:pt x="86" y="141"/>
                      <a:pt x="86" y="141"/>
                    </a:cubicBezTo>
                    <a:cubicBezTo>
                      <a:pt x="86" y="132"/>
                      <a:pt x="97" y="128"/>
                      <a:pt x="99" y="120"/>
                    </a:cubicBezTo>
                    <a:cubicBezTo>
                      <a:pt x="102" y="111"/>
                      <a:pt x="105" y="74"/>
                      <a:pt x="105" y="74"/>
                    </a:cubicBezTo>
                    <a:cubicBezTo>
                      <a:pt x="105" y="74"/>
                      <a:pt x="95" y="70"/>
                      <a:pt x="74" y="68"/>
                    </a:cubicBezTo>
                    <a:cubicBezTo>
                      <a:pt x="71" y="66"/>
                      <a:pt x="63" y="62"/>
                      <a:pt x="52" y="62"/>
                    </a:cubicBezTo>
                    <a:moveTo>
                      <a:pt x="59" y="81"/>
                    </a:moveTo>
                    <a:cubicBezTo>
                      <a:pt x="55" y="86"/>
                      <a:pt x="55" y="86"/>
                      <a:pt x="55" y="86"/>
                    </a:cubicBezTo>
                    <a:cubicBezTo>
                      <a:pt x="63" y="126"/>
                      <a:pt x="63" y="126"/>
                      <a:pt x="63" y="126"/>
                    </a:cubicBezTo>
                    <a:cubicBezTo>
                      <a:pt x="52" y="138"/>
                      <a:pt x="52" y="138"/>
                      <a:pt x="52" y="138"/>
                    </a:cubicBezTo>
                    <a:cubicBezTo>
                      <a:pt x="42" y="126"/>
                      <a:pt x="42" y="126"/>
                      <a:pt x="42" y="126"/>
                    </a:cubicBezTo>
                    <a:cubicBezTo>
                      <a:pt x="49" y="86"/>
                      <a:pt x="49" y="86"/>
                      <a:pt x="49" y="86"/>
                    </a:cubicBezTo>
                    <a:cubicBezTo>
                      <a:pt x="46" y="81"/>
                      <a:pt x="46" y="81"/>
                      <a:pt x="46" y="81"/>
                    </a:cubicBezTo>
                    <a:cubicBezTo>
                      <a:pt x="46" y="79"/>
                      <a:pt x="46" y="79"/>
                      <a:pt x="46" y="79"/>
                    </a:cubicBezTo>
                    <a:cubicBezTo>
                      <a:pt x="43" y="78"/>
                      <a:pt x="40" y="77"/>
                      <a:pt x="38" y="75"/>
                    </a:cubicBezTo>
                    <a:cubicBezTo>
                      <a:pt x="41" y="72"/>
                      <a:pt x="41" y="72"/>
                      <a:pt x="41" y="72"/>
                    </a:cubicBezTo>
                    <a:cubicBezTo>
                      <a:pt x="44" y="73"/>
                      <a:pt x="47" y="73"/>
                      <a:pt x="50" y="74"/>
                    </a:cubicBezTo>
                    <a:cubicBezTo>
                      <a:pt x="55" y="74"/>
                      <a:pt x="55" y="74"/>
                      <a:pt x="55" y="74"/>
                    </a:cubicBezTo>
                    <a:cubicBezTo>
                      <a:pt x="58" y="73"/>
                      <a:pt x="61" y="73"/>
                      <a:pt x="64" y="72"/>
                    </a:cubicBezTo>
                    <a:cubicBezTo>
                      <a:pt x="67" y="75"/>
                      <a:pt x="67" y="75"/>
                      <a:pt x="67" y="75"/>
                    </a:cubicBezTo>
                    <a:cubicBezTo>
                      <a:pt x="65" y="77"/>
                      <a:pt x="62" y="78"/>
                      <a:pt x="59" y="79"/>
                    </a:cubicBezTo>
                    <a:lnTo>
                      <a:pt x="59" y="81"/>
                    </a:lnTo>
                    <a:close/>
                    <a:moveTo>
                      <a:pt x="23" y="29"/>
                    </a:moveTo>
                    <a:cubicBezTo>
                      <a:pt x="23" y="13"/>
                      <a:pt x="36" y="0"/>
                      <a:pt x="52" y="0"/>
                    </a:cubicBezTo>
                    <a:cubicBezTo>
                      <a:pt x="68" y="0"/>
                      <a:pt x="81" y="13"/>
                      <a:pt x="81" y="29"/>
                    </a:cubicBezTo>
                    <a:cubicBezTo>
                      <a:pt x="81" y="46"/>
                      <a:pt x="68" y="59"/>
                      <a:pt x="52" y="59"/>
                    </a:cubicBezTo>
                    <a:cubicBezTo>
                      <a:pt x="36" y="59"/>
                      <a:pt x="23" y="46"/>
                      <a:pt x="23" y="29"/>
                    </a:cubicBezTo>
                  </a:path>
                </a:pathLst>
              </a:custGeom>
              <a:solidFill>
                <a:srgbClr val="5B9BD5"/>
              </a:solidFill>
              <a:ln>
                <a:noFill/>
              </a:ln>
            </p:spPr>
            <p:txBody>
              <a:bodyPr vert="horz" wrap="square" lIns="88057" tIns="44029" rIns="88057" bIns="44029" numCol="1" anchor="t" anchorCtr="0" compatLnSpc="1">
                <a:prstTxWarp prst="textNoShape">
                  <a:avLst/>
                </a:prstTxWarp>
              </a:bodyPr>
              <a:lstStyle/>
              <a:p>
                <a:pPr defTabSz="1219170">
                  <a:defRPr/>
                </a:pPr>
                <a:endParaRPr lang="en-US" sz="1733" kern="0">
                  <a:solidFill>
                    <a:prstClr val="black"/>
                  </a:solidFill>
                  <a:latin typeface="Arial"/>
                  <a:ea typeface="微软雅黑"/>
                </a:endParaRPr>
              </a:p>
            </p:txBody>
          </p:sp>
        </p:grpSp>
      </p:grpSp>
      <p:sp>
        <p:nvSpPr>
          <p:cNvPr id="450" name="矩形 449">
            <a:extLst>
              <a:ext uri="{FF2B5EF4-FFF2-40B4-BE49-F238E27FC236}">
                <a16:creationId xmlns:a16="http://schemas.microsoft.com/office/drawing/2014/main" id="{32307282-3048-490F-917E-54F71DC2CAA1}"/>
              </a:ext>
            </a:extLst>
          </p:cNvPr>
          <p:cNvSpPr/>
          <p:nvPr/>
        </p:nvSpPr>
        <p:spPr>
          <a:xfrm>
            <a:off x="299755" y="4618239"/>
            <a:ext cx="6425956" cy="1544718"/>
          </a:xfrm>
          <a:prstGeom prst="rect">
            <a:avLst/>
          </a:prstGeom>
        </p:spPr>
        <p:txBody>
          <a:bodyPr wrap="square">
            <a:spAutoFit/>
          </a:bodyPr>
          <a:lstStyle/>
          <a:p>
            <a:pPr marL="330228" indent="-330228">
              <a:buFont typeface="Arial" panose="020B0604020202020204" pitchFamily="34" charset="0"/>
              <a:buChar char="•"/>
            </a:pPr>
            <a:r>
              <a:rPr lang="zh-CN" altLang="en-US" sz="1156" dirty="0">
                <a:solidFill>
                  <a:srgbClr val="0070C0"/>
                </a:solidFill>
                <a:latin typeface="微软雅黑" panose="020B0503020204020204" pitchFamily="34" charset="-122"/>
                <a:ea typeface="微软雅黑"/>
              </a:rPr>
              <a:t>综合绩效管理：</a:t>
            </a:r>
            <a:r>
              <a:rPr lang="zh-CN" altLang="en-US" sz="963" dirty="0">
                <a:solidFill>
                  <a:prstClr val="black"/>
                </a:solidFill>
                <a:latin typeface="微软雅黑" panose="020B0503020204020204" pitchFamily="34" charset="-122"/>
                <a:ea typeface="微软雅黑"/>
              </a:rPr>
              <a:t>支持收支结余法、</a:t>
            </a:r>
            <a:r>
              <a:rPr lang="en-US" altLang="zh-CN" sz="963" dirty="0">
                <a:solidFill>
                  <a:prstClr val="black"/>
                </a:solidFill>
                <a:latin typeface="微软雅黑" panose="020B0503020204020204" pitchFamily="34" charset="-122"/>
                <a:ea typeface="微软雅黑"/>
              </a:rPr>
              <a:t>KPI</a:t>
            </a:r>
            <a:r>
              <a:rPr lang="zh-CN" altLang="en-US" sz="963" dirty="0">
                <a:solidFill>
                  <a:prstClr val="black"/>
                </a:solidFill>
                <a:latin typeface="微软雅黑" panose="020B0503020204020204" pitchFamily="34" charset="-122"/>
                <a:ea typeface="微软雅黑"/>
              </a:rPr>
              <a:t>制、</a:t>
            </a:r>
            <a:r>
              <a:rPr lang="en-US" altLang="zh-CN" sz="963" dirty="0">
                <a:solidFill>
                  <a:prstClr val="black"/>
                </a:solidFill>
                <a:latin typeface="微软雅黑" panose="020B0503020204020204" pitchFamily="34" charset="-122"/>
                <a:ea typeface="微软雅黑"/>
              </a:rPr>
              <a:t>RBRVS</a:t>
            </a:r>
            <a:r>
              <a:rPr lang="zh-CN" altLang="en-US" sz="963" dirty="0">
                <a:solidFill>
                  <a:prstClr val="black"/>
                </a:solidFill>
                <a:latin typeface="微软雅黑" panose="020B0503020204020204" pitchFamily="34" charset="-122"/>
                <a:ea typeface="微软雅黑"/>
              </a:rPr>
              <a:t>、</a:t>
            </a:r>
            <a:r>
              <a:rPr lang="en-US" altLang="zh-CN" sz="963" dirty="0">
                <a:solidFill>
                  <a:prstClr val="black"/>
                </a:solidFill>
                <a:latin typeface="微软雅黑" panose="020B0503020204020204" pitchFamily="34" charset="-122"/>
                <a:ea typeface="微软雅黑"/>
              </a:rPr>
              <a:t>DRGS</a:t>
            </a:r>
            <a:r>
              <a:rPr lang="zh-CN" altLang="en-US" sz="963" dirty="0">
                <a:solidFill>
                  <a:prstClr val="black"/>
                </a:solidFill>
                <a:latin typeface="微软雅黑" panose="020B0503020204020204" pitchFamily="34" charset="-122"/>
                <a:ea typeface="微软雅黑"/>
              </a:rPr>
              <a:t>等多种绩效评价方法。根据医院的岗位差异，对不同岗位采用不同的绩效方法，做到了指标量化、过程透明、奖惩分明、有效激励的绩效管理要求。</a:t>
            </a:r>
          </a:p>
          <a:p>
            <a:pPr marL="330228" indent="-330228">
              <a:buFont typeface="Arial" panose="020B0604020202020204" pitchFamily="34" charset="0"/>
              <a:buChar char="•"/>
            </a:pPr>
            <a:r>
              <a:rPr lang="zh-CN" altLang="en-US" sz="1156" dirty="0">
                <a:solidFill>
                  <a:srgbClr val="0070C0"/>
                </a:solidFill>
                <a:latin typeface="微软雅黑" panose="020B0503020204020204" pitchFamily="34" charset="-122"/>
                <a:ea typeface="微软雅黑"/>
              </a:rPr>
              <a:t>人力资源管理：</a:t>
            </a:r>
            <a:r>
              <a:rPr lang="zh-CN" altLang="en-US" sz="963" dirty="0">
                <a:solidFill>
                  <a:prstClr val="black"/>
                </a:solidFill>
                <a:latin typeface="微软雅黑" panose="020B0503020204020204" pitchFamily="34" charset="-122"/>
                <a:ea typeface="微软雅黑"/>
              </a:rPr>
              <a:t>以人员信息为基础，实现人事全周期管理；以人员岗位信息为基础，管理人员薪酬的信息维护、计算、发放等环节；与财务、物资、资产等模块实现无缝对接，构建全院统一的科室、人员信息管理平台。</a:t>
            </a:r>
            <a:endParaRPr lang="en-US" altLang="zh-CN" sz="963" dirty="0">
              <a:solidFill>
                <a:srgbClr val="0070C0"/>
              </a:solidFill>
              <a:latin typeface="微软雅黑" panose="020B0503020204020204" pitchFamily="34" charset="-122"/>
              <a:ea typeface="微软雅黑"/>
            </a:endParaRPr>
          </a:p>
          <a:p>
            <a:pPr marL="330228" indent="-330228">
              <a:buFont typeface="Arial" panose="020B0604020202020204" pitchFamily="34" charset="0"/>
              <a:buChar char="•"/>
            </a:pPr>
            <a:r>
              <a:rPr lang="zh-CN" altLang="en-US" sz="1156" dirty="0">
                <a:solidFill>
                  <a:srgbClr val="0070C0"/>
                </a:solidFill>
                <a:latin typeface="微软雅黑" panose="020B0503020204020204" pitchFamily="34" charset="-122"/>
                <a:ea typeface="微软雅黑"/>
              </a:rPr>
              <a:t>移动端运营管理：</a:t>
            </a:r>
            <a:r>
              <a:rPr lang="zh-CN" altLang="en-US" sz="963" dirty="0">
                <a:solidFill>
                  <a:prstClr val="black"/>
                </a:solidFill>
                <a:latin typeface="微软雅黑" panose="020B0503020204020204" pitchFamily="34" charset="-122"/>
                <a:ea typeface="微软雅黑"/>
              </a:rPr>
              <a:t>移动化产品功能涵盖移动审批，移动申请，移动单据填报，移动商城（申领），移动盘点，移动报修。移动数据报表统计分析，移动支付，移动消息提醒等多项功能。</a:t>
            </a:r>
            <a:endParaRPr lang="en-US" altLang="zh-CN" sz="963" dirty="0">
              <a:solidFill>
                <a:prstClr val="black"/>
              </a:solidFill>
              <a:latin typeface="微软雅黑" panose="020B0503020204020204" pitchFamily="34" charset="-122"/>
              <a:ea typeface="微软雅黑"/>
            </a:endParaRPr>
          </a:p>
          <a:p>
            <a:pPr marL="330228" indent="-330228">
              <a:buFont typeface="Arial" panose="020B0604020202020204" pitchFamily="34" charset="0"/>
              <a:buChar char="•"/>
            </a:pPr>
            <a:r>
              <a:rPr lang="en-US" altLang="zh-CN" sz="1156" dirty="0">
                <a:solidFill>
                  <a:srgbClr val="0070C0"/>
                </a:solidFill>
                <a:latin typeface="微软雅黑" panose="020B0503020204020204" pitchFamily="34" charset="-122"/>
                <a:ea typeface="微软雅黑"/>
              </a:rPr>
              <a:t>IT</a:t>
            </a:r>
            <a:r>
              <a:rPr lang="zh-CN" altLang="en-US" sz="1156" dirty="0">
                <a:solidFill>
                  <a:srgbClr val="0070C0"/>
                </a:solidFill>
                <a:latin typeface="微软雅黑" panose="020B0503020204020204" pitchFamily="34" charset="-122"/>
                <a:ea typeface="微软雅黑"/>
              </a:rPr>
              <a:t>规划</a:t>
            </a:r>
            <a:r>
              <a:rPr lang="en-US" altLang="zh-CN" sz="1156" dirty="0">
                <a:solidFill>
                  <a:srgbClr val="0070C0"/>
                </a:solidFill>
                <a:latin typeface="微软雅黑" panose="020B0503020204020204" pitchFamily="34" charset="-122"/>
                <a:ea typeface="微软雅黑"/>
              </a:rPr>
              <a:t>&amp;</a:t>
            </a:r>
            <a:r>
              <a:rPr lang="zh-CN" altLang="en-US" sz="1156" dirty="0">
                <a:solidFill>
                  <a:srgbClr val="0070C0"/>
                </a:solidFill>
                <a:latin typeface="微软雅黑" panose="020B0503020204020204" pitchFamily="34" charset="-122"/>
                <a:ea typeface="微软雅黑"/>
              </a:rPr>
              <a:t>管理咨询：</a:t>
            </a:r>
            <a:r>
              <a:rPr lang="zh-CN" altLang="en-US" sz="963" dirty="0">
                <a:solidFill>
                  <a:prstClr val="black"/>
                </a:solidFill>
                <a:latin typeface="微软雅黑" panose="020B0503020204020204" pitchFamily="34" charset="-122"/>
                <a:ea typeface="微软雅黑"/>
              </a:rPr>
              <a:t>管理咨询方案覆盖流程优化、内控体系优化、</a:t>
            </a:r>
            <a:r>
              <a:rPr lang="en-US" altLang="zh-CN" sz="963" dirty="0">
                <a:solidFill>
                  <a:prstClr val="black"/>
                </a:solidFill>
                <a:latin typeface="微软雅黑" panose="020B0503020204020204" pitchFamily="34" charset="-122"/>
                <a:ea typeface="微软雅黑"/>
              </a:rPr>
              <a:t>IT</a:t>
            </a:r>
            <a:r>
              <a:rPr lang="zh-CN" altLang="en-US" sz="963" dirty="0">
                <a:solidFill>
                  <a:prstClr val="black"/>
                </a:solidFill>
                <a:latin typeface="微软雅黑" panose="020B0503020204020204" pitchFamily="34" charset="-122"/>
                <a:ea typeface="微软雅黑"/>
              </a:rPr>
              <a:t>规划及改进、业财一体化搭建等内容，以专业的实施方法论和分析工具，通过现状分析、差距识别、流程优化、风险应对、蓝图规划、</a:t>
            </a:r>
            <a:r>
              <a:rPr lang="en-US" altLang="zh-CN" sz="963" dirty="0">
                <a:solidFill>
                  <a:prstClr val="black"/>
                </a:solidFill>
                <a:latin typeface="微软雅黑" panose="020B0503020204020204" pitchFamily="34" charset="-122"/>
                <a:ea typeface="微软雅黑"/>
              </a:rPr>
              <a:t>IT</a:t>
            </a:r>
            <a:r>
              <a:rPr lang="zh-CN" altLang="en-US" sz="963" dirty="0">
                <a:solidFill>
                  <a:prstClr val="black"/>
                </a:solidFill>
                <a:latin typeface="微软雅黑" panose="020B0503020204020204" pitchFamily="34" charset="-122"/>
                <a:ea typeface="微软雅黑"/>
              </a:rPr>
              <a:t>实施计划及重点、实施造价估算等为医院运营管理能力提升提供专业的咨询方案。</a:t>
            </a:r>
          </a:p>
        </p:txBody>
      </p:sp>
      <p:sp>
        <p:nvSpPr>
          <p:cNvPr id="451" name="文本框 450">
            <a:extLst>
              <a:ext uri="{FF2B5EF4-FFF2-40B4-BE49-F238E27FC236}">
                <a16:creationId xmlns:a16="http://schemas.microsoft.com/office/drawing/2014/main" id="{D08A4F60-FB75-4856-9E3F-DBD053A6AC15}"/>
              </a:ext>
            </a:extLst>
          </p:cNvPr>
          <p:cNvSpPr txBox="1"/>
          <p:nvPr/>
        </p:nvSpPr>
        <p:spPr>
          <a:xfrm>
            <a:off x="609446" y="276483"/>
            <a:ext cx="12094125" cy="502766"/>
          </a:xfrm>
          <a:prstGeom prst="rect">
            <a:avLst/>
          </a:prstGeom>
          <a:noFill/>
        </p:spPr>
        <p:txBody>
          <a:bodyPr wrap="square" rtlCol="0">
            <a:spAutoFit/>
          </a:bodyPr>
          <a:lstStyle/>
          <a:p>
            <a:pPr>
              <a:defRPr/>
            </a:pPr>
            <a:r>
              <a:rPr lang="zh-CN" altLang="en-US" sz="2667" b="1" dirty="0">
                <a:latin typeface="微软雅黑" panose="020B0503020204020204" pitchFamily="34" charset="-122"/>
                <a:ea typeface="微软雅黑" panose="020B0503020204020204" pitchFamily="34" charset="-122"/>
              </a:rPr>
              <a:t>我们能提供管理产品及服务体系</a:t>
            </a:r>
          </a:p>
        </p:txBody>
      </p:sp>
    </p:spTree>
    <p:extLst>
      <p:ext uri="{BB962C8B-B14F-4D97-AF65-F5344CB8AC3E}">
        <p14:creationId xmlns:p14="http://schemas.microsoft.com/office/powerpoint/2010/main" val="115349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3"/>
          <p:cNvCxnSpPr/>
          <p:nvPr/>
        </p:nvCxnSpPr>
        <p:spPr>
          <a:xfrm>
            <a:off x="1025679" y="830997"/>
            <a:ext cx="4078036" cy="0"/>
          </a:xfrm>
          <a:prstGeom prst="line">
            <a:avLst/>
          </a:prstGeom>
          <a:ln w="12700" cmpd="sng">
            <a:solidFill>
              <a:srgbClr val="CA2820"/>
            </a:solidFill>
          </a:ln>
          <a:effectLst/>
        </p:spPr>
        <p:style>
          <a:lnRef idx="2">
            <a:schemeClr val="accent1"/>
          </a:lnRef>
          <a:fillRef idx="0">
            <a:schemeClr val="accent1"/>
          </a:fillRef>
          <a:effectRef idx="1">
            <a:schemeClr val="accent1"/>
          </a:effectRef>
          <a:fontRef idx="minor">
            <a:schemeClr val="tx1"/>
          </a:fontRef>
        </p:style>
      </p:cxnSp>
      <p:grpSp>
        <p:nvGrpSpPr>
          <p:cNvPr id="97" name="Group 269">
            <a:extLst>
              <a:ext uri="{FF2B5EF4-FFF2-40B4-BE49-F238E27FC236}">
                <a16:creationId xmlns:a16="http://schemas.microsoft.com/office/drawing/2014/main" id="{48FCCE52-C9DA-8445-B51D-336BA8762896}"/>
              </a:ext>
            </a:extLst>
          </p:cNvPr>
          <p:cNvGrpSpPr>
            <a:grpSpLocks/>
          </p:cNvGrpSpPr>
          <p:nvPr/>
        </p:nvGrpSpPr>
        <p:grpSpPr bwMode="auto">
          <a:xfrm>
            <a:off x="1053843" y="1133065"/>
            <a:ext cx="9883164" cy="575521"/>
            <a:chOff x="293" y="845"/>
            <a:chExt cx="5218" cy="453"/>
          </a:xfrm>
        </p:grpSpPr>
        <p:sp>
          <p:nvSpPr>
            <p:cNvPr id="98" name="AutoShape 13">
              <a:extLst>
                <a:ext uri="{FF2B5EF4-FFF2-40B4-BE49-F238E27FC236}">
                  <a16:creationId xmlns:a16="http://schemas.microsoft.com/office/drawing/2014/main" id="{3514DFE1-4909-9641-A54B-B8278BCCE6FD}"/>
                </a:ext>
              </a:extLst>
            </p:cNvPr>
            <p:cNvSpPr>
              <a:spLocks noChangeArrowheads="1"/>
            </p:cNvSpPr>
            <p:nvPr/>
          </p:nvSpPr>
          <p:spPr bwMode="auto">
            <a:xfrm>
              <a:off x="293" y="845"/>
              <a:ext cx="786" cy="453"/>
            </a:xfrm>
            <a:prstGeom prst="homePlate">
              <a:avLst>
                <a:gd name="adj" fmla="val 26746"/>
              </a:avLst>
            </a:prstGeom>
            <a:solidFill>
              <a:schemeClr val="accent3">
                <a:lumMod val="20000"/>
                <a:lumOff val="80000"/>
              </a:schemeClr>
            </a:solidFill>
            <a:ln w="6350" algn="ctr">
              <a:solidFill>
                <a:schemeClr val="bg2"/>
              </a:solidFill>
              <a:miter lim="800000"/>
              <a:headEnd/>
              <a:tailEnd/>
            </a:ln>
          </p:spPr>
          <p:txBody>
            <a:bodyPr lIns="0" tIns="0" rIns="0" bIns="0" anchor="ctr"/>
            <a:lstStyle/>
            <a:p>
              <a:pPr algn="ctr">
                <a:spcBef>
                  <a:spcPct val="25000"/>
                </a:spcBef>
                <a:spcAft>
                  <a:spcPct val="10000"/>
                </a:spcAft>
                <a:buClr>
                  <a:prstClr val="black"/>
                </a:buClr>
              </a:pPr>
              <a:r>
                <a:rPr lang="zh-CN" altLang="en-US" sz="1541" b="1" dirty="0">
                  <a:solidFill>
                    <a:prstClr val="black"/>
                  </a:solidFill>
                  <a:latin typeface="微软雅黑" panose="020B0503020204020204" pitchFamily="34" charset="-122"/>
                  <a:ea typeface="微软雅黑" panose="020B0503020204020204" pitchFamily="34" charset="-122"/>
                </a:rPr>
                <a:t>建设</a:t>
              </a:r>
              <a:r>
                <a:rPr lang="zh-CN" altLang="en-GB" sz="1541" b="1" dirty="0">
                  <a:solidFill>
                    <a:prstClr val="black"/>
                  </a:solidFill>
                  <a:latin typeface="微软雅黑" panose="020B0503020204020204" pitchFamily="34" charset="-122"/>
                  <a:ea typeface="微软雅黑" panose="020B0503020204020204" pitchFamily="34" charset="-122"/>
                </a:rPr>
                <a:t>目标</a:t>
              </a:r>
              <a:endParaRPr lang="en-GB" altLang="zh-CN" sz="1541" b="1" dirty="0">
                <a:solidFill>
                  <a:prstClr val="black"/>
                </a:solidFill>
                <a:latin typeface="微软雅黑" panose="020B0503020204020204" pitchFamily="34" charset="-122"/>
                <a:ea typeface="微软雅黑" panose="020B0503020204020204" pitchFamily="34" charset="-122"/>
              </a:endParaRPr>
            </a:p>
          </p:txBody>
        </p:sp>
        <p:sp>
          <p:nvSpPr>
            <p:cNvPr id="99" name="Freeform 15">
              <a:extLst>
                <a:ext uri="{FF2B5EF4-FFF2-40B4-BE49-F238E27FC236}">
                  <a16:creationId xmlns:a16="http://schemas.microsoft.com/office/drawing/2014/main" id="{BC516427-D0F2-DA4B-AEC8-FB303A12961A}"/>
                </a:ext>
              </a:extLst>
            </p:cNvPr>
            <p:cNvSpPr>
              <a:spLocks/>
            </p:cNvSpPr>
            <p:nvPr/>
          </p:nvSpPr>
          <p:spPr bwMode="auto">
            <a:xfrm>
              <a:off x="1026" y="845"/>
              <a:ext cx="4485" cy="453"/>
            </a:xfrm>
            <a:custGeom>
              <a:avLst/>
              <a:gdLst>
                <a:gd name="T0" fmla="*/ 3850 w 4538"/>
                <a:gd name="T1" fmla="*/ 0 h 1080"/>
                <a:gd name="T2" fmla="*/ 0 w 4538"/>
                <a:gd name="T3" fmla="*/ 0 h 1080"/>
                <a:gd name="T4" fmla="*/ 91 w 4538"/>
                <a:gd name="T5" fmla="*/ 0 h 1080"/>
                <a:gd name="T6" fmla="*/ 0 w 4538"/>
                <a:gd name="T7" fmla="*/ 0 h 1080"/>
                <a:gd name="T8" fmla="*/ 3850 w 4538"/>
                <a:gd name="T9" fmla="*/ 0 h 1080"/>
                <a:gd name="T10" fmla="*/ 3850 w 4538"/>
                <a:gd name="T11" fmla="*/ 0 h 1080"/>
                <a:gd name="T12" fmla="*/ 0 60000 65536"/>
                <a:gd name="T13" fmla="*/ 0 60000 65536"/>
                <a:gd name="T14" fmla="*/ 0 60000 65536"/>
                <a:gd name="T15" fmla="*/ 0 60000 65536"/>
                <a:gd name="T16" fmla="*/ 0 60000 65536"/>
                <a:gd name="T17" fmla="*/ 0 60000 65536"/>
                <a:gd name="T18" fmla="*/ 0 w 4538"/>
                <a:gd name="T19" fmla="*/ 0 h 1080"/>
                <a:gd name="T20" fmla="*/ 4538 w 4538"/>
                <a:gd name="T21" fmla="*/ 1080 h 1080"/>
              </a:gdLst>
              <a:ahLst/>
              <a:cxnLst>
                <a:cxn ang="T12">
                  <a:pos x="T0" y="T1"/>
                </a:cxn>
                <a:cxn ang="T13">
                  <a:pos x="T2" y="T3"/>
                </a:cxn>
                <a:cxn ang="T14">
                  <a:pos x="T4" y="T5"/>
                </a:cxn>
                <a:cxn ang="T15">
                  <a:pos x="T6" y="T7"/>
                </a:cxn>
                <a:cxn ang="T16">
                  <a:pos x="T8" y="T9"/>
                </a:cxn>
                <a:cxn ang="T17">
                  <a:pos x="T10" y="T11"/>
                </a:cxn>
              </a:cxnLst>
              <a:rect l="T18" t="T19" r="T20" b="T21"/>
              <a:pathLst>
                <a:path w="4538" h="1080">
                  <a:moveTo>
                    <a:pt x="4538" y="0"/>
                  </a:moveTo>
                  <a:lnTo>
                    <a:pt x="0" y="0"/>
                  </a:lnTo>
                  <a:lnTo>
                    <a:pt x="105" y="541"/>
                  </a:lnTo>
                  <a:lnTo>
                    <a:pt x="0" y="1080"/>
                  </a:lnTo>
                  <a:lnTo>
                    <a:pt x="4538" y="1080"/>
                  </a:lnTo>
                  <a:lnTo>
                    <a:pt x="4538" y="0"/>
                  </a:lnTo>
                </a:path>
              </a:pathLst>
            </a:custGeom>
            <a:noFill/>
            <a:ln w="28575">
              <a:solidFill>
                <a:schemeClr val="accent3">
                  <a:lumMod val="20000"/>
                  <a:lumOff val="80000"/>
                </a:schemeClr>
              </a:solidFill>
              <a:round/>
              <a:headEnd/>
              <a:tailEnd/>
            </a:ln>
          </p:spPr>
          <p:txBody>
            <a:bodyPr anchor="ctr"/>
            <a:lstStyle/>
            <a:p>
              <a:pPr marL="435717" indent="-180402">
                <a:spcBef>
                  <a:spcPct val="25000"/>
                </a:spcBef>
                <a:spcAft>
                  <a:spcPct val="10000"/>
                </a:spcAft>
                <a:buClr>
                  <a:prstClr val="black"/>
                </a:buClr>
                <a:buFontTx/>
                <a:buChar char="•"/>
                <a:tabLst>
                  <a:tab pos="340930" algn="l"/>
                </a:tabLst>
              </a:pPr>
              <a:r>
                <a:rPr lang="zh-CN" altLang="en-GB" sz="1348" dirty="0">
                  <a:solidFill>
                    <a:prstClr val="black"/>
                  </a:solidFill>
                  <a:latin typeface="微软雅黑" panose="020B0503020204020204" pitchFamily="34" charset="-122"/>
                  <a:ea typeface="微软雅黑" panose="020B0503020204020204" pitchFamily="34" charset="-122"/>
                </a:rPr>
                <a:t>呈现完整的多维度的运营管理功能框架</a:t>
              </a:r>
              <a:endParaRPr lang="en-GB" altLang="zh-CN" sz="1348" dirty="0">
                <a:solidFill>
                  <a:prstClr val="black"/>
                </a:solidFill>
                <a:latin typeface="微软雅黑" panose="020B0503020204020204" pitchFamily="34" charset="-122"/>
                <a:ea typeface="微软雅黑" panose="020B0503020204020204" pitchFamily="34" charset="-122"/>
              </a:endParaRPr>
            </a:p>
            <a:p>
              <a:pPr marL="435717" indent="-180402">
                <a:spcBef>
                  <a:spcPct val="25000"/>
                </a:spcBef>
                <a:spcAft>
                  <a:spcPct val="10000"/>
                </a:spcAft>
                <a:buClr>
                  <a:prstClr val="black"/>
                </a:buClr>
                <a:buFontTx/>
                <a:buChar char="•"/>
                <a:tabLst>
                  <a:tab pos="340930" algn="l"/>
                </a:tabLst>
              </a:pPr>
              <a:r>
                <a:rPr lang="zh-CN" altLang="en-GB" sz="1348" dirty="0">
                  <a:solidFill>
                    <a:prstClr val="black"/>
                  </a:solidFill>
                  <a:latin typeface="微软雅黑" panose="020B0503020204020204" pitchFamily="34" charset="-122"/>
                  <a:ea typeface="微软雅黑" panose="020B0503020204020204" pitchFamily="34" charset="-122"/>
                </a:rPr>
                <a:t>体现由业务前端流转到核算和结算的端到端全程管理理念</a:t>
              </a:r>
              <a:endParaRPr lang="en-GB" altLang="zh-CN" sz="1348" dirty="0">
                <a:solidFill>
                  <a:prstClr val="black"/>
                </a:solidFill>
                <a:latin typeface="微软雅黑" panose="020B0503020204020204" pitchFamily="34" charset="-122"/>
                <a:ea typeface="微软雅黑" panose="020B0503020204020204" pitchFamily="34" charset="-122"/>
              </a:endParaRPr>
            </a:p>
          </p:txBody>
        </p:sp>
      </p:grpSp>
      <p:sp>
        <p:nvSpPr>
          <p:cNvPr id="100" name="AutoShape 234">
            <a:extLst>
              <a:ext uri="{FF2B5EF4-FFF2-40B4-BE49-F238E27FC236}">
                <a16:creationId xmlns:a16="http://schemas.microsoft.com/office/drawing/2014/main" id="{06F23587-92DC-544A-9C5B-70D2D4461ECA}"/>
              </a:ext>
            </a:extLst>
          </p:cNvPr>
          <p:cNvSpPr>
            <a:spLocks noChangeArrowheads="1"/>
          </p:cNvSpPr>
          <p:nvPr/>
        </p:nvSpPr>
        <p:spPr bwMode="auto">
          <a:xfrm>
            <a:off x="1053843" y="4656873"/>
            <a:ext cx="9883164" cy="572375"/>
          </a:xfrm>
          <a:prstGeom prst="roundRect">
            <a:avLst>
              <a:gd name="adj" fmla="val 16667"/>
            </a:avLst>
          </a:prstGeom>
          <a:solidFill>
            <a:schemeClr val="accent3">
              <a:lumMod val="20000"/>
              <a:lumOff val="80000"/>
            </a:schemeClr>
          </a:solidFill>
          <a:ln w="9525" algn="ctr">
            <a:noFill/>
            <a:round/>
            <a:headEnd/>
            <a:tailEnd/>
          </a:ln>
        </p:spPr>
        <p:txBody>
          <a:bodyPr wrap="none" anchor="ctr"/>
          <a:lstStyle/>
          <a:p>
            <a:r>
              <a:rPr lang="zh-CN" altLang="en-GB" sz="1348" b="1">
                <a:solidFill>
                  <a:prstClr val="black"/>
                </a:solidFill>
                <a:latin typeface="微软雅黑" panose="020B0503020204020204" pitchFamily="34" charset="-122"/>
                <a:ea typeface="微软雅黑" panose="020B0503020204020204" pitchFamily="34" charset="-122"/>
              </a:rPr>
              <a:t>人事管理</a:t>
            </a:r>
            <a:endParaRPr lang="en-GB" altLang="zh-CN" sz="1348" b="1" dirty="0">
              <a:solidFill>
                <a:prstClr val="black"/>
              </a:solidFill>
              <a:latin typeface="微软雅黑" panose="020B0503020204020204" pitchFamily="34" charset="-122"/>
              <a:ea typeface="微软雅黑" panose="020B0503020204020204" pitchFamily="34" charset="-122"/>
            </a:endParaRPr>
          </a:p>
        </p:txBody>
      </p:sp>
      <p:sp>
        <p:nvSpPr>
          <p:cNvPr id="101" name="AutoShape 234">
            <a:extLst>
              <a:ext uri="{FF2B5EF4-FFF2-40B4-BE49-F238E27FC236}">
                <a16:creationId xmlns:a16="http://schemas.microsoft.com/office/drawing/2014/main" id="{B9BF0601-AF80-9849-88FC-CB3AD5864EED}"/>
              </a:ext>
            </a:extLst>
          </p:cNvPr>
          <p:cNvSpPr>
            <a:spLocks noChangeArrowheads="1"/>
          </p:cNvSpPr>
          <p:nvPr/>
        </p:nvSpPr>
        <p:spPr bwMode="auto">
          <a:xfrm>
            <a:off x="1053843" y="5273946"/>
            <a:ext cx="9883164" cy="572375"/>
          </a:xfrm>
          <a:prstGeom prst="roundRect">
            <a:avLst>
              <a:gd name="adj" fmla="val 16667"/>
            </a:avLst>
          </a:prstGeom>
          <a:solidFill>
            <a:schemeClr val="accent3">
              <a:lumMod val="20000"/>
              <a:lumOff val="80000"/>
            </a:schemeClr>
          </a:solidFill>
          <a:ln w="9525" algn="ctr">
            <a:noFill/>
            <a:round/>
            <a:headEnd/>
            <a:tailEnd/>
          </a:ln>
        </p:spPr>
        <p:txBody>
          <a:bodyPr wrap="none" anchor="ctr"/>
          <a:lstStyle/>
          <a:p>
            <a:r>
              <a:rPr lang="zh-CN" altLang="en-GB" sz="1348" b="1">
                <a:solidFill>
                  <a:prstClr val="black"/>
                </a:solidFill>
                <a:latin typeface="微软雅黑" panose="020B0503020204020204" pitchFamily="34" charset="-122"/>
                <a:ea typeface="微软雅黑" panose="020B0503020204020204" pitchFamily="34" charset="-122"/>
              </a:rPr>
              <a:t>费用支出</a:t>
            </a:r>
            <a:endParaRPr lang="en-GB" altLang="zh-CN" sz="1348" b="1" dirty="0">
              <a:solidFill>
                <a:prstClr val="black"/>
              </a:solidFill>
              <a:latin typeface="微软雅黑" panose="020B0503020204020204" pitchFamily="34" charset="-122"/>
              <a:ea typeface="微软雅黑" panose="020B0503020204020204" pitchFamily="34" charset="-122"/>
            </a:endParaRPr>
          </a:p>
        </p:txBody>
      </p:sp>
      <p:sp>
        <p:nvSpPr>
          <p:cNvPr id="102" name="AutoShape 212">
            <a:extLst>
              <a:ext uri="{FF2B5EF4-FFF2-40B4-BE49-F238E27FC236}">
                <a16:creationId xmlns:a16="http://schemas.microsoft.com/office/drawing/2014/main" id="{0C1B6B70-EF83-F44B-B137-9F6D8BEBA4AB}"/>
              </a:ext>
            </a:extLst>
          </p:cNvPr>
          <p:cNvSpPr>
            <a:spLocks noChangeArrowheads="1"/>
          </p:cNvSpPr>
          <p:nvPr/>
        </p:nvSpPr>
        <p:spPr bwMode="auto">
          <a:xfrm>
            <a:off x="1053843" y="2189037"/>
            <a:ext cx="9883164" cy="572375"/>
          </a:xfrm>
          <a:prstGeom prst="roundRect">
            <a:avLst>
              <a:gd name="adj" fmla="val 16667"/>
            </a:avLst>
          </a:prstGeom>
          <a:solidFill>
            <a:schemeClr val="accent3">
              <a:lumMod val="20000"/>
              <a:lumOff val="80000"/>
            </a:schemeClr>
          </a:solidFill>
          <a:ln w="9525" algn="ctr">
            <a:noFill/>
            <a:round/>
            <a:headEnd/>
            <a:tailEnd/>
          </a:ln>
        </p:spPr>
        <p:txBody>
          <a:bodyPr wrap="none" anchor="ctr"/>
          <a:lstStyle/>
          <a:p>
            <a:r>
              <a:rPr lang="zh-CN" altLang="en-GB" sz="1348" b="1" dirty="0">
                <a:solidFill>
                  <a:prstClr val="black"/>
                </a:solidFill>
                <a:latin typeface="微软雅黑" panose="020B0503020204020204" pitchFamily="34" charset="-122"/>
                <a:ea typeface="微软雅黑" panose="020B0503020204020204" pitchFamily="34" charset="-122"/>
              </a:rPr>
              <a:t>医疗业务</a:t>
            </a:r>
            <a:endParaRPr lang="en-GB" altLang="zh-CN" sz="1348" b="1" dirty="0">
              <a:solidFill>
                <a:prstClr val="black"/>
              </a:solidFill>
              <a:latin typeface="微软雅黑" panose="020B0503020204020204" pitchFamily="34" charset="-122"/>
              <a:ea typeface="微软雅黑" panose="020B0503020204020204" pitchFamily="34" charset="-122"/>
            </a:endParaRPr>
          </a:p>
        </p:txBody>
      </p:sp>
      <p:sp>
        <p:nvSpPr>
          <p:cNvPr id="103" name="AutoShape 214">
            <a:extLst>
              <a:ext uri="{FF2B5EF4-FFF2-40B4-BE49-F238E27FC236}">
                <a16:creationId xmlns:a16="http://schemas.microsoft.com/office/drawing/2014/main" id="{9D933462-BE1F-F94F-A6A0-748FA06F9178}"/>
              </a:ext>
            </a:extLst>
          </p:cNvPr>
          <p:cNvSpPr>
            <a:spLocks noChangeArrowheads="1"/>
          </p:cNvSpPr>
          <p:nvPr/>
        </p:nvSpPr>
        <p:spPr bwMode="auto">
          <a:xfrm>
            <a:off x="1053843" y="2805646"/>
            <a:ext cx="9883164" cy="572375"/>
          </a:xfrm>
          <a:prstGeom prst="roundRect">
            <a:avLst>
              <a:gd name="adj" fmla="val 16667"/>
            </a:avLst>
          </a:prstGeom>
          <a:solidFill>
            <a:schemeClr val="accent3">
              <a:lumMod val="20000"/>
              <a:lumOff val="80000"/>
            </a:schemeClr>
          </a:solidFill>
          <a:ln w="9525" algn="ctr">
            <a:noFill/>
            <a:round/>
            <a:headEnd/>
            <a:tailEnd/>
          </a:ln>
        </p:spPr>
        <p:txBody>
          <a:bodyPr wrap="none" anchor="ctr"/>
          <a:lstStyle/>
          <a:p>
            <a:r>
              <a:rPr lang="zh-CN" altLang="en-GB" sz="1348" b="1" dirty="0">
                <a:solidFill>
                  <a:prstClr val="black"/>
                </a:solidFill>
                <a:latin typeface="微软雅黑" panose="020B0503020204020204" pitchFamily="34" charset="-122"/>
                <a:ea typeface="微软雅黑" panose="020B0503020204020204" pitchFamily="34" charset="-122"/>
              </a:rPr>
              <a:t>物流管理</a:t>
            </a:r>
            <a:endParaRPr lang="en-GB" altLang="zh-CN" sz="1348" b="1" dirty="0">
              <a:solidFill>
                <a:prstClr val="black"/>
              </a:solidFill>
              <a:latin typeface="微软雅黑" panose="020B0503020204020204" pitchFamily="34" charset="-122"/>
              <a:ea typeface="微软雅黑" panose="020B0503020204020204" pitchFamily="34" charset="-122"/>
            </a:endParaRPr>
          </a:p>
        </p:txBody>
      </p:sp>
      <p:sp>
        <p:nvSpPr>
          <p:cNvPr id="104" name="AutoShape 234">
            <a:extLst>
              <a:ext uri="{FF2B5EF4-FFF2-40B4-BE49-F238E27FC236}">
                <a16:creationId xmlns:a16="http://schemas.microsoft.com/office/drawing/2014/main" id="{1893BF89-DEFC-4947-8636-DE24A60DE4C2}"/>
              </a:ext>
            </a:extLst>
          </p:cNvPr>
          <p:cNvSpPr>
            <a:spLocks noChangeArrowheads="1"/>
          </p:cNvSpPr>
          <p:nvPr/>
        </p:nvSpPr>
        <p:spPr bwMode="auto">
          <a:xfrm>
            <a:off x="1053843" y="4039797"/>
            <a:ext cx="9883164" cy="572375"/>
          </a:xfrm>
          <a:prstGeom prst="roundRect">
            <a:avLst>
              <a:gd name="adj" fmla="val 16667"/>
            </a:avLst>
          </a:prstGeom>
          <a:solidFill>
            <a:schemeClr val="accent3">
              <a:lumMod val="20000"/>
              <a:lumOff val="80000"/>
            </a:schemeClr>
          </a:solidFill>
          <a:ln w="9525" algn="ctr">
            <a:noFill/>
            <a:round/>
            <a:headEnd/>
            <a:tailEnd/>
          </a:ln>
        </p:spPr>
        <p:txBody>
          <a:bodyPr wrap="none" anchor="ctr"/>
          <a:lstStyle/>
          <a:p>
            <a:r>
              <a:rPr lang="zh-CN" altLang="en-GB" sz="1348" b="1">
                <a:solidFill>
                  <a:prstClr val="black"/>
                </a:solidFill>
                <a:latin typeface="微软雅黑" panose="020B0503020204020204" pitchFamily="34" charset="-122"/>
                <a:ea typeface="微软雅黑" panose="020B0503020204020204" pitchFamily="34" charset="-122"/>
              </a:rPr>
              <a:t>项目建设</a:t>
            </a:r>
            <a:endParaRPr lang="en-GB" altLang="zh-CN" sz="1348" b="1" dirty="0">
              <a:solidFill>
                <a:prstClr val="black"/>
              </a:solidFill>
              <a:latin typeface="微软雅黑" panose="020B0503020204020204" pitchFamily="34" charset="-122"/>
              <a:ea typeface="微软雅黑" panose="020B0503020204020204" pitchFamily="34" charset="-122"/>
            </a:endParaRPr>
          </a:p>
        </p:txBody>
      </p:sp>
      <p:sp>
        <p:nvSpPr>
          <p:cNvPr id="105" name="AutoShape 215">
            <a:extLst>
              <a:ext uri="{FF2B5EF4-FFF2-40B4-BE49-F238E27FC236}">
                <a16:creationId xmlns:a16="http://schemas.microsoft.com/office/drawing/2014/main" id="{9E0044C0-414F-DF42-91DF-B3B4A127A027}"/>
              </a:ext>
            </a:extLst>
          </p:cNvPr>
          <p:cNvSpPr>
            <a:spLocks noChangeArrowheads="1"/>
          </p:cNvSpPr>
          <p:nvPr/>
        </p:nvSpPr>
        <p:spPr bwMode="auto">
          <a:xfrm>
            <a:off x="1053843" y="3422722"/>
            <a:ext cx="9883164" cy="572375"/>
          </a:xfrm>
          <a:prstGeom prst="roundRect">
            <a:avLst>
              <a:gd name="adj" fmla="val 16667"/>
            </a:avLst>
          </a:prstGeom>
          <a:solidFill>
            <a:schemeClr val="accent3">
              <a:lumMod val="20000"/>
              <a:lumOff val="80000"/>
            </a:schemeClr>
          </a:solidFill>
          <a:ln w="9525" algn="ctr">
            <a:noFill/>
            <a:round/>
            <a:headEnd/>
            <a:tailEnd/>
          </a:ln>
        </p:spPr>
        <p:txBody>
          <a:bodyPr wrap="none" anchor="ctr"/>
          <a:lstStyle/>
          <a:p>
            <a:r>
              <a:rPr lang="zh-CN" altLang="en-GB" sz="1348" b="1">
                <a:solidFill>
                  <a:prstClr val="black"/>
                </a:solidFill>
                <a:latin typeface="微软雅黑" panose="020B0503020204020204" pitchFamily="34" charset="-122"/>
                <a:ea typeface="微软雅黑" panose="020B0503020204020204" pitchFamily="34" charset="-122"/>
              </a:rPr>
              <a:t>资产管理</a:t>
            </a:r>
            <a:endParaRPr lang="en-GB" altLang="zh-CN" sz="1348" b="1" dirty="0">
              <a:solidFill>
                <a:prstClr val="black"/>
              </a:solidFill>
              <a:latin typeface="微软雅黑" panose="020B0503020204020204" pitchFamily="34" charset="-122"/>
              <a:ea typeface="微软雅黑" panose="020B0503020204020204" pitchFamily="34" charset="-122"/>
            </a:endParaRPr>
          </a:p>
        </p:txBody>
      </p:sp>
      <p:sp>
        <p:nvSpPr>
          <p:cNvPr id="106" name="AutoShape 206">
            <a:extLst>
              <a:ext uri="{FF2B5EF4-FFF2-40B4-BE49-F238E27FC236}">
                <a16:creationId xmlns:a16="http://schemas.microsoft.com/office/drawing/2014/main" id="{1E9D61E2-880C-0F44-92B9-00CCD593E697}"/>
              </a:ext>
            </a:extLst>
          </p:cNvPr>
          <p:cNvSpPr>
            <a:spLocks noChangeArrowheads="1"/>
          </p:cNvSpPr>
          <p:nvPr/>
        </p:nvSpPr>
        <p:spPr bwMode="auto">
          <a:xfrm>
            <a:off x="1971512" y="1885236"/>
            <a:ext cx="1937267" cy="4080693"/>
          </a:xfrm>
          <a:prstGeom prst="roundRect">
            <a:avLst>
              <a:gd name="adj" fmla="val 4861"/>
            </a:avLst>
          </a:prstGeom>
          <a:noFill/>
          <a:ln w="9525" algn="ctr">
            <a:solidFill>
              <a:schemeClr val="tx1">
                <a:lumMod val="50000"/>
                <a:lumOff val="50000"/>
              </a:schemeClr>
            </a:solidFill>
            <a:prstDash val="sysDash"/>
            <a:round/>
            <a:headEnd/>
            <a:tailEnd/>
          </a:ln>
        </p:spPr>
        <p:txBody>
          <a:bodyPr wrap="none" anchor="ctr"/>
          <a:lstStyle/>
          <a:p>
            <a:endParaRPr lang="en-GB" altLang="zh-CN" sz="1348">
              <a:solidFill>
                <a:prstClr val="black"/>
              </a:solidFill>
              <a:latin typeface="微软雅黑" panose="020B0503020204020204" pitchFamily="34" charset="-122"/>
              <a:ea typeface="微软雅黑" panose="020B0503020204020204" pitchFamily="34" charset="-122"/>
            </a:endParaRPr>
          </a:p>
        </p:txBody>
      </p:sp>
      <p:sp>
        <p:nvSpPr>
          <p:cNvPr id="107" name="AutoShape 207">
            <a:extLst>
              <a:ext uri="{FF2B5EF4-FFF2-40B4-BE49-F238E27FC236}">
                <a16:creationId xmlns:a16="http://schemas.microsoft.com/office/drawing/2014/main" id="{12990FE8-6AAF-344C-8278-C621518A7448}"/>
              </a:ext>
            </a:extLst>
          </p:cNvPr>
          <p:cNvSpPr>
            <a:spLocks noChangeArrowheads="1"/>
          </p:cNvSpPr>
          <p:nvPr/>
        </p:nvSpPr>
        <p:spPr bwMode="auto">
          <a:xfrm>
            <a:off x="3948829" y="1885236"/>
            <a:ext cx="5237887" cy="4080693"/>
          </a:xfrm>
          <a:prstGeom prst="roundRect">
            <a:avLst>
              <a:gd name="adj" fmla="val 2421"/>
            </a:avLst>
          </a:prstGeom>
          <a:noFill/>
          <a:ln w="9525" algn="ctr">
            <a:solidFill>
              <a:schemeClr val="tx1">
                <a:lumMod val="50000"/>
                <a:lumOff val="50000"/>
              </a:schemeClr>
            </a:solidFill>
            <a:prstDash val="sysDash"/>
            <a:round/>
            <a:headEnd/>
            <a:tailEnd/>
          </a:ln>
        </p:spPr>
        <p:txBody>
          <a:bodyPr wrap="none" anchor="ctr"/>
          <a:lstStyle/>
          <a:p>
            <a:endParaRPr lang="en-GB" altLang="zh-CN" sz="1348" dirty="0">
              <a:solidFill>
                <a:prstClr val="black"/>
              </a:solidFill>
              <a:latin typeface="微软雅黑" panose="020B0503020204020204" pitchFamily="34" charset="-122"/>
              <a:ea typeface="微软雅黑" panose="020B0503020204020204" pitchFamily="34" charset="-122"/>
            </a:endParaRPr>
          </a:p>
        </p:txBody>
      </p:sp>
      <p:sp>
        <p:nvSpPr>
          <p:cNvPr id="108" name="AutoShape 208">
            <a:extLst>
              <a:ext uri="{FF2B5EF4-FFF2-40B4-BE49-F238E27FC236}">
                <a16:creationId xmlns:a16="http://schemas.microsoft.com/office/drawing/2014/main" id="{2042C9D9-2D44-9F4F-8820-BEDF3ADF1F7A}"/>
              </a:ext>
            </a:extLst>
          </p:cNvPr>
          <p:cNvSpPr>
            <a:spLocks noChangeArrowheads="1"/>
          </p:cNvSpPr>
          <p:nvPr/>
        </p:nvSpPr>
        <p:spPr bwMode="auto">
          <a:xfrm>
            <a:off x="9367472" y="1877827"/>
            <a:ext cx="1440992" cy="4080693"/>
          </a:xfrm>
          <a:prstGeom prst="roundRect">
            <a:avLst>
              <a:gd name="adj" fmla="val 4861"/>
            </a:avLst>
          </a:prstGeom>
          <a:noFill/>
          <a:ln w="9525" algn="ctr">
            <a:solidFill>
              <a:schemeClr val="tx1">
                <a:lumMod val="50000"/>
                <a:lumOff val="50000"/>
              </a:schemeClr>
            </a:solidFill>
            <a:prstDash val="sysDash"/>
            <a:round/>
            <a:headEnd/>
            <a:tailEnd/>
          </a:ln>
        </p:spPr>
        <p:txBody>
          <a:bodyPr wrap="none" anchor="ctr"/>
          <a:lstStyle/>
          <a:p>
            <a:endParaRPr lang="en-GB" altLang="zh-CN" sz="1348">
              <a:solidFill>
                <a:prstClr val="black"/>
              </a:solidFill>
              <a:latin typeface="微软雅黑" panose="020B0503020204020204" pitchFamily="34" charset="-122"/>
              <a:ea typeface="微软雅黑" panose="020B0503020204020204" pitchFamily="34" charset="-122"/>
            </a:endParaRPr>
          </a:p>
        </p:txBody>
      </p:sp>
      <p:sp>
        <p:nvSpPr>
          <p:cNvPr id="109" name="Text Box 209">
            <a:extLst>
              <a:ext uri="{FF2B5EF4-FFF2-40B4-BE49-F238E27FC236}">
                <a16:creationId xmlns:a16="http://schemas.microsoft.com/office/drawing/2014/main" id="{80FCF331-A1F9-9E4B-95C7-86683B2438B2}"/>
              </a:ext>
            </a:extLst>
          </p:cNvPr>
          <p:cNvSpPr txBox="1">
            <a:spLocks noChangeArrowheads="1"/>
          </p:cNvSpPr>
          <p:nvPr/>
        </p:nvSpPr>
        <p:spPr bwMode="auto">
          <a:xfrm>
            <a:off x="2528833" y="1885235"/>
            <a:ext cx="877163" cy="299762"/>
          </a:xfrm>
          <a:prstGeom prst="rect">
            <a:avLst/>
          </a:prstGeom>
          <a:noFill/>
          <a:ln w="9525">
            <a:noFill/>
            <a:miter lim="800000"/>
            <a:headEnd/>
            <a:tailEnd/>
          </a:ln>
        </p:spPr>
        <p:txBody>
          <a:bodyPr wrap="none">
            <a:spAutoFit/>
          </a:bodyPr>
          <a:lstStyle/>
          <a:p>
            <a:pPr>
              <a:spcBef>
                <a:spcPct val="0"/>
              </a:spcBef>
            </a:pPr>
            <a:r>
              <a:rPr lang="zh-CN" altLang="en-GB" sz="1348" b="1" dirty="0">
                <a:solidFill>
                  <a:prstClr val="black"/>
                </a:solidFill>
                <a:latin typeface="微软雅黑" panose="020B0503020204020204" pitchFamily="34" charset="-122"/>
                <a:ea typeface="微软雅黑" panose="020B0503020204020204" pitchFamily="34" charset="-122"/>
              </a:rPr>
              <a:t>战略决策</a:t>
            </a:r>
            <a:endParaRPr lang="en-GB" altLang="zh-CN" sz="1348" b="1" dirty="0">
              <a:solidFill>
                <a:prstClr val="black"/>
              </a:solidFill>
              <a:latin typeface="微软雅黑" panose="020B0503020204020204" pitchFamily="34" charset="-122"/>
              <a:ea typeface="微软雅黑" panose="020B0503020204020204" pitchFamily="34" charset="-122"/>
            </a:endParaRPr>
          </a:p>
        </p:txBody>
      </p:sp>
      <p:sp>
        <p:nvSpPr>
          <p:cNvPr id="110" name="Text Box 210">
            <a:extLst>
              <a:ext uri="{FF2B5EF4-FFF2-40B4-BE49-F238E27FC236}">
                <a16:creationId xmlns:a16="http://schemas.microsoft.com/office/drawing/2014/main" id="{6DD19B2B-A9D4-AD41-94E1-C1F66F7EB9FC}"/>
              </a:ext>
            </a:extLst>
          </p:cNvPr>
          <p:cNvSpPr txBox="1">
            <a:spLocks noChangeArrowheads="1"/>
          </p:cNvSpPr>
          <p:nvPr/>
        </p:nvSpPr>
        <p:spPr bwMode="auto">
          <a:xfrm>
            <a:off x="6277194" y="1870131"/>
            <a:ext cx="877163" cy="299762"/>
          </a:xfrm>
          <a:prstGeom prst="rect">
            <a:avLst/>
          </a:prstGeom>
          <a:noFill/>
          <a:ln w="9525">
            <a:noFill/>
            <a:miter lim="800000"/>
            <a:headEnd/>
            <a:tailEnd/>
          </a:ln>
        </p:spPr>
        <p:txBody>
          <a:bodyPr wrap="none">
            <a:spAutoFit/>
          </a:bodyPr>
          <a:lstStyle/>
          <a:p>
            <a:pPr>
              <a:spcBef>
                <a:spcPct val="0"/>
              </a:spcBef>
            </a:pPr>
            <a:r>
              <a:rPr lang="zh-CN" altLang="en-GB" sz="1348" b="1" dirty="0">
                <a:solidFill>
                  <a:prstClr val="black"/>
                </a:solidFill>
                <a:latin typeface="微软雅黑" panose="020B0503020204020204" pitchFamily="34" charset="-122"/>
                <a:ea typeface="微软雅黑" panose="020B0503020204020204" pitchFamily="34" charset="-122"/>
              </a:rPr>
              <a:t>资源运作</a:t>
            </a:r>
            <a:endParaRPr lang="en-GB" altLang="zh-CN" sz="1348" b="1" dirty="0">
              <a:solidFill>
                <a:prstClr val="black"/>
              </a:solidFill>
              <a:latin typeface="微软雅黑" panose="020B0503020204020204" pitchFamily="34" charset="-122"/>
              <a:ea typeface="微软雅黑" panose="020B0503020204020204" pitchFamily="34" charset="-122"/>
            </a:endParaRPr>
          </a:p>
        </p:txBody>
      </p:sp>
      <p:sp>
        <p:nvSpPr>
          <p:cNvPr id="111" name="Text Box 211">
            <a:extLst>
              <a:ext uri="{FF2B5EF4-FFF2-40B4-BE49-F238E27FC236}">
                <a16:creationId xmlns:a16="http://schemas.microsoft.com/office/drawing/2014/main" id="{2304ECF1-F4DB-7F48-BD36-86A5D084C2F3}"/>
              </a:ext>
            </a:extLst>
          </p:cNvPr>
          <p:cNvSpPr txBox="1">
            <a:spLocks noChangeArrowheads="1"/>
          </p:cNvSpPr>
          <p:nvPr/>
        </p:nvSpPr>
        <p:spPr bwMode="auto">
          <a:xfrm>
            <a:off x="9685572" y="1877826"/>
            <a:ext cx="942137" cy="299762"/>
          </a:xfrm>
          <a:prstGeom prst="rect">
            <a:avLst/>
          </a:prstGeom>
          <a:noFill/>
          <a:ln w="9525">
            <a:noFill/>
            <a:miter lim="800000"/>
            <a:headEnd/>
            <a:tailEnd/>
          </a:ln>
        </p:spPr>
        <p:txBody>
          <a:bodyPr wrap="square">
            <a:spAutoFit/>
          </a:bodyPr>
          <a:lstStyle/>
          <a:p>
            <a:pPr>
              <a:spcBef>
                <a:spcPct val="0"/>
              </a:spcBef>
            </a:pPr>
            <a:r>
              <a:rPr lang="zh-CN" altLang="en-US" sz="1348" b="1" dirty="0">
                <a:solidFill>
                  <a:prstClr val="black"/>
                </a:solidFill>
                <a:latin typeface="微软雅黑" panose="020B0503020204020204" pitchFamily="34" charset="-122"/>
                <a:ea typeface="微软雅黑" panose="020B0503020204020204" pitchFamily="34" charset="-122"/>
              </a:rPr>
              <a:t>运营</a:t>
            </a:r>
            <a:r>
              <a:rPr lang="zh-CN" altLang="en-GB" sz="1348" b="1" dirty="0">
                <a:solidFill>
                  <a:prstClr val="black"/>
                </a:solidFill>
                <a:latin typeface="微软雅黑" panose="020B0503020204020204" pitchFamily="34" charset="-122"/>
                <a:ea typeface="微软雅黑" panose="020B0503020204020204" pitchFamily="34" charset="-122"/>
              </a:rPr>
              <a:t>管控</a:t>
            </a:r>
            <a:endParaRPr lang="en-GB" altLang="zh-CN" sz="1348" b="1" dirty="0">
              <a:solidFill>
                <a:prstClr val="black"/>
              </a:solidFill>
              <a:latin typeface="微软雅黑" panose="020B0503020204020204" pitchFamily="34" charset="-122"/>
              <a:ea typeface="微软雅黑" panose="020B0503020204020204" pitchFamily="34" charset="-122"/>
            </a:endParaRPr>
          </a:p>
        </p:txBody>
      </p:sp>
      <p:sp>
        <p:nvSpPr>
          <p:cNvPr id="112" name="Rectangle 219">
            <a:extLst>
              <a:ext uri="{FF2B5EF4-FFF2-40B4-BE49-F238E27FC236}">
                <a16:creationId xmlns:a16="http://schemas.microsoft.com/office/drawing/2014/main" id="{C3B52583-9AA5-054C-9358-A96DCE80C81C}"/>
              </a:ext>
            </a:extLst>
          </p:cNvPr>
          <p:cNvSpPr>
            <a:spLocks noChangeArrowheads="1"/>
          </p:cNvSpPr>
          <p:nvPr/>
        </p:nvSpPr>
        <p:spPr bwMode="auto">
          <a:xfrm>
            <a:off x="2011332" y="2212762"/>
            <a:ext cx="898187" cy="499588"/>
          </a:xfrm>
          <a:prstGeom prst="rect">
            <a:avLst/>
          </a:prstGeom>
          <a:solidFill>
            <a:schemeClr val="accent1">
              <a:lumMod val="40000"/>
              <a:lumOff val="60000"/>
            </a:schemeClr>
          </a:solidFill>
          <a:ln w="9525" algn="ctr">
            <a:solidFill>
              <a:schemeClr val="bg2"/>
            </a:solidFill>
            <a:miter lim="800000"/>
            <a:headEnd/>
            <a:tailEnd/>
          </a:ln>
        </p:spPr>
        <p:txBody>
          <a:bodyPr wrap="none" anchor="ctr"/>
          <a:lstStyle/>
          <a:p>
            <a:pPr>
              <a:spcBef>
                <a:spcPct val="0"/>
              </a:spcBef>
            </a:pPr>
            <a:r>
              <a:rPr lang="zh-CN" altLang="en-US" sz="1156" dirty="0">
                <a:solidFill>
                  <a:prstClr val="black"/>
                </a:solidFill>
                <a:latin typeface="微软雅黑" panose="020B0503020204020204" pitchFamily="34" charset="-122"/>
                <a:ea typeface="微软雅黑" panose="020B0503020204020204" pitchFamily="34" charset="-122"/>
              </a:rPr>
              <a:t>政策要</a:t>
            </a:r>
            <a:r>
              <a:rPr lang="zh-CN" altLang="en-GB" sz="1156" dirty="0">
                <a:solidFill>
                  <a:prstClr val="black"/>
                </a:solidFill>
                <a:latin typeface="微软雅黑" panose="020B0503020204020204" pitchFamily="34" charset="-122"/>
                <a:ea typeface="微软雅黑" panose="020B0503020204020204" pitchFamily="34" charset="-122"/>
              </a:rPr>
              <a:t>求</a:t>
            </a:r>
            <a:endParaRPr lang="en-GB" altLang="zh-CN" sz="1156" dirty="0">
              <a:solidFill>
                <a:prstClr val="black"/>
              </a:solidFill>
              <a:latin typeface="微软雅黑" panose="020B0503020204020204" pitchFamily="34" charset="-122"/>
              <a:ea typeface="微软雅黑" panose="020B0503020204020204" pitchFamily="34" charset="-122"/>
            </a:endParaRPr>
          </a:p>
        </p:txBody>
      </p:sp>
      <p:sp>
        <p:nvSpPr>
          <p:cNvPr id="113" name="Rectangle 222">
            <a:extLst>
              <a:ext uri="{FF2B5EF4-FFF2-40B4-BE49-F238E27FC236}">
                <a16:creationId xmlns:a16="http://schemas.microsoft.com/office/drawing/2014/main" id="{33D68DE3-05E4-294F-BA36-E07D68E9F402}"/>
              </a:ext>
            </a:extLst>
          </p:cNvPr>
          <p:cNvSpPr>
            <a:spLocks noChangeArrowheads="1"/>
          </p:cNvSpPr>
          <p:nvPr/>
        </p:nvSpPr>
        <p:spPr bwMode="auto">
          <a:xfrm>
            <a:off x="2962907" y="2212762"/>
            <a:ext cx="898187" cy="499588"/>
          </a:xfrm>
          <a:prstGeom prst="rect">
            <a:avLst/>
          </a:prstGeom>
          <a:solidFill>
            <a:schemeClr val="accent1">
              <a:lumMod val="40000"/>
              <a:lumOff val="60000"/>
            </a:schemeClr>
          </a:solidFill>
          <a:ln w="9525" algn="ctr">
            <a:solidFill>
              <a:schemeClr val="bg2"/>
            </a:solidFill>
            <a:miter lim="800000"/>
            <a:headEnd/>
            <a:tailEnd/>
          </a:ln>
        </p:spPr>
        <p:txBody>
          <a:bodyPr wrap="square" anchor="ctr"/>
          <a:lstStyle/>
          <a:p>
            <a:pPr algn="ctr">
              <a:spcBef>
                <a:spcPct val="0"/>
              </a:spcBef>
            </a:pPr>
            <a:r>
              <a:rPr lang="zh-CN" altLang="en-GB" sz="1156" dirty="0">
                <a:solidFill>
                  <a:prstClr val="black"/>
                </a:solidFill>
                <a:latin typeface="微软雅黑" panose="020B0503020204020204" pitchFamily="34" charset="-122"/>
                <a:ea typeface="微软雅黑" panose="020B0503020204020204" pitchFamily="34" charset="-122"/>
              </a:rPr>
              <a:t>医院医疗服务水平</a:t>
            </a:r>
            <a:endParaRPr lang="en-GB" altLang="zh-CN" sz="1156" dirty="0">
              <a:solidFill>
                <a:prstClr val="black"/>
              </a:solidFill>
              <a:latin typeface="微软雅黑" panose="020B0503020204020204" pitchFamily="34" charset="-122"/>
              <a:ea typeface="微软雅黑" panose="020B0503020204020204" pitchFamily="34" charset="-122"/>
            </a:endParaRPr>
          </a:p>
        </p:txBody>
      </p:sp>
      <p:sp>
        <p:nvSpPr>
          <p:cNvPr id="114" name="Rectangle 223">
            <a:extLst>
              <a:ext uri="{FF2B5EF4-FFF2-40B4-BE49-F238E27FC236}">
                <a16:creationId xmlns:a16="http://schemas.microsoft.com/office/drawing/2014/main" id="{DBEF6D1B-810F-5F4A-9468-AF6E60E27CCE}"/>
              </a:ext>
            </a:extLst>
          </p:cNvPr>
          <p:cNvSpPr>
            <a:spLocks noChangeArrowheads="1"/>
          </p:cNvSpPr>
          <p:nvPr/>
        </p:nvSpPr>
        <p:spPr bwMode="auto">
          <a:xfrm>
            <a:off x="2962907" y="2829710"/>
            <a:ext cx="898187" cy="499588"/>
          </a:xfrm>
          <a:prstGeom prst="rect">
            <a:avLst/>
          </a:prstGeom>
          <a:solidFill>
            <a:schemeClr val="accent1">
              <a:lumMod val="40000"/>
              <a:lumOff val="60000"/>
            </a:schemeClr>
          </a:solidFill>
          <a:ln w="9525" algn="ctr">
            <a:solidFill>
              <a:schemeClr val="bg2"/>
            </a:solidFill>
            <a:miter lim="800000"/>
            <a:headEnd/>
            <a:tailEnd/>
          </a:ln>
        </p:spPr>
        <p:txBody>
          <a:bodyPr wrap="square" anchor="ctr"/>
          <a:lstStyle/>
          <a:p>
            <a:pPr algn="ctr">
              <a:spcBef>
                <a:spcPct val="0"/>
              </a:spcBef>
            </a:pPr>
            <a:r>
              <a:rPr lang="zh-CN" altLang="en-GB" sz="1156" dirty="0">
                <a:solidFill>
                  <a:prstClr val="black"/>
                </a:solidFill>
                <a:latin typeface="微软雅黑" panose="020B0503020204020204" pitchFamily="34" charset="-122"/>
                <a:ea typeface="微软雅黑" panose="020B0503020204020204" pitchFamily="34" charset="-122"/>
              </a:rPr>
              <a:t>医院医疗业务需求</a:t>
            </a:r>
            <a:endParaRPr lang="en-GB" altLang="zh-CN" sz="1156" dirty="0">
              <a:solidFill>
                <a:prstClr val="black"/>
              </a:solidFill>
              <a:latin typeface="微软雅黑" panose="020B0503020204020204" pitchFamily="34" charset="-122"/>
              <a:ea typeface="微软雅黑" panose="020B0503020204020204" pitchFamily="34" charset="-122"/>
            </a:endParaRPr>
          </a:p>
        </p:txBody>
      </p:sp>
      <p:sp>
        <p:nvSpPr>
          <p:cNvPr id="115" name="Rectangle 225">
            <a:extLst>
              <a:ext uri="{FF2B5EF4-FFF2-40B4-BE49-F238E27FC236}">
                <a16:creationId xmlns:a16="http://schemas.microsoft.com/office/drawing/2014/main" id="{183C03CF-7B46-FD4B-A156-D2ADC566ADBC}"/>
              </a:ext>
            </a:extLst>
          </p:cNvPr>
          <p:cNvSpPr>
            <a:spLocks noChangeArrowheads="1"/>
          </p:cNvSpPr>
          <p:nvPr/>
        </p:nvSpPr>
        <p:spPr bwMode="auto">
          <a:xfrm>
            <a:off x="3977983" y="2212762"/>
            <a:ext cx="877448" cy="499588"/>
          </a:xfrm>
          <a:prstGeom prst="rect">
            <a:avLst/>
          </a:prstGeom>
          <a:solidFill>
            <a:schemeClr val="accent2">
              <a:lumMod val="40000"/>
              <a:lumOff val="60000"/>
            </a:schemeClr>
          </a:solidFill>
          <a:ln w="9525" algn="ctr">
            <a:solidFill>
              <a:schemeClr val="bg2"/>
            </a:solidFill>
            <a:miter lim="800000"/>
            <a:headEnd/>
            <a:tailEnd/>
          </a:ln>
        </p:spPr>
        <p:txBody>
          <a:bodyPr wrap="none" anchor="ctr"/>
          <a:lstStyle/>
          <a:p>
            <a:pPr algn="ctr">
              <a:spcBef>
                <a:spcPct val="0"/>
              </a:spcBef>
            </a:pPr>
            <a:r>
              <a:rPr lang="zh-CN" altLang="en-GB" sz="1156" dirty="0">
                <a:solidFill>
                  <a:prstClr val="black"/>
                </a:solidFill>
                <a:latin typeface="微软雅黑" panose="020B0503020204020204" pitchFamily="34" charset="-122"/>
                <a:ea typeface="微软雅黑" panose="020B0503020204020204" pitchFamily="34" charset="-122"/>
              </a:rPr>
              <a:t>资金管理</a:t>
            </a:r>
            <a:endParaRPr lang="en-GB" altLang="zh-CN" sz="1156" dirty="0">
              <a:solidFill>
                <a:prstClr val="black"/>
              </a:solidFill>
              <a:latin typeface="微软雅黑" panose="020B0503020204020204" pitchFamily="34" charset="-122"/>
              <a:ea typeface="微软雅黑" panose="020B0503020204020204" pitchFamily="34" charset="-122"/>
            </a:endParaRPr>
          </a:p>
        </p:txBody>
      </p:sp>
      <p:sp>
        <p:nvSpPr>
          <p:cNvPr id="116" name="Rectangle 228">
            <a:extLst>
              <a:ext uri="{FF2B5EF4-FFF2-40B4-BE49-F238E27FC236}">
                <a16:creationId xmlns:a16="http://schemas.microsoft.com/office/drawing/2014/main" id="{604BD798-ACBD-D042-A9C2-FB839477CA60}"/>
              </a:ext>
            </a:extLst>
          </p:cNvPr>
          <p:cNvSpPr>
            <a:spLocks noChangeArrowheads="1"/>
          </p:cNvSpPr>
          <p:nvPr/>
        </p:nvSpPr>
        <p:spPr bwMode="auto">
          <a:xfrm>
            <a:off x="4923010" y="2212763"/>
            <a:ext cx="2031959" cy="231109"/>
          </a:xfrm>
          <a:prstGeom prst="rect">
            <a:avLst/>
          </a:prstGeom>
          <a:solidFill>
            <a:schemeClr val="accent2">
              <a:lumMod val="40000"/>
              <a:lumOff val="60000"/>
            </a:schemeClr>
          </a:solidFill>
          <a:ln w="9525" algn="ctr">
            <a:solidFill>
              <a:schemeClr val="bg2"/>
            </a:solidFill>
            <a:miter lim="800000"/>
            <a:headEnd/>
            <a:tailEnd/>
          </a:ln>
        </p:spPr>
        <p:txBody>
          <a:bodyPr wrap="none" anchor="ctr"/>
          <a:lstStyle/>
          <a:p>
            <a:pPr algn="ctr">
              <a:spcBef>
                <a:spcPct val="0"/>
              </a:spcBef>
            </a:pPr>
            <a:r>
              <a:rPr lang="zh-CN" altLang="en-GB" sz="1156">
                <a:solidFill>
                  <a:prstClr val="black"/>
                </a:solidFill>
                <a:latin typeface="微软雅黑" panose="020B0503020204020204" pitchFamily="34" charset="-122"/>
                <a:ea typeface="微软雅黑" panose="020B0503020204020204" pitchFamily="34" charset="-122"/>
              </a:rPr>
              <a:t>门诊收款和收入</a:t>
            </a:r>
            <a:endParaRPr lang="en-GB" altLang="zh-CN" sz="1156" dirty="0">
              <a:solidFill>
                <a:prstClr val="black"/>
              </a:solidFill>
              <a:latin typeface="微软雅黑" panose="020B0503020204020204" pitchFamily="34" charset="-122"/>
              <a:ea typeface="微软雅黑" panose="020B0503020204020204" pitchFamily="34" charset="-122"/>
            </a:endParaRPr>
          </a:p>
        </p:txBody>
      </p:sp>
      <p:sp>
        <p:nvSpPr>
          <p:cNvPr id="117" name="Rectangle 229">
            <a:extLst>
              <a:ext uri="{FF2B5EF4-FFF2-40B4-BE49-F238E27FC236}">
                <a16:creationId xmlns:a16="http://schemas.microsoft.com/office/drawing/2014/main" id="{FF598C81-3C86-204C-BB7F-F130C88DB643}"/>
              </a:ext>
            </a:extLst>
          </p:cNvPr>
          <p:cNvSpPr>
            <a:spLocks noChangeArrowheads="1"/>
          </p:cNvSpPr>
          <p:nvPr/>
        </p:nvSpPr>
        <p:spPr bwMode="auto">
          <a:xfrm>
            <a:off x="4923010" y="2482226"/>
            <a:ext cx="2031959" cy="230124"/>
          </a:xfrm>
          <a:prstGeom prst="rect">
            <a:avLst/>
          </a:prstGeom>
          <a:solidFill>
            <a:schemeClr val="accent2">
              <a:lumMod val="40000"/>
              <a:lumOff val="60000"/>
            </a:schemeClr>
          </a:solidFill>
          <a:ln w="9525" algn="ctr">
            <a:solidFill>
              <a:schemeClr val="bg2"/>
            </a:solidFill>
            <a:miter lim="800000"/>
            <a:headEnd/>
            <a:tailEnd/>
          </a:ln>
        </p:spPr>
        <p:txBody>
          <a:bodyPr wrap="none" anchor="ctr"/>
          <a:lstStyle/>
          <a:p>
            <a:pPr algn="ctr">
              <a:spcBef>
                <a:spcPct val="0"/>
              </a:spcBef>
            </a:pPr>
            <a:r>
              <a:rPr lang="zh-CN" altLang="en-GB" sz="1156">
                <a:solidFill>
                  <a:prstClr val="black"/>
                </a:solidFill>
                <a:latin typeface="微软雅黑" panose="020B0503020204020204" pitchFamily="34" charset="-122"/>
                <a:ea typeface="微软雅黑" panose="020B0503020204020204" pitchFamily="34" charset="-122"/>
              </a:rPr>
              <a:t>住院收款和收入</a:t>
            </a:r>
            <a:endParaRPr lang="en-GB" altLang="zh-CN" sz="1156" dirty="0">
              <a:solidFill>
                <a:prstClr val="black"/>
              </a:solidFill>
              <a:latin typeface="微软雅黑" panose="020B0503020204020204" pitchFamily="34" charset="-122"/>
              <a:ea typeface="微软雅黑" panose="020B0503020204020204" pitchFamily="34" charset="-122"/>
            </a:endParaRPr>
          </a:p>
        </p:txBody>
      </p:sp>
      <p:sp>
        <p:nvSpPr>
          <p:cNvPr id="118" name="Rectangle 242">
            <a:extLst>
              <a:ext uri="{FF2B5EF4-FFF2-40B4-BE49-F238E27FC236}">
                <a16:creationId xmlns:a16="http://schemas.microsoft.com/office/drawing/2014/main" id="{EF7A6E17-AEF0-B443-8E6D-6C932234297C}"/>
              </a:ext>
            </a:extLst>
          </p:cNvPr>
          <p:cNvSpPr>
            <a:spLocks noChangeArrowheads="1"/>
          </p:cNvSpPr>
          <p:nvPr/>
        </p:nvSpPr>
        <p:spPr bwMode="auto">
          <a:xfrm>
            <a:off x="9420988" y="2181628"/>
            <a:ext cx="392296" cy="3661075"/>
          </a:xfrm>
          <a:prstGeom prst="rect">
            <a:avLst/>
          </a:prstGeom>
          <a:solidFill>
            <a:schemeClr val="accent1">
              <a:lumMod val="60000"/>
              <a:lumOff val="40000"/>
              <a:alpha val="43921"/>
            </a:schemeClr>
          </a:solidFill>
          <a:ln w="9525" algn="ctr">
            <a:solidFill>
              <a:schemeClr val="bg2"/>
            </a:solidFill>
            <a:miter lim="800000"/>
            <a:headEnd/>
            <a:tailEnd/>
          </a:ln>
        </p:spPr>
        <p:txBody>
          <a:bodyPr wrap="none" anchor="ctr"/>
          <a:lstStyle/>
          <a:p>
            <a:pPr algn="ctr">
              <a:spcBef>
                <a:spcPct val="0"/>
              </a:spcBef>
            </a:pPr>
            <a:r>
              <a:rPr lang="zh-CN" altLang="en-GB" sz="1348" b="1" dirty="0">
                <a:solidFill>
                  <a:srgbClr val="44546A"/>
                </a:solidFill>
                <a:latin typeface="微软雅黑" panose="020B0503020204020204" pitchFamily="34" charset="-122"/>
                <a:ea typeface="微软雅黑" panose="020B0503020204020204" pitchFamily="34" charset="-122"/>
              </a:rPr>
              <a:t>制</a:t>
            </a:r>
            <a:endParaRPr lang="en-GB" altLang="zh-CN" sz="1348" b="1" dirty="0">
              <a:solidFill>
                <a:srgbClr val="44546A"/>
              </a:solidFill>
              <a:latin typeface="微软雅黑" panose="020B0503020204020204" pitchFamily="34" charset="-122"/>
              <a:ea typeface="微软雅黑" panose="020B0503020204020204" pitchFamily="34" charset="-122"/>
            </a:endParaRPr>
          </a:p>
          <a:p>
            <a:pPr algn="ctr">
              <a:spcBef>
                <a:spcPct val="0"/>
              </a:spcBef>
            </a:pPr>
            <a:r>
              <a:rPr lang="zh-CN" altLang="en-GB" sz="1348" b="1" dirty="0">
                <a:solidFill>
                  <a:srgbClr val="44546A"/>
                </a:solidFill>
                <a:latin typeface="微软雅黑" panose="020B0503020204020204" pitchFamily="34" charset="-122"/>
                <a:ea typeface="微软雅黑" panose="020B0503020204020204" pitchFamily="34" charset="-122"/>
              </a:rPr>
              <a:t>度</a:t>
            </a:r>
            <a:endParaRPr lang="en-GB" altLang="zh-CN" sz="1348" b="1" dirty="0">
              <a:solidFill>
                <a:srgbClr val="44546A"/>
              </a:solidFill>
              <a:latin typeface="微软雅黑" panose="020B0503020204020204" pitchFamily="34" charset="-122"/>
              <a:ea typeface="微软雅黑" panose="020B0503020204020204" pitchFamily="34" charset="-122"/>
            </a:endParaRPr>
          </a:p>
          <a:p>
            <a:pPr algn="ctr">
              <a:spcBef>
                <a:spcPct val="0"/>
              </a:spcBef>
            </a:pPr>
            <a:r>
              <a:rPr lang="zh-CN" altLang="en-GB" sz="1348" b="1" dirty="0">
                <a:solidFill>
                  <a:srgbClr val="44546A"/>
                </a:solidFill>
                <a:latin typeface="微软雅黑" panose="020B0503020204020204" pitchFamily="34" charset="-122"/>
                <a:ea typeface="微软雅黑" panose="020B0503020204020204" pitchFamily="34" charset="-122"/>
              </a:rPr>
              <a:t>管</a:t>
            </a:r>
            <a:endParaRPr lang="en-GB" altLang="zh-CN" sz="1348" b="1" dirty="0">
              <a:solidFill>
                <a:srgbClr val="44546A"/>
              </a:solidFill>
              <a:latin typeface="微软雅黑" panose="020B0503020204020204" pitchFamily="34" charset="-122"/>
              <a:ea typeface="微软雅黑" panose="020B0503020204020204" pitchFamily="34" charset="-122"/>
            </a:endParaRPr>
          </a:p>
          <a:p>
            <a:pPr algn="ctr">
              <a:spcBef>
                <a:spcPct val="0"/>
              </a:spcBef>
            </a:pPr>
            <a:r>
              <a:rPr lang="zh-CN" altLang="en-GB" sz="1348" b="1" dirty="0">
                <a:solidFill>
                  <a:srgbClr val="44546A"/>
                </a:solidFill>
                <a:latin typeface="微软雅黑" panose="020B0503020204020204" pitchFamily="34" charset="-122"/>
                <a:ea typeface="微软雅黑" panose="020B0503020204020204" pitchFamily="34" charset="-122"/>
              </a:rPr>
              <a:t>理</a:t>
            </a:r>
            <a:endParaRPr lang="en-GB" altLang="zh-CN" sz="1348" b="1" dirty="0">
              <a:solidFill>
                <a:srgbClr val="44546A"/>
              </a:solidFill>
              <a:latin typeface="微软雅黑" panose="020B0503020204020204" pitchFamily="34" charset="-122"/>
              <a:ea typeface="微软雅黑" panose="020B0503020204020204" pitchFamily="34" charset="-122"/>
            </a:endParaRPr>
          </a:p>
        </p:txBody>
      </p:sp>
      <p:sp>
        <p:nvSpPr>
          <p:cNvPr id="119" name="Rectangle 243">
            <a:extLst>
              <a:ext uri="{FF2B5EF4-FFF2-40B4-BE49-F238E27FC236}">
                <a16:creationId xmlns:a16="http://schemas.microsoft.com/office/drawing/2014/main" id="{DA456C44-9054-6E40-8F9A-F4DCA537A875}"/>
              </a:ext>
            </a:extLst>
          </p:cNvPr>
          <p:cNvSpPr>
            <a:spLocks noChangeArrowheads="1"/>
          </p:cNvSpPr>
          <p:nvPr/>
        </p:nvSpPr>
        <p:spPr bwMode="auto">
          <a:xfrm>
            <a:off x="9898848" y="2181628"/>
            <a:ext cx="393840" cy="3661075"/>
          </a:xfrm>
          <a:prstGeom prst="rect">
            <a:avLst/>
          </a:prstGeom>
          <a:solidFill>
            <a:schemeClr val="accent1">
              <a:lumMod val="60000"/>
              <a:lumOff val="40000"/>
              <a:alpha val="43921"/>
            </a:schemeClr>
          </a:solidFill>
          <a:ln w="9525" algn="ctr">
            <a:solidFill>
              <a:schemeClr val="bg2"/>
            </a:solidFill>
            <a:miter lim="800000"/>
            <a:headEnd/>
            <a:tailEnd/>
          </a:ln>
        </p:spPr>
        <p:txBody>
          <a:bodyPr wrap="none" anchor="ctr"/>
          <a:lstStyle/>
          <a:p>
            <a:pPr algn="ctr">
              <a:spcBef>
                <a:spcPct val="0"/>
              </a:spcBef>
            </a:pPr>
            <a:r>
              <a:rPr lang="zh-CN" altLang="en-GB" sz="1348" b="1">
                <a:solidFill>
                  <a:srgbClr val="44546A"/>
                </a:solidFill>
                <a:latin typeface="微软雅黑" panose="020B0503020204020204" pitchFamily="34" charset="-122"/>
                <a:ea typeface="微软雅黑" panose="020B0503020204020204" pitchFamily="34" charset="-122"/>
              </a:rPr>
              <a:t>内</a:t>
            </a:r>
            <a:endParaRPr lang="en-GB" altLang="zh-CN" sz="1348" b="1">
              <a:solidFill>
                <a:srgbClr val="44546A"/>
              </a:solidFill>
              <a:latin typeface="微软雅黑" panose="020B0503020204020204" pitchFamily="34" charset="-122"/>
              <a:ea typeface="微软雅黑" panose="020B0503020204020204" pitchFamily="34" charset="-122"/>
            </a:endParaRPr>
          </a:p>
          <a:p>
            <a:pPr algn="ctr">
              <a:spcBef>
                <a:spcPct val="0"/>
              </a:spcBef>
            </a:pPr>
            <a:r>
              <a:rPr lang="zh-CN" altLang="en-GB" sz="1348" b="1">
                <a:solidFill>
                  <a:srgbClr val="44546A"/>
                </a:solidFill>
                <a:latin typeface="微软雅黑" panose="020B0503020204020204" pitchFamily="34" charset="-122"/>
                <a:ea typeface="微软雅黑" panose="020B0503020204020204" pitchFamily="34" charset="-122"/>
              </a:rPr>
              <a:t>控</a:t>
            </a:r>
            <a:endParaRPr lang="en-GB" altLang="zh-CN" sz="1348" b="1">
              <a:solidFill>
                <a:srgbClr val="44546A"/>
              </a:solidFill>
              <a:latin typeface="微软雅黑" panose="020B0503020204020204" pitchFamily="34" charset="-122"/>
              <a:ea typeface="微软雅黑" panose="020B0503020204020204" pitchFamily="34" charset="-122"/>
            </a:endParaRPr>
          </a:p>
          <a:p>
            <a:pPr algn="ctr">
              <a:spcBef>
                <a:spcPct val="0"/>
              </a:spcBef>
            </a:pPr>
            <a:r>
              <a:rPr lang="zh-CN" altLang="en-GB" sz="1348" b="1">
                <a:solidFill>
                  <a:srgbClr val="44546A"/>
                </a:solidFill>
                <a:latin typeface="微软雅黑" panose="020B0503020204020204" pitchFamily="34" charset="-122"/>
                <a:ea typeface="微软雅黑" panose="020B0503020204020204" pitchFamily="34" charset="-122"/>
              </a:rPr>
              <a:t>内</a:t>
            </a:r>
            <a:endParaRPr lang="en-GB" altLang="zh-CN" sz="1348" b="1">
              <a:solidFill>
                <a:srgbClr val="44546A"/>
              </a:solidFill>
              <a:latin typeface="微软雅黑" panose="020B0503020204020204" pitchFamily="34" charset="-122"/>
              <a:ea typeface="微软雅黑" panose="020B0503020204020204" pitchFamily="34" charset="-122"/>
            </a:endParaRPr>
          </a:p>
          <a:p>
            <a:pPr algn="ctr">
              <a:spcBef>
                <a:spcPct val="0"/>
              </a:spcBef>
            </a:pPr>
            <a:r>
              <a:rPr lang="zh-CN" altLang="en-GB" sz="1348" b="1">
                <a:solidFill>
                  <a:srgbClr val="44546A"/>
                </a:solidFill>
                <a:latin typeface="微软雅黑" panose="020B0503020204020204" pitchFamily="34" charset="-122"/>
                <a:ea typeface="微软雅黑" panose="020B0503020204020204" pitchFamily="34" charset="-122"/>
              </a:rPr>
              <a:t>审</a:t>
            </a:r>
            <a:endParaRPr lang="en-GB" altLang="zh-CN" sz="1348" b="1" dirty="0">
              <a:solidFill>
                <a:srgbClr val="44546A"/>
              </a:solidFill>
              <a:latin typeface="微软雅黑" panose="020B0503020204020204" pitchFamily="34" charset="-122"/>
              <a:ea typeface="微软雅黑" panose="020B0503020204020204" pitchFamily="34" charset="-122"/>
            </a:endParaRPr>
          </a:p>
        </p:txBody>
      </p:sp>
      <p:sp>
        <p:nvSpPr>
          <p:cNvPr id="120" name="Rectangle 244">
            <a:extLst>
              <a:ext uri="{FF2B5EF4-FFF2-40B4-BE49-F238E27FC236}">
                <a16:creationId xmlns:a16="http://schemas.microsoft.com/office/drawing/2014/main" id="{8FB4A2D5-1C09-F14B-973C-B331B39C56FB}"/>
              </a:ext>
            </a:extLst>
          </p:cNvPr>
          <p:cNvSpPr>
            <a:spLocks noChangeArrowheads="1"/>
          </p:cNvSpPr>
          <p:nvPr/>
        </p:nvSpPr>
        <p:spPr bwMode="auto">
          <a:xfrm>
            <a:off x="10342223" y="2181628"/>
            <a:ext cx="393840" cy="3661075"/>
          </a:xfrm>
          <a:prstGeom prst="rect">
            <a:avLst/>
          </a:prstGeom>
          <a:solidFill>
            <a:schemeClr val="accent1">
              <a:lumMod val="60000"/>
              <a:lumOff val="40000"/>
              <a:alpha val="43921"/>
            </a:schemeClr>
          </a:solidFill>
          <a:ln w="9525" algn="ctr">
            <a:solidFill>
              <a:schemeClr val="bg2"/>
            </a:solidFill>
            <a:miter lim="800000"/>
            <a:headEnd/>
            <a:tailEnd/>
          </a:ln>
        </p:spPr>
        <p:txBody>
          <a:bodyPr wrap="none" anchor="ctr"/>
          <a:lstStyle/>
          <a:p>
            <a:pPr algn="ctr">
              <a:spcBef>
                <a:spcPct val="0"/>
              </a:spcBef>
            </a:pPr>
            <a:r>
              <a:rPr lang="zh-CN" altLang="en-US" sz="1348" b="1" dirty="0">
                <a:solidFill>
                  <a:srgbClr val="44546A"/>
                </a:solidFill>
                <a:latin typeface="微软雅黑" panose="020B0503020204020204" pitchFamily="34" charset="-122"/>
                <a:ea typeface="微软雅黑" panose="020B0503020204020204" pitchFamily="34" charset="-122"/>
              </a:rPr>
              <a:t>结</a:t>
            </a:r>
            <a:endParaRPr lang="en-US" altLang="zh-CN" sz="1348" b="1" dirty="0">
              <a:solidFill>
                <a:srgbClr val="44546A"/>
              </a:solidFill>
              <a:latin typeface="微软雅黑" panose="020B0503020204020204" pitchFamily="34" charset="-122"/>
              <a:ea typeface="微软雅黑" panose="020B0503020204020204" pitchFamily="34" charset="-122"/>
            </a:endParaRPr>
          </a:p>
          <a:p>
            <a:pPr algn="ctr">
              <a:spcBef>
                <a:spcPct val="0"/>
              </a:spcBef>
            </a:pPr>
            <a:r>
              <a:rPr lang="zh-CN" altLang="en-US" sz="1348" b="1" dirty="0">
                <a:solidFill>
                  <a:srgbClr val="44546A"/>
                </a:solidFill>
                <a:latin typeface="微软雅黑" panose="020B0503020204020204" pitchFamily="34" charset="-122"/>
                <a:ea typeface="微软雅黑" panose="020B0503020204020204" pitchFamily="34" charset="-122"/>
              </a:rPr>
              <a:t>果</a:t>
            </a:r>
            <a:endParaRPr lang="en-US" altLang="zh-CN" sz="1348" b="1" dirty="0">
              <a:solidFill>
                <a:srgbClr val="44546A"/>
              </a:solidFill>
              <a:latin typeface="微软雅黑" panose="020B0503020204020204" pitchFamily="34" charset="-122"/>
              <a:ea typeface="微软雅黑" panose="020B0503020204020204" pitchFamily="34" charset="-122"/>
            </a:endParaRPr>
          </a:p>
          <a:p>
            <a:pPr algn="ctr">
              <a:spcBef>
                <a:spcPct val="0"/>
              </a:spcBef>
            </a:pPr>
            <a:r>
              <a:rPr lang="zh-CN" altLang="en-US" sz="1348" b="1" dirty="0">
                <a:solidFill>
                  <a:srgbClr val="44546A"/>
                </a:solidFill>
                <a:latin typeface="微软雅黑" panose="020B0503020204020204" pitchFamily="34" charset="-122"/>
                <a:ea typeface="微软雅黑" panose="020B0503020204020204" pitchFamily="34" charset="-122"/>
              </a:rPr>
              <a:t>分</a:t>
            </a:r>
            <a:endParaRPr lang="en-US" altLang="zh-CN" sz="1348" b="1" dirty="0">
              <a:solidFill>
                <a:srgbClr val="44546A"/>
              </a:solidFill>
              <a:latin typeface="微软雅黑" panose="020B0503020204020204" pitchFamily="34" charset="-122"/>
              <a:ea typeface="微软雅黑" panose="020B0503020204020204" pitchFamily="34" charset="-122"/>
            </a:endParaRPr>
          </a:p>
          <a:p>
            <a:pPr algn="ctr">
              <a:spcBef>
                <a:spcPct val="0"/>
              </a:spcBef>
            </a:pPr>
            <a:r>
              <a:rPr lang="zh-CN" altLang="en-US" sz="1348" b="1" dirty="0">
                <a:solidFill>
                  <a:srgbClr val="44546A"/>
                </a:solidFill>
                <a:latin typeface="微软雅黑" panose="020B0503020204020204" pitchFamily="34" charset="-122"/>
                <a:ea typeface="微软雅黑" panose="020B0503020204020204" pitchFamily="34" charset="-122"/>
              </a:rPr>
              <a:t>析</a:t>
            </a:r>
            <a:endParaRPr lang="en-GB" altLang="zh-CN" sz="1348" b="1" dirty="0">
              <a:solidFill>
                <a:srgbClr val="44546A"/>
              </a:solidFill>
              <a:latin typeface="微软雅黑" panose="020B0503020204020204" pitchFamily="34" charset="-122"/>
              <a:ea typeface="微软雅黑" panose="020B0503020204020204" pitchFamily="34" charset="-122"/>
            </a:endParaRPr>
          </a:p>
        </p:txBody>
      </p:sp>
      <p:sp>
        <p:nvSpPr>
          <p:cNvPr id="121" name="Rectangle 223">
            <a:extLst>
              <a:ext uri="{FF2B5EF4-FFF2-40B4-BE49-F238E27FC236}">
                <a16:creationId xmlns:a16="http://schemas.microsoft.com/office/drawing/2014/main" id="{C5BDC0B5-478B-C247-9701-5C2C5163E2DB}"/>
              </a:ext>
            </a:extLst>
          </p:cNvPr>
          <p:cNvSpPr>
            <a:spLocks noChangeArrowheads="1"/>
          </p:cNvSpPr>
          <p:nvPr/>
        </p:nvSpPr>
        <p:spPr bwMode="auto">
          <a:xfrm>
            <a:off x="2009377" y="2840079"/>
            <a:ext cx="900143" cy="499588"/>
          </a:xfrm>
          <a:prstGeom prst="rect">
            <a:avLst/>
          </a:prstGeom>
          <a:solidFill>
            <a:schemeClr val="accent1">
              <a:lumMod val="40000"/>
              <a:lumOff val="60000"/>
            </a:schemeClr>
          </a:solidFill>
          <a:ln w="9525" algn="ctr">
            <a:solidFill>
              <a:schemeClr val="bg2"/>
            </a:solidFill>
            <a:miter lim="800000"/>
            <a:headEnd/>
            <a:tailEnd/>
          </a:ln>
        </p:spPr>
        <p:txBody>
          <a:bodyPr wrap="square" anchor="ctr"/>
          <a:lstStyle/>
          <a:p>
            <a:pPr algn="ctr">
              <a:spcBef>
                <a:spcPct val="0"/>
              </a:spcBef>
            </a:pPr>
            <a:r>
              <a:rPr lang="zh-CN" altLang="en-GB" sz="1156">
                <a:solidFill>
                  <a:prstClr val="black"/>
                </a:solidFill>
                <a:latin typeface="微软雅黑" panose="020B0503020204020204" pitchFamily="34" charset="-122"/>
                <a:ea typeface="微软雅黑" panose="020B0503020204020204" pitchFamily="34" charset="-122"/>
              </a:rPr>
              <a:t>医院物资需求计划</a:t>
            </a:r>
            <a:endParaRPr lang="en-GB" altLang="zh-CN" sz="1156" dirty="0">
              <a:solidFill>
                <a:prstClr val="black"/>
              </a:solidFill>
              <a:latin typeface="微软雅黑" panose="020B0503020204020204" pitchFamily="34" charset="-122"/>
              <a:ea typeface="微软雅黑" panose="020B0503020204020204" pitchFamily="34" charset="-122"/>
            </a:endParaRPr>
          </a:p>
        </p:txBody>
      </p:sp>
      <p:sp>
        <p:nvSpPr>
          <p:cNvPr id="122" name="Rectangle 226">
            <a:extLst>
              <a:ext uri="{FF2B5EF4-FFF2-40B4-BE49-F238E27FC236}">
                <a16:creationId xmlns:a16="http://schemas.microsoft.com/office/drawing/2014/main" id="{1BCC0F2B-B3DC-0145-9821-33157B9853E9}"/>
              </a:ext>
            </a:extLst>
          </p:cNvPr>
          <p:cNvSpPr>
            <a:spLocks noChangeArrowheads="1"/>
          </p:cNvSpPr>
          <p:nvPr/>
        </p:nvSpPr>
        <p:spPr bwMode="auto">
          <a:xfrm>
            <a:off x="3977984" y="2840079"/>
            <a:ext cx="968633" cy="499588"/>
          </a:xfrm>
          <a:prstGeom prst="rect">
            <a:avLst/>
          </a:prstGeom>
          <a:solidFill>
            <a:schemeClr val="accent2">
              <a:lumMod val="40000"/>
              <a:lumOff val="60000"/>
            </a:schemeClr>
          </a:solidFill>
          <a:ln w="9525" algn="ctr">
            <a:solidFill>
              <a:schemeClr val="bg2"/>
            </a:solidFill>
            <a:miter lim="800000"/>
            <a:headEnd/>
            <a:tailEnd/>
          </a:ln>
        </p:spPr>
        <p:txBody>
          <a:bodyPr wrap="none" anchor="ctr"/>
          <a:lstStyle/>
          <a:p>
            <a:pPr algn="ctr">
              <a:spcBef>
                <a:spcPct val="0"/>
              </a:spcBef>
            </a:pPr>
            <a:r>
              <a:rPr lang="zh-CN" altLang="en-GB" sz="1156">
                <a:solidFill>
                  <a:prstClr val="black"/>
                </a:solidFill>
                <a:latin typeface="微软雅黑" panose="020B0503020204020204" pitchFamily="34" charset="-122"/>
                <a:ea typeface="微软雅黑" panose="020B0503020204020204" pitchFamily="34" charset="-122"/>
              </a:rPr>
              <a:t>物资预算</a:t>
            </a:r>
            <a:endParaRPr lang="en-GB" altLang="zh-CN" sz="1156" dirty="0">
              <a:solidFill>
                <a:prstClr val="black"/>
              </a:solidFill>
              <a:latin typeface="微软雅黑" panose="020B0503020204020204" pitchFamily="34" charset="-122"/>
              <a:ea typeface="微软雅黑" panose="020B0503020204020204" pitchFamily="34" charset="-122"/>
            </a:endParaRPr>
          </a:p>
        </p:txBody>
      </p:sp>
      <p:sp>
        <p:nvSpPr>
          <p:cNvPr id="123" name="Rectangle 226">
            <a:extLst>
              <a:ext uri="{FF2B5EF4-FFF2-40B4-BE49-F238E27FC236}">
                <a16:creationId xmlns:a16="http://schemas.microsoft.com/office/drawing/2014/main" id="{893D64A3-9F6A-E642-A86C-216DA5F08ED0}"/>
              </a:ext>
            </a:extLst>
          </p:cNvPr>
          <p:cNvSpPr>
            <a:spLocks noChangeArrowheads="1"/>
          </p:cNvSpPr>
          <p:nvPr/>
        </p:nvSpPr>
        <p:spPr bwMode="auto">
          <a:xfrm>
            <a:off x="4997870" y="2840079"/>
            <a:ext cx="968633" cy="499588"/>
          </a:xfrm>
          <a:prstGeom prst="rect">
            <a:avLst/>
          </a:prstGeom>
          <a:solidFill>
            <a:schemeClr val="accent2">
              <a:lumMod val="40000"/>
              <a:lumOff val="60000"/>
            </a:schemeClr>
          </a:solidFill>
          <a:ln w="9525" algn="ctr">
            <a:solidFill>
              <a:schemeClr val="bg2"/>
            </a:solidFill>
            <a:miter lim="800000"/>
            <a:headEnd/>
            <a:tailEnd/>
          </a:ln>
        </p:spPr>
        <p:txBody>
          <a:bodyPr wrap="none" anchor="ctr"/>
          <a:lstStyle/>
          <a:p>
            <a:pPr algn="ctr">
              <a:spcBef>
                <a:spcPct val="0"/>
              </a:spcBef>
            </a:pPr>
            <a:r>
              <a:rPr lang="zh-CN" altLang="en-US" sz="1156" dirty="0">
                <a:solidFill>
                  <a:prstClr val="black"/>
                </a:solidFill>
                <a:latin typeface="微软雅黑" panose="020B0503020204020204" pitchFamily="34" charset="-122"/>
                <a:ea typeface="微软雅黑" panose="020B0503020204020204" pitchFamily="34" charset="-122"/>
              </a:rPr>
              <a:t>院内外物流</a:t>
            </a:r>
            <a:endParaRPr lang="en-GB" altLang="zh-CN" sz="1156" dirty="0">
              <a:solidFill>
                <a:prstClr val="black"/>
              </a:solidFill>
              <a:latin typeface="微软雅黑" panose="020B0503020204020204" pitchFamily="34" charset="-122"/>
              <a:ea typeface="微软雅黑" panose="020B0503020204020204" pitchFamily="34" charset="-122"/>
            </a:endParaRPr>
          </a:p>
        </p:txBody>
      </p:sp>
      <p:sp>
        <p:nvSpPr>
          <p:cNvPr id="124" name="Rectangle 226">
            <a:extLst>
              <a:ext uri="{FF2B5EF4-FFF2-40B4-BE49-F238E27FC236}">
                <a16:creationId xmlns:a16="http://schemas.microsoft.com/office/drawing/2014/main" id="{9ADC796C-0958-024A-A9FC-D35A464D42BE}"/>
              </a:ext>
            </a:extLst>
          </p:cNvPr>
          <p:cNvSpPr>
            <a:spLocks noChangeArrowheads="1"/>
          </p:cNvSpPr>
          <p:nvPr/>
        </p:nvSpPr>
        <p:spPr bwMode="auto">
          <a:xfrm>
            <a:off x="6017758" y="2840079"/>
            <a:ext cx="968633" cy="499588"/>
          </a:xfrm>
          <a:prstGeom prst="rect">
            <a:avLst/>
          </a:prstGeom>
          <a:solidFill>
            <a:schemeClr val="accent2">
              <a:lumMod val="40000"/>
              <a:lumOff val="60000"/>
            </a:schemeClr>
          </a:solidFill>
          <a:ln w="9525" algn="ctr">
            <a:solidFill>
              <a:schemeClr val="bg2"/>
            </a:solidFill>
            <a:miter lim="800000"/>
            <a:headEnd/>
            <a:tailEnd/>
          </a:ln>
        </p:spPr>
        <p:txBody>
          <a:bodyPr wrap="square" anchor="ctr"/>
          <a:lstStyle/>
          <a:p>
            <a:pPr algn="ctr">
              <a:spcBef>
                <a:spcPct val="0"/>
              </a:spcBef>
            </a:pPr>
            <a:r>
              <a:rPr lang="zh-CN" altLang="en-US" sz="1156" dirty="0">
                <a:solidFill>
                  <a:prstClr val="black"/>
                </a:solidFill>
                <a:latin typeface="微软雅黑" panose="020B0503020204020204" pitchFamily="34" charset="-122"/>
                <a:ea typeface="微软雅黑" panose="020B0503020204020204" pitchFamily="34" charset="-122"/>
              </a:rPr>
              <a:t>账实一致</a:t>
            </a:r>
            <a:endParaRPr lang="en-GB" altLang="zh-CN" sz="1156" dirty="0">
              <a:solidFill>
                <a:prstClr val="black"/>
              </a:solidFill>
              <a:latin typeface="微软雅黑" panose="020B0503020204020204" pitchFamily="34" charset="-122"/>
              <a:ea typeface="微软雅黑" panose="020B0503020204020204" pitchFamily="34" charset="-122"/>
            </a:endParaRPr>
          </a:p>
        </p:txBody>
      </p:sp>
      <p:sp>
        <p:nvSpPr>
          <p:cNvPr id="125" name="Rectangle 223">
            <a:extLst>
              <a:ext uri="{FF2B5EF4-FFF2-40B4-BE49-F238E27FC236}">
                <a16:creationId xmlns:a16="http://schemas.microsoft.com/office/drawing/2014/main" id="{0F372D9E-904A-3F4E-815F-F2D6534121E2}"/>
              </a:ext>
            </a:extLst>
          </p:cNvPr>
          <p:cNvSpPr>
            <a:spLocks noChangeArrowheads="1"/>
          </p:cNvSpPr>
          <p:nvPr/>
        </p:nvSpPr>
        <p:spPr bwMode="auto">
          <a:xfrm>
            <a:off x="2008646" y="3456222"/>
            <a:ext cx="1849209" cy="499588"/>
          </a:xfrm>
          <a:prstGeom prst="rect">
            <a:avLst/>
          </a:prstGeom>
          <a:solidFill>
            <a:schemeClr val="accent1">
              <a:lumMod val="40000"/>
              <a:lumOff val="60000"/>
            </a:schemeClr>
          </a:solidFill>
          <a:ln w="9525" algn="ctr">
            <a:solidFill>
              <a:schemeClr val="bg2"/>
            </a:solidFill>
            <a:miter lim="800000"/>
            <a:headEnd/>
            <a:tailEnd/>
          </a:ln>
        </p:spPr>
        <p:txBody>
          <a:bodyPr wrap="square" anchor="ctr"/>
          <a:lstStyle/>
          <a:p>
            <a:pPr algn="ctr">
              <a:spcBef>
                <a:spcPct val="0"/>
              </a:spcBef>
            </a:pPr>
            <a:r>
              <a:rPr lang="zh-CN" altLang="en-GB" sz="1156">
                <a:solidFill>
                  <a:prstClr val="black"/>
                </a:solidFill>
                <a:latin typeface="微软雅黑" panose="020B0503020204020204" pitchFamily="34" charset="-122"/>
                <a:ea typeface="微软雅黑" panose="020B0503020204020204" pitchFamily="34" charset="-122"/>
              </a:rPr>
              <a:t>医院资产需求计划</a:t>
            </a:r>
            <a:endParaRPr lang="en-GB" altLang="zh-CN" sz="1156" dirty="0">
              <a:solidFill>
                <a:prstClr val="black"/>
              </a:solidFill>
              <a:latin typeface="微软雅黑" panose="020B0503020204020204" pitchFamily="34" charset="-122"/>
              <a:ea typeface="微软雅黑" panose="020B0503020204020204" pitchFamily="34" charset="-122"/>
            </a:endParaRPr>
          </a:p>
        </p:txBody>
      </p:sp>
      <p:sp>
        <p:nvSpPr>
          <p:cNvPr id="126" name="Rectangle 226">
            <a:extLst>
              <a:ext uri="{FF2B5EF4-FFF2-40B4-BE49-F238E27FC236}">
                <a16:creationId xmlns:a16="http://schemas.microsoft.com/office/drawing/2014/main" id="{5F61E692-18F8-C747-A03C-D3B2938ED80B}"/>
              </a:ext>
            </a:extLst>
          </p:cNvPr>
          <p:cNvSpPr>
            <a:spLocks noChangeArrowheads="1"/>
          </p:cNvSpPr>
          <p:nvPr/>
        </p:nvSpPr>
        <p:spPr bwMode="auto">
          <a:xfrm>
            <a:off x="3977982" y="3456222"/>
            <a:ext cx="572375" cy="499588"/>
          </a:xfrm>
          <a:prstGeom prst="rect">
            <a:avLst/>
          </a:prstGeom>
          <a:solidFill>
            <a:schemeClr val="accent2">
              <a:lumMod val="40000"/>
              <a:lumOff val="60000"/>
            </a:schemeClr>
          </a:solidFill>
          <a:ln w="9525" algn="ctr">
            <a:solidFill>
              <a:schemeClr val="bg2"/>
            </a:solidFill>
            <a:miter lim="800000"/>
            <a:headEnd/>
            <a:tailEnd/>
          </a:ln>
        </p:spPr>
        <p:txBody>
          <a:bodyPr wrap="square" anchor="ctr"/>
          <a:lstStyle/>
          <a:p>
            <a:pPr algn="ctr">
              <a:spcBef>
                <a:spcPct val="0"/>
              </a:spcBef>
            </a:pPr>
            <a:r>
              <a:rPr lang="zh-CN" altLang="en-GB" sz="1156">
                <a:solidFill>
                  <a:prstClr val="black"/>
                </a:solidFill>
                <a:latin typeface="微软雅黑" panose="020B0503020204020204" pitchFamily="34" charset="-122"/>
                <a:ea typeface="微软雅黑" panose="020B0503020204020204" pitchFamily="34" charset="-122"/>
              </a:rPr>
              <a:t>设备预算</a:t>
            </a:r>
            <a:endParaRPr lang="en-GB" altLang="zh-CN" sz="1156" dirty="0">
              <a:solidFill>
                <a:prstClr val="black"/>
              </a:solidFill>
              <a:latin typeface="微软雅黑" panose="020B0503020204020204" pitchFamily="34" charset="-122"/>
              <a:ea typeface="微软雅黑" panose="020B0503020204020204" pitchFamily="34" charset="-122"/>
            </a:endParaRPr>
          </a:p>
        </p:txBody>
      </p:sp>
      <p:sp>
        <p:nvSpPr>
          <p:cNvPr id="127" name="Rectangle 226">
            <a:extLst>
              <a:ext uri="{FF2B5EF4-FFF2-40B4-BE49-F238E27FC236}">
                <a16:creationId xmlns:a16="http://schemas.microsoft.com/office/drawing/2014/main" id="{F0FDD551-4D5B-DA40-B07F-EEC182297A78}"/>
              </a:ext>
            </a:extLst>
          </p:cNvPr>
          <p:cNvSpPr>
            <a:spLocks noChangeArrowheads="1"/>
          </p:cNvSpPr>
          <p:nvPr/>
        </p:nvSpPr>
        <p:spPr bwMode="auto">
          <a:xfrm>
            <a:off x="5213337" y="3467787"/>
            <a:ext cx="572375" cy="499588"/>
          </a:xfrm>
          <a:prstGeom prst="rect">
            <a:avLst/>
          </a:prstGeom>
          <a:solidFill>
            <a:schemeClr val="accent2">
              <a:lumMod val="40000"/>
              <a:lumOff val="60000"/>
            </a:schemeClr>
          </a:solidFill>
          <a:ln w="9525" algn="ctr">
            <a:solidFill>
              <a:schemeClr val="bg2"/>
            </a:solidFill>
            <a:miter lim="800000"/>
            <a:headEnd/>
            <a:tailEnd/>
          </a:ln>
        </p:spPr>
        <p:txBody>
          <a:bodyPr wrap="square" anchor="ctr"/>
          <a:lstStyle/>
          <a:p>
            <a:pPr algn="ctr">
              <a:spcBef>
                <a:spcPct val="0"/>
              </a:spcBef>
            </a:pPr>
            <a:r>
              <a:rPr lang="zh-CN" altLang="en-GB" sz="1156">
                <a:solidFill>
                  <a:prstClr val="black"/>
                </a:solidFill>
                <a:latin typeface="微软雅黑" panose="020B0503020204020204" pitchFamily="34" charset="-122"/>
                <a:ea typeface="微软雅黑" panose="020B0503020204020204" pitchFamily="34" charset="-122"/>
              </a:rPr>
              <a:t>账实管理</a:t>
            </a:r>
            <a:endParaRPr lang="en-GB" altLang="zh-CN" sz="1156" dirty="0">
              <a:solidFill>
                <a:prstClr val="black"/>
              </a:solidFill>
              <a:latin typeface="微软雅黑" panose="020B0503020204020204" pitchFamily="34" charset="-122"/>
              <a:ea typeface="微软雅黑" panose="020B0503020204020204" pitchFamily="34" charset="-122"/>
            </a:endParaRPr>
          </a:p>
        </p:txBody>
      </p:sp>
      <p:sp>
        <p:nvSpPr>
          <p:cNvPr id="128" name="Rectangle 226">
            <a:extLst>
              <a:ext uri="{FF2B5EF4-FFF2-40B4-BE49-F238E27FC236}">
                <a16:creationId xmlns:a16="http://schemas.microsoft.com/office/drawing/2014/main" id="{2D053396-95DF-9741-AB0A-7F0395BE0750}"/>
              </a:ext>
            </a:extLst>
          </p:cNvPr>
          <p:cNvSpPr>
            <a:spLocks noChangeArrowheads="1"/>
          </p:cNvSpPr>
          <p:nvPr/>
        </p:nvSpPr>
        <p:spPr bwMode="auto">
          <a:xfrm>
            <a:off x="6581352" y="3456222"/>
            <a:ext cx="952329" cy="499588"/>
          </a:xfrm>
          <a:prstGeom prst="rect">
            <a:avLst/>
          </a:prstGeom>
          <a:solidFill>
            <a:schemeClr val="accent2">
              <a:lumMod val="40000"/>
              <a:lumOff val="60000"/>
            </a:schemeClr>
          </a:solidFill>
          <a:ln w="9525" algn="ctr">
            <a:solidFill>
              <a:schemeClr val="bg2"/>
            </a:solidFill>
            <a:miter lim="800000"/>
            <a:headEnd/>
            <a:tailEnd/>
          </a:ln>
        </p:spPr>
        <p:txBody>
          <a:bodyPr wrap="square" anchor="ctr"/>
          <a:lstStyle/>
          <a:p>
            <a:pPr algn="ctr">
              <a:spcBef>
                <a:spcPct val="0"/>
              </a:spcBef>
            </a:pPr>
            <a:r>
              <a:rPr lang="zh-CN" altLang="en-US" sz="1156" dirty="0">
                <a:solidFill>
                  <a:prstClr val="black"/>
                </a:solidFill>
                <a:latin typeface="微软雅黑" panose="020B0503020204020204" pitchFamily="34" charset="-122"/>
                <a:ea typeface="微软雅黑" panose="020B0503020204020204" pitchFamily="34" charset="-122"/>
              </a:rPr>
              <a:t>价值管理</a:t>
            </a:r>
            <a:endParaRPr lang="en-GB" altLang="zh-CN" sz="1156" dirty="0">
              <a:solidFill>
                <a:prstClr val="black"/>
              </a:solidFill>
              <a:latin typeface="微软雅黑" panose="020B0503020204020204" pitchFamily="34" charset="-122"/>
              <a:ea typeface="微软雅黑" panose="020B0503020204020204" pitchFamily="34" charset="-122"/>
            </a:endParaRPr>
          </a:p>
        </p:txBody>
      </p:sp>
      <p:sp>
        <p:nvSpPr>
          <p:cNvPr id="129" name="Rectangle 226">
            <a:extLst>
              <a:ext uri="{FF2B5EF4-FFF2-40B4-BE49-F238E27FC236}">
                <a16:creationId xmlns:a16="http://schemas.microsoft.com/office/drawing/2014/main" id="{D1347FE3-C920-7C47-98C2-9D381182564E}"/>
              </a:ext>
            </a:extLst>
          </p:cNvPr>
          <p:cNvSpPr>
            <a:spLocks noChangeArrowheads="1"/>
          </p:cNvSpPr>
          <p:nvPr/>
        </p:nvSpPr>
        <p:spPr bwMode="auto">
          <a:xfrm>
            <a:off x="5888552" y="3456222"/>
            <a:ext cx="614481" cy="499588"/>
          </a:xfrm>
          <a:prstGeom prst="rect">
            <a:avLst/>
          </a:prstGeom>
          <a:solidFill>
            <a:schemeClr val="accent2">
              <a:lumMod val="40000"/>
              <a:lumOff val="60000"/>
            </a:schemeClr>
          </a:solidFill>
          <a:ln w="9525" algn="ctr">
            <a:solidFill>
              <a:schemeClr val="bg2"/>
            </a:solidFill>
            <a:miter lim="800000"/>
            <a:headEnd/>
            <a:tailEnd/>
          </a:ln>
        </p:spPr>
        <p:txBody>
          <a:bodyPr wrap="square" anchor="ctr"/>
          <a:lstStyle/>
          <a:p>
            <a:pPr algn="ctr">
              <a:spcBef>
                <a:spcPct val="0"/>
              </a:spcBef>
            </a:pPr>
            <a:r>
              <a:rPr lang="zh-CN" altLang="en-US" sz="1156" dirty="0">
                <a:solidFill>
                  <a:prstClr val="black"/>
                </a:solidFill>
                <a:latin typeface="微软雅黑" panose="020B0503020204020204" pitchFamily="34" charset="-122"/>
                <a:ea typeface="微软雅黑" panose="020B0503020204020204" pitchFamily="34" charset="-122"/>
              </a:rPr>
              <a:t>业务记录</a:t>
            </a:r>
            <a:endParaRPr lang="en-GB" altLang="zh-CN" sz="1156" dirty="0">
              <a:solidFill>
                <a:prstClr val="black"/>
              </a:solidFill>
              <a:latin typeface="微软雅黑" panose="020B0503020204020204" pitchFamily="34" charset="-122"/>
              <a:ea typeface="微软雅黑" panose="020B0503020204020204" pitchFamily="34" charset="-122"/>
            </a:endParaRPr>
          </a:p>
        </p:txBody>
      </p:sp>
      <p:sp>
        <p:nvSpPr>
          <p:cNvPr id="130" name="Rectangle 226">
            <a:extLst>
              <a:ext uri="{FF2B5EF4-FFF2-40B4-BE49-F238E27FC236}">
                <a16:creationId xmlns:a16="http://schemas.microsoft.com/office/drawing/2014/main" id="{18AB8FB3-557C-0C4B-93AA-1EF7AEDFB140}"/>
              </a:ext>
            </a:extLst>
          </p:cNvPr>
          <p:cNvSpPr>
            <a:spLocks noChangeArrowheads="1"/>
          </p:cNvSpPr>
          <p:nvPr/>
        </p:nvSpPr>
        <p:spPr bwMode="auto">
          <a:xfrm>
            <a:off x="7573309" y="3443475"/>
            <a:ext cx="572375" cy="499588"/>
          </a:xfrm>
          <a:prstGeom prst="rect">
            <a:avLst/>
          </a:prstGeom>
          <a:solidFill>
            <a:schemeClr val="accent2">
              <a:lumMod val="40000"/>
              <a:lumOff val="60000"/>
            </a:schemeClr>
          </a:solidFill>
          <a:ln w="9525" algn="ctr">
            <a:solidFill>
              <a:schemeClr val="bg2"/>
            </a:solidFill>
            <a:miter lim="800000"/>
            <a:headEnd/>
            <a:tailEnd/>
          </a:ln>
        </p:spPr>
        <p:txBody>
          <a:bodyPr wrap="square" anchor="ctr"/>
          <a:lstStyle/>
          <a:p>
            <a:pPr algn="ctr">
              <a:spcBef>
                <a:spcPct val="0"/>
              </a:spcBef>
            </a:pPr>
            <a:r>
              <a:rPr lang="zh-CN" altLang="en-GB" sz="1156">
                <a:solidFill>
                  <a:prstClr val="black"/>
                </a:solidFill>
                <a:latin typeface="微软雅黑" panose="020B0503020204020204" pitchFamily="34" charset="-122"/>
                <a:ea typeface="微软雅黑" panose="020B0503020204020204" pitchFamily="34" charset="-122"/>
              </a:rPr>
              <a:t>维修核算</a:t>
            </a:r>
            <a:endParaRPr lang="en-GB" altLang="zh-CN" sz="1156" dirty="0">
              <a:solidFill>
                <a:prstClr val="black"/>
              </a:solidFill>
              <a:latin typeface="微软雅黑" panose="020B0503020204020204" pitchFamily="34" charset="-122"/>
              <a:ea typeface="微软雅黑" panose="020B0503020204020204" pitchFamily="34" charset="-122"/>
            </a:endParaRPr>
          </a:p>
        </p:txBody>
      </p:sp>
      <p:sp>
        <p:nvSpPr>
          <p:cNvPr id="131" name="Rectangle 223">
            <a:extLst>
              <a:ext uri="{FF2B5EF4-FFF2-40B4-BE49-F238E27FC236}">
                <a16:creationId xmlns:a16="http://schemas.microsoft.com/office/drawing/2014/main" id="{66658330-3A1E-D248-BFF8-CD8D51E92600}"/>
              </a:ext>
            </a:extLst>
          </p:cNvPr>
          <p:cNvSpPr>
            <a:spLocks noChangeArrowheads="1"/>
          </p:cNvSpPr>
          <p:nvPr/>
        </p:nvSpPr>
        <p:spPr bwMode="auto">
          <a:xfrm>
            <a:off x="2020082" y="4075107"/>
            <a:ext cx="1849209" cy="499588"/>
          </a:xfrm>
          <a:prstGeom prst="rect">
            <a:avLst/>
          </a:prstGeom>
          <a:solidFill>
            <a:schemeClr val="accent1">
              <a:lumMod val="40000"/>
              <a:lumOff val="60000"/>
            </a:schemeClr>
          </a:solidFill>
          <a:ln w="9525" algn="ctr">
            <a:solidFill>
              <a:schemeClr val="bg2"/>
            </a:solidFill>
            <a:miter lim="800000"/>
            <a:headEnd/>
            <a:tailEnd/>
          </a:ln>
        </p:spPr>
        <p:txBody>
          <a:bodyPr wrap="square" anchor="ctr"/>
          <a:lstStyle/>
          <a:p>
            <a:pPr algn="ctr">
              <a:spcBef>
                <a:spcPct val="0"/>
              </a:spcBef>
            </a:pPr>
            <a:r>
              <a:rPr lang="zh-CN" altLang="en-GB" sz="1156" dirty="0">
                <a:solidFill>
                  <a:prstClr val="black"/>
                </a:solidFill>
                <a:latin typeface="微软雅黑" panose="020B0503020204020204" pitchFamily="34" charset="-122"/>
                <a:ea typeface="微软雅黑" panose="020B0503020204020204" pitchFamily="34" charset="-122"/>
              </a:rPr>
              <a:t>医院项目建设</a:t>
            </a:r>
            <a:endParaRPr lang="en-GB" altLang="zh-CN" sz="1156" dirty="0">
              <a:solidFill>
                <a:prstClr val="black"/>
              </a:solidFill>
              <a:latin typeface="微软雅黑" panose="020B0503020204020204" pitchFamily="34" charset="-122"/>
              <a:ea typeface="微软雅黑" panose="020B0503020204020204" pitchFamily="34" charset="-122"/>
            </a:endParaRPr>
          </a:p>
          <a:p>
            <a:pPr algn="ctr">
              <a:spcBef>
                <a:spcPct val="0"/>
              </a:spcBef>
            </a:pPr>
            <a:r>
              <a:rPr lang="zh-CN" altLang="en-GB" sz="1156" dirty="0">
                <a:solidFill>
                  <a:prstClr val="black"/>
                </a:solidFill>
                <a:latin typeface="微软雅黑" panose="020B0503020204020204" pitchFamily="34" charset="-122"/>
                <a:ea typeface="微软雅黑" panose="020B0503020204020204" pitchFamily="34" charset="-122"/>
              </a:rPr>
              <a:t>需求计划</a:t>
            </a:r>
            <a:endParaRPr lang="en-GB" altLang="zh-CN" sz="1156" dirty="0">
              <a:solidFill>
                <a:prstClr val="black"/>
              </a:solidFill>
              <a:latin typeface="微软雅黑" panose="020B0503020204020204" pitchFamily="34" charset="-122"/>
              <a:ea typeface="微软雅黑" panose="020B0503020204020204" pitchFamily="34" charset="-122"/>
            </a:endParaRPr>
          </a:p>
        </p:txBody>
      </p:sp>
      <p:sp>
        <p:nvSpPr>
          <p:cNvPr id="132" name="Rectangle 226">
            <a:extLst>
              <a:ext uri="{FF2B5EF4-FFF2-40B4-BE49-F238E27FC236}">
                <a16:creationId xmlns:a16="http://schemas.microsoft.com/office/drawing/2014/main" id="{0E94FDCF-0AFC-E841-84D7-D06D08B2DD10}"/>
              </a:ext>
            </a:extLst>
          </p:cNvPr>
          <p:cNvSpPr>
            <a:spLocks noChangeArrowheads="1"/>
          </p:cNvSpPr>
          <p:nvPr/>
        </p:nvSpPr>
        <p:spPr bwMode="auto">
          <a:xfrm>
            <a:off x="4024873" y="4089129"/>
            <a:ext cx="669843" cy="499588"/>
          </a:xfrm>
          <a:prstGeom prst="rect">
            <a:avLst/>
          </a:prstGeom>
          <a:solidFill>
            <a:schemeClr val="accent2">
              <a:lumMod val="40000"/>
              <a:lumOff val="60000"/>
            </a:schemeClr>
          </a:solidFill>
          <a:ln w="9525" algn="ctr">
            <a:solidFill>
              <a:schemeClr val="bg2"/>
            </a:solidFill>
            <a:miter lim="800000"/>
            <a:headEnd/>
            <a:tailEnd/>
          </a:ln>
        </p:spPr>
        <p:txBody>
          <a:bodyPr wrap="none" anchor="ctr"/>
          <a:lstStyle/>
          <a:p>
            <a:pPr algn="ctr">
              <a:spcBef>
                <a:spcPct val="0"/>
              </a:spcBef>
            </a:pPr>
            <a:r>
              <a:rPr lang="zh-CN" altLang="en-GB" sz="1156" dirty="0">
                <a:solidFill>
                  <a:prstClr val="black"/>
                </a:solidFill>
                <a:latin typeface="微软雅黑" panose="020B0503020204020204" pitchFamily="34" charset="-122"/>
                <a:ea typeface="微软雅黑" panose="020B0503020204020204" pitchFamily="34" charset="-122"/>
              </a:rPr>
              <a:t>项目</a:t>
            </a:r>
            <a:endParaRPr lang="en-GB" altLang="zh-CN" sz="1156" dirty="0">
              <a:solidFill>
                <a:prstClr val="black"/>
              </a:solidFill>
              <a:latin typeface="微软雅黑" panose="020B0503020204020204" pitchFamily="34" charset="-122"/>
              <a:ea typeface="微软雅黑" panose="020B0503020204020204" pitchFamily="34" charset="-122"/>
            </a:endParaRPr>
          </a:p>
          <a:p>
            <a:pPr algn="ctr">
              <a:spcBef>
                <a:spcPct val="0"/>
              </a:spcBef>
            </a:pPr>
            <a:r>
              <a:rPr lang="zh-CN" altLang="en-US" sz="1156" dirty="0">
                <a:solidFill>
                  <a:prstClr val="black"/>
                </a:solidFill>
                <a:latin typeface="微软雅黑" panose="020B0503020204020204" pitchFamily="34" charset="-122"/>
                <a:ea typeface="微软雅黑" panose="020B0503020204020204" pitchFamily="34" charset="-122"/>
              </a:rPr>
              <a:t>立项</a:t>
            </a:r>
            <a:endParaRPr lang="en-GB" altLang="zh-CN" sz="1156" dirty="0">
              <a:solidFill>
                <a:prstClr val="black"/>
              </a:solidFill>
              <a:latin typeface="微软雅黑" panose="020B0503020204020204" pitchFamily="34" charset="-122"/>
              <a:ea typeface="微软雅黑" panose="020B0503020204020204" pitchFamily="34" charset="-122"/>
            </a:endParaRPr>
          </a:p>
        </p:txBody>
      </p:sp>
      <p:sp>
        <p:nvSpPr>
          <p:cNvPr id="133" name="Rectangle 226">
            <a:extLst>
              <a:ext uri="{FF2B5EF4-FFF2-40B4-BE49-F238E27FC236}">
                <a16:creationId xmlns:a16="http://schemas.microsoft.com/office/drawing/2014/main" id="{12CF7DC8-710C-6E47-A6A5-74B00CFF9A5B}"/>
              </a:ext>
            </a:extLst>
          </p:cNvPr>
          <p:cNvSpPr>
            <a:spLocks noChangeArrowheads="1"/>
          </p:cNvSpPr>
          <p:nvPr/>
        </p:nvSpPr>
        <p:spPr bwMode="auto">
          <a:xfrm>
            <a:off x="6629041" y="4089129"/>
            <a:ext cx="644668" cy="499588"/>
          </a:xfrm>
          <a:prstGeom prst="rect">
            <a:avLst/>
          </a:prstGeom>
          <a:solidFill>
            <a:schemeClr val="accent2">
              <a:lumMod val="40000"/>
              <a:lumOff val="60000"/>
            </a:schemeClr>
          </a:solidFill>
          <a:ln w="9525" algn="ctr">
            <a:solidFill>
              <a:schemeClr val="bg2"/>
            </a:solidFill>
            <a:miter lim="800000"/>
            <a:headEnd/>
            <a:tailEnd/>
          </a:ln>
        </p:spPr>
        <p:txBody>
          <a:bodyPr wrap="square" anchor="ctr"/>
          <a:lstStyle/>
          <a:p>
            <a:pPr algn="ctr">
              <a:spcBef>
                <a:spcPct val="0"/>
              </a:spcBef>
            </a:pPr>
            <a:r>
              <a:rPr lang="zh-CN" altLang="en-US" sz="1156" dirty="0">
                <a:solidFill>
                  <a:prstClr val="black"/>
                </a:solidFill>
                <a:latin typeface="微软雅黑" panose="020B0503020204020204" pitchFamily="34" charset="-122"/>
                <a:ea typeface="微软雅黑" panose="020B0503020204020204" pitchFamily="34" charset="-122"/>
              </a:rPr>
              <a:t>过程监控</a:t>
            </a:r>
            <a:endParaRPr lang="en-GB" altLang="zh-CN" sz="1156" dirty="0">
              <a:solidFill>
                <a:prstClr val="black"/>
              </a:solidFill>
              <a:latin typeface="微软雅黑" panose="020B0503020204020204" pitchFamily="34" charset="-122"/>
              <a:ea typeface="微软雅黑" panose="020B0503020204020204" pitchFamily="34" charset="-122"/>
            </a:endParaRPr>
          </a:p>
        </p:txBody>
      </p:sp>
      <p:sp>
        <p:nvSpPr>
          <p:cNvPr id="134" name="Rectangle 226">
            <a:extLst>
              <a:ext uri="{FF2B5EF4-FFF2-40B4-BE49-F238E27FC236}">
                <a16:creationId xmlns:a16="http://schemas.microsoft.com/office/drawing/2014/main" id="{82885387-5D7C-954F-9D43-151455D6164E}"/>
              </a:ext>
            </a:extLst>
          </p:cNvPr>
          <p:cNvSpPr>
            <a:spLocks noChangeArrowheads="1"/>
          </p:cNvSpPr>
          <p:nvPr/>
        </p:nvSpPr>
        <p:spPr bwMode="auto">
          <a:xfrm>
            <a:off x="7405820" y="4074510"/>
            <a:ext cx="655221" cy="499588"/>
          </a:xfrm>
          <a:prstGeom prst="rect">
            <a:avLst/>
          </a:prstGeom>
          <a:solidFill>
            <a:schemeClr val="accent2">
              <a:lumMod val="40000"/>
              <a:lumOff val="60000"/>
            </a:schemeClr>
          </a:solidFill>
          <a:ln w="9525" algn="ctr">
            <a:solidFill>
              <a:schemeClr val="bg2"/>
            </a:solidFill>
            <a:miter lim="800000"/>
            <a:headEnd/>
            <a:tailEnd/>
          </a:ln>
        </p:spPr>
        <p:txBody>
          <a:bodyPr wrap="square" anchor="ctr"/>
          <a:lstStyle/>
          <a:p>
            <a:pPr algn="ctr">
              <a:spcBef>
                <a:spcPct val="0"/>
              </a:spcBef>
            </a:pPr>
            <a:r>
              <a:rPr lang="zh-CN" altLang="en-US" sz="1156" dirty="0">
                <a:solidFill>
                  <a:prstClr val="black"/>
                </a:solidFill>
                <a:latin typeface="微软雅黑" panose="020B0503020204020204" pitchFamily="34" charset="-122"/>
                <a:ea typeface="微软雅黑" panose="020B0503020204020204" pitchFamily="34" charset="-122"/>
              </a:rPr>
              <a:t>结题处理</a:t>
            </a:r>
            <a:endParaRPr lang="en-GB" altLang="zh-CN" sz="1156" dirty="0">
              <a:solidFill>
                <a:prstClr val="black"/>
              </a:solidFill>
              <a:latin typeface="微软雅黑" panose="020B0503020204020204" pitchFamily="34" charset="-122"/>
              <a:ea typeface="微软雅黑" panose="020B0503020204020204" pitchFamily="34" charset="-122"/>
            </a:endParaRPr>
          </a:p>
        </p:txBody>
      </p:sp>
      <p:sp>
        <p:nvSpPr>
          <p:cNvPr id="135" name="Rectangle 223">
            <a:extLst>
              <a:ext uri="{FF2B5EF4-FFF2-40B4-BE49-F238E27FC236}">
                <a16:creationId xmlns:a16="http://schemas.microsoft.com/office/drawing/2014/main" id="{140995E1-8F60-BD48-8E3A-835643D0BA4A}"/>
              </a:ext>
            </a:extLst>
          </p:cNvPr>
          <p:cNvSpPr>
            <a:spLocks noChangeArrowheads="1"/>
          </p:cNvSpPr>
          <p:nvPr/>
        </p:nvSpPr>
        <p:spPr bwMode="auto">
          <a:xfrm>
            <a:off x="2009376" y="4693853"/>
            <a:ext cx="1849209" cy="499588"/>
          </a:xfrm>
          <a:prstGeom prst="rect">
            <a:avLst/>
          </a:prstGeom>
          <a:solidFill>
            <a:schemeClr val="accent1">
              <a:lumMod val="40000"/>
              <a:lumOff val="60000"/>
            </a:schemeClr>
          </a:solidFill>
          <a:ln w="9525" algn="ctr">
            <a:solidFill>
              <a:schemeClr val="bg2"/>
            </a:solidFill>
            <a:miter lim="800000"/>
            <a:headEnd/>
            <a:tailEnd/>
          </a:ln>
        </p:spPr>
        <p:txBody>
          <a:bodyPr wrap="square" anchor="ctr"/>
          <a:lstStyle/>
          <a:p>
            <a:pPr algn="ctr">
              <a:spcBef>
                <a:spcPct val="0"/>
              </a:spcBef>
            </a:pPr>
            <a:r>
              <a:rPr lang="zh-CN" altLang="en-GB" sz="1156">
                <a:solidFill>
                  <a:prstClr val="black"/>
                </a:solidFill>
                <a:latin typeface="微软雅黑" panose="020B0503020204020204" pitchFamily="34" charset="-122"/>
                <a:ea typeface="微软雅黑" panose="020B0503020204020204" pitchFamily="34" charset="-122"/>
              </a:rPr>
              <a:t>医院人员编制</a:t>
            </a:r>
            <a:endParaRPr lang="en-GB" altLang="zh-CN" sz="1156">
              <a:solidFill>
                <a:prstClr val="black"/>
              </a:solidFill>
              <a:latin typeface="微软雅黑" panose="020B0503020204020204" pitchFamily="34" charset="-122"/>
              <a:ea typeface="微软雅黑" panose="020B0503020204020204" pitchFamily="34" charset="-122"/>
            </a:endParaRPr>
          </a:p>
          <a:p>
            <a:pPr algn="ctr">
              <a:spcBef>
                <a:spcPct val="0"/>
              </a:spcBef>
            </a:pPr>
            <a:r>
              <a:rPr lang="zh-CN" altLang="en-GB" sz="1156">
                <a:solidFill>
                  <a:prstClr val="black"/>
                </a:solidFill>
                <a:latin typeface="微软雅黑" panose="020B0503020204020204" pitchFamily="34" charset="-122"/>
                <a:ea typeface="微软雅黑" panose="020B0503020204020204" pitchFamily="34" charset="-122"/>
              </a:rPr>
              <a:t>需求计划</a:t>
            </a:r>
            <a:endParaRPr lang="en-GB" altLang="zh-CN" sz="1156" dirty="0">
              <a:solidFill>
                <a:prstClr val="black"/>
              </a:solidFill>
              <a:latin typeface="微软雅黑" panose="020B0503020204020204" pitchFamily="34" charset="-122"/>
              <a:ea typeface="微软雅黑" panose="020B0503020204020204" pitchFamily="34" charset="-122"/>
            </a:endParaRPr>
          </a:p>
        </p:txBody>
      </p:sp>
      <p:sp>
        <p:nvSpPr>
          <p:cNvPr id="136" name="Rectangle 226">
            <a:extLst>
              <a:ext uri="{FF2B5EF4-FFF2-40B4-BE49-F238E27FC236}">
                <a16:creationId xmlns:a16="http://schemas.microsoft.com/office/drawing/2014/main" id="{DBF63DA1-B2E4-1D40-9D5C-A7F5745484F1}"/>
              </a:ext>
            </a:extLst>
          </p:cNvPr>
          <p:cNvSpPr>
            <a:spLocks noChangeArrowheads="1"/>
          </p:cNvSpPr>
          <p:nvPr/>
        </p:nvSpPr>
        <p:spPr bwMode="auto">
          <a:xfrm>
            <a:off x="3977984" y="4693853"/>
            <a:ext cx="968633" cy="499588"/>
          </a:xfrm>
          <a:prstGeom prst="rect">
            <a:avLst/>
          </a:prstGeom>
          <a:solidFill>
            <a:schemeClr val="accent2">
              <a:lumMod val="40000"/>
              <a:lumOff val="60000"/>
            </a:schemeClr>
          </a:solidFill>
          <a:ln w="9525" algn="ctr">
            <a:solidFill>
              <a:schemeClr val="bg2"/>
            </a:solidFill>
            <a:miter lim="800000"/>
            <a:headEnd/>
            <a:tailEnd/>
          </a:ln>
        </p:spPr>
        <p:txBody>
          <a:bodyPr wrap="none" anchor="ctr"/>
          <a:lstStyle/>
          <a:p>
            <a:pPr algn="ctr">
              <a:spcBef>
                <a:spcPct val="0"/>
              </a:spcBef>
            </a:pPr>
            <a:r>
              <a:rPr lang="zh-CN" altLang="en-GB" sz="1156">
                <a:solidFill>
                  <a:prstClr val="black"/>
                </a:solidFill>
                <a:latin typeface="微软雅黑" panose="020B0503020204020204" pitchFamily="34" charset="-122"/>
                <a:ea typeface="微软雅黑" panose="020B0503020204020204" pitchFamily="34" charset="-122"/>
              </a:rPr>
              <a:t>职工薪酬</a:t>
            </a:r>
            <a:endParaRPr lang="en-GB" altLang="zh-CN" sz="1156">
              <a:solidFill>
                <a:prstClr val="black"/>
              </a:solidFill>
              <a:latin typeface="微软雅黑" panose="020B0503020204020204" pitchFamily="34" charset="-122"/>
              <a:ea typeface="微软雅黑" panose="020B0503020204020204" pitchFamily="34" charset="-122"/>
            </a:endParaRPr>
          </a:p>
          <a:p>
            <a:pPr algn="ctr">
              <a:spcBef>
                <a:spcPct val="0"/>
              </a:spcBef>
            </a:pPr>
            <a:r>
              <a:rPr lang="zh-CN" altLang="en-GB" sz="1156">
                <a:solidFill>
                  <a:prstClr val="black"/>
                </a:solidFill>
                <a:latin typeface="微软雅黑" panose="020B0503020204020204" pitchFamily="34" charset="-122"/>
                <a:ea typeface="微软雅黑" panose="020B0503020204020204" pitchFamily="34" charset="-122"/>
              </a:rPr>
              <a:t>预算</a:t>
            </a:r>
            <a:endParaRPr lang="en-GB" altLang="zh-CN" sz="1156" dirty="0">
              <a:solidFill>
                <a:prstClr val="black"/>
              </a:solidFill>
              <a:latin typeface="微软雅黑" panose="020B0503020204020204" pitchFamily="34" charset="-122"/>
              <a:ea typeface="微软雅黑" panose="020B0503020204020204" pitchFamily="34" charset="-122"/>
            </a:endParaRPr>
          </a:p>
        </p:txBody>
      </p:sp>
      <p:sp>
        <p:nvSpPr>
          <p:cNvPr id="137" name="Rectangle 226">
            <a:extLst>
              <a:ext uri="{FF2B5EF4-FFF2-40B4-BE49-F238E27FC236}">
                <a16:creationId xmlns:a16="http://schemas.microsoft.com/office/drawing/2014/main" id="{4856BED9-1450-4E4C-BAD2-B82422C258A5}"/>
              </a:ext>
            </a:extLst>
          </p:cNvPr>
          <p:cNvSpPr>
            <a:spLocks noChangeArrowheads="1"/>
          </p:cNvSpPr>
          <p:nvPr/>
        </p:nvSpPr>
        <p:spPr bwMode="auto">
          <a:xfrm>
            <a:off x="4997870" y="4693853"/>
            <a:ext cx="968633" cy="499588"/>
          </a:xfrm>
          <a:prstGeom prst="rect">
            <a:avLst/>
          </a:prstGeom>
          <a:solidFill>
            <a:schemeClr val="accent2">
              <a:lumMod val="40000"/>
              <a:lumOff val="60000"/>
            </a:schemeClr>
          </a:solidFill>
          <a:ln w="9525" algn="ctr">
            <a:solidFill>
              <a:schemeClr val="bg2"/>
            </a:solidFill>
            <a:miter lim="800000"/>
            <a:headEnd/>
            <a:tailEnd/>
          </a:ln>
        </p:spPr>
        <p:txBody>
          <a:bodyPr wrap="none" anchor="ctr"/>
          <a:lstStyle/>
          <a:p>
            <a:pPr algn="ctr">
              <a:spcBef>
                <a:spcPct val="0"/>
              </a:spcBef>
            </a:pPr>
            <a:r>
              <a:rPr lang="zh-CN" altLang="en-GB" sz="1156">
                <a:solidFill>
                  <a:prstClr val="black"/>
                </a:solidFill>
                <a:latin typeface="微软雅黑" panose="020B0503020204020204" pitchFamily="34" charset="-122"/>
                <a:ea typeface="微软雅黑" panose="020B0503020204020204" pitchFamily="34" charset="-122"/>
              </a:rPr>
              <a:t>工资计提</a:t>
            </a:r>
            <a:endParaRPr lang="en-GB" altLang="zh-CN" sz="1156" dirty="0">
              <a:solidFill>
                <a:prstClr val="black"/>
              </a:solidFill>
              <a:latin typeface="微软雅黑" panose="020B0503020204020204" pitchFamily="34" charset="-122"/>
              <a:ea typeface="微软雅黑" panose="020B0503020204020204" pitchFamily="34" charset="-122"/>
            </a:endParaRPr>
          </a:p>
        </p:txBody>
      </p:sp>
      <p:sp>
        <p:nvSpPr>
          <p:cNvPr id="138" name="Rectangle 226">
            <a:extLst>
              <a:ext uri="{FF2B5EF4-FFF2-40B4-BE49-F238E27FC236}">
                <a16:creationId xmlns:a16="http://schemas.microsoft.com/office/drawing/2014/main" id="{FD766BDD-4090-C44F-BD1D-09732922453E}"/>
              </a:ext>
            </a:extLst>
          </p:cNvPr>
          <p:cNvSpPr>
            <a:spLocks noChangeArrowheads="1"/>
          </p:cNvSpPr>
          <p:nvPr/>
        </p:nvSpPr>
        <p:spPr bwMode="auto">
          <a:xfrm>
            <a:off x="6017758" y="4693853"/>
            <a:ext cx="968633" cy="499588"/>
          </a:xfrm>
          <a:prstGeom prst="rect">
            <a:avLst/>
          </a:prstGeom>
          <a:solidFill>
            <a:schemeClr val="accent2">
              <a:lumMod val="40000"/>
              <a:lumOff val="60000"/>
            </a:schemeClr>
          </a:solidFill>
          <a:ln w="9525" algn="ctr">
            <a:solidFill>
              <a:schemeClr val="bg2"/>
            </a:solidFill>
            <a:miter lim="800000"/>
            <a:headEnd/>
            <a:tailEnd/>
          </a:ln>
        </p:spPr>
        <p:txBody>
          <a:bodyPr wrap="square" anchor="ctr"/>
          <a:lstStyle/>
          <a:p>
            <a:pPr algn="ctr">
              <a:spcBef>
                <a:spcPct val="0"/>
              </a:spcBef>
            </a:pPr>
            <a:r>
              <a:rPr lang="zh-CN" altLang="en-GB" sz="1156">
                <a:solidFill>
                  <a:prstClr val="black"/>
                </a:solidFill>
                <a:latin typeface="微软雅黑" panose="020B0503020204020204" pitchFamily="34" charset="-122"/>
                <a:ea typeface="微软雅黑" panose="020B0503020204020204" pitchFamily="34" charset="-122"/>
              </a:rPr>
              <a:t>工资发放</a:t>
            </a:r>
            <a:endParaRPr lang="en-GB" altLang="zh-CN" sz="1156" dirty="0">
              <a:solidFill>
                <a:prstClr val="black"/>
              </a:solidFill>
              <a:latin typeface="微软雅黑" panose="020B0503020204020204" pitchFamily="34" charset="-122"/>
              <a:ea typeface="微软雅黑" panose="020B0503020204020204" pitchFamily="34" charset="-122"/>
            </a:endParaRPr>
          </a:p>
        </p:txBody>
      </p:sp>
      <p:sp>
        <p:nvSpPr>
          <p:cNvPr id="139" name="Rectangle 226">
            <a:extLst>
              <a:ext uri="{FF2B5EF4-FFF2-40B4-BE49-F238E27FC236}">
                <a16:creationId xmlns:a16="http://schemas.microsoft.com/office/drawing/2014/main" id="{667AB6D3-63B6-D24F-B4DC-16FDD538861F}"/>
              </a:ext>
            </a:extLst>
          </p:cNvPr>
          <p:cNvSpPr>
            <a:spLocks noChangeArrowheads="1"/>
          </p:cNvSpPr>
          <p:nvPr/>
        </p:nvSpPr>
        <p:spPr bwMode="auto">
          <a:xfrm>
            <a:off x="2005919" y="5311870"/>
            <a:ext cx="572375" cy="499588"/>
          </a:xfrm>
          <a:prstGeom prst="rect">
            <a:avLst/>
          </a:prstGeom>
          <a:solidFill>
            <a:schemeClr val="accent1">
              <a:lumMod val="40000"/>
              <a:lumOff val="60000"/>
            </a:schemeClr>
          </a:solidFill>
          <a:ln w="9525" algn="ctr">
            <a:solidFill>
              <a:schemeClr val="bg2"/>
            </a:solidFill>
            <a:miter lim="800000"/>
            <a:headEnd/>
            <a:tailEnd/>
          </a:ln>
        </p:spPr>
        <p:txBody>
          <a:bodyPr wrap="square" anchor="ctr"/>
          <a:lstStyle/>
          <a:p>
            <a:pPr algn="ctr">
              <a:spcBef>
                <a:spcPct val="0"/>
              </a:spcBef>
            </a:pPr>
            <a:r>
              <a:rPr lang="zh-CN" altLang="en-GB" sz="1156">
                <a:solidFill>
                  <a:prstClr val="black"/>
                </a:solidFill>
                <a:latin typeface="微软雅黑" panose="020B0503020204020204" pitchFamily="34" charset="-122"/>
                <a:ea typeface="微软雅黑" panose="020B0503020204020204" pitchFamily="34" charset="-122"/>
              </a:rPr>
              <a:t>固定费用</a:t>
            </a:r>
            <a:endParaRPr lang="en-GB" altLang="zh-CN" sz="1156" dirty="0">
              <a:solidFill>
                <a:prstClr val="black"/>
              </a:solidFill>
              <a:latin typeface="微软雅黑" panose="020B0503020204020204" pitchFamily="34" charset="-122"/>
              <a:ea typeface="微软雅黑" panose="020B0503020204020204" pitchFamily="34" charset="-122"/>
            </a:endParaRPr>
          </a:p>
        </p:txBody>
      </p:sp>
      <p:sp>
        <p:nvSpPr>
          <p:cNvPr id="140" name="Rectangle 226">
            <a:extLst>
              <a:ext uri="{FF2B5EF4-FFF2-40B4-BE49-F238E27FC236}">
                <a16:creationId xmlns:a16="http://schemas.microsoft.com/office/drawing/2014/main" id="{AC5F0686-0390-C341-A35E-7545B16F192B}"/>
              </a:ext>
            </a:extLst>
          </p:cNvPr>
          <p:cNvSpPr>
            <a:spLocks noChangeArrowheads="1"/>
          </p:cNvSpPr>
          <p:nvPr/>
        </p:nvSpPr>
        <p:spPr bwMode="auto">
          <a:xfrm>
            <a:off x="2645810" y="5311870"/>
            <a:ext cx="572375" cy="499588"/>
          </a:xfrm>
          <a:prstGeom prst="rect">
            <a:avLst/>
          </a:prstGeom>
          <a:solidFill>
            <a:schemeClr val="accent1">
              <a:lumMod val="40000"/>
              <a:lumOff val="60000"/>
            </a:schemeClr>
          </a:solidFill>
          <a:ln w="9525" algn="ctr">
            <a:solidFill>
              <a:schemeClr val="bg2"/>
            </a:solidFill>
            <a:miter lim="800000"/>
            <a:headEnd/>
            <a:tailEnd/>
          </a:ln>
        </p:spPr>
        <p:txBody>
          <a:bodyPr wrap="square" anchor="ctr"/>
          <a:lstStyle/>
          <a:p>
            <a:pPr algn="ctr">
              <a:spcBef>
                <a:spcPct val="0"/>
              </a:spcBef>
            </a:pPr>
            <a:r>
              <a:rPr lang="zh-CN" altLang="en-GB" sz="1156">
                <a:solidFill>
                  <a:prstClr val="black"/>
                </a:solidFill>
                <a:latin typeface="微软雅黑" panose="020B0503020204020204" pitchFamily="34" charset="-122"/>
                <a:ea typeface="微软雅黑" panose="020B0503020204020204" pitchFamily="34" charset="-122"/>
              </a:rPr>
              <a:t>变动费用</a:t>
            </a:r>
            <a:endParaRPr lang="en-GB" altLang="zh-CN" sz="1156" dirty="0">
              <a:solidFill>
                <a:prstClr val="black"/>
              </a:solidFill>
              <a:latin typeface="微软雅黑" panose="020B0503020204020204" pitchFamily="34" charset="-122"/>
              <a:ea typeface="微软雅黑" panose="020B0503020204020204" pitchFamily="34" charset="-122"/>
            </a:endParaRPr>
          </a:p>
        </p:txBody>
      </p:sp>
      <p:sp>
        <p:nvSpPr>
          <p:cNvPr id="141" name="Rectangle 226">
            <a:extLst>
              <a:ext uri="{FF2B5EF4-FFF2-40B4-BE49-F238E27FC236}">
                <a16:creationId xmlns:a16="http://schemas.microsoft.com/office/drawing/2014/main" id="{F40E8264-A5E3-3845-9F09-BC9E719676BB}"/>
              </a:ext>
            </a:extLst>
          </p:cNvPr>
          <p:cNvSpPr>
            <a:spLocks noChangeArrowheads="1"/>
          </p:cNvSpPr>
          <p:nvPr/>
        </p:nvSpPr>
        <p:spPr bwMode="auto">
          <a:xfrm>
            <a:off x="3285698" y="5311870"/>
            <a:ext cx="572375" cy="499588"/>
          </a:xfrm>
          <a:prstGeom prst="rect">
            <a:avLst/>
          </a:prstGeom>
          <a:solidFill>
            <a:schemeClr val="accent1">
              <a:lumMod val="40000"/>
              <a:lumOff val="60000"/>
            </a:schemeClr>
          </a:solidFill>
          <a:ln w="9525" algn="ctr">
            <a:solidFill>
              <a:schemeClr val="bg2"/>
            </a:solidFill>
            <a:miter lim="800000"/>
            <a:headEnd/>
            <a:tailEnd/>
          </a:ln>
        </p:spPr>
        <p:txBody>
          <a:bodyPr wrap="square" anchor="ctr"/>
          <a:lstStyle/>
          <a:p>
            <a:pPr algn="ctr">
              <a:spcBef>
                <a:spcPct val="0"/>
              </a:spcBef>
            </a:pPr>
            <a:r>
              <a:rPr lang="zh-CN" altLang="en-GB" sz="1156">
                <a:solidFill>
                  <a:prstClr val="black"/>
                </a:solidFill>
                <a:latin typeface="微软雅黑" panose="020B0503020204020204" pitchFamily="34" charset="-122"/>
                <a:ea typeface="微软雅黑" panose="020B0503020204020204" pitchFamily="34" charset="-122"/>
              </a:rPr>
              <a:t>活动费用</a:t>
            </a:r>
            <a:endParaRPr lang="en-GB" altLang="zh-CN" sz="1156" dirty="0">
              <a:solidFill>
                <a:prstClr val="black"/>
              </a:solidFill>
              <a:latin typeface="微软雅黑" panose="020B0503020204020204" pitchFamily="34" charset="-122"/>
              <a:ea typeface="微软雅黑" panose="020B0503020204020204" pitchFamily="34" charset="-122"/>
            </a:endParaRPr>
          </a:p>
        </p:txBody>
      </p:sp>
      <p:sp>
        <p:nvSpPr>
          <p:cNvPr id="142" name="Rectangle 226">
            <a:extLst>
              <a:ext uri="{FF2B5EF4-FFF2-40B4-BE49-F238E27FC236}">
                <a16:creationId xmlns:a16="http://schemas.microsoft.com/office/drawing/2014/main" id="{6B93FA0D-A970-A44A-BB5B-2475C94DD81F}"/>
              </a:ext>
            </a:extLst>
          </p:cNvPr>
          <p:cNvSpPr>
            <a:spLocks noChangeArrowheads="1"/>
          </p:cNvSpPr>
          <p:nvPr/>
        </p:nvSpPr>
        <p:spPr bwMode="auto">
          <a:xfrm>
            <a:off x="3977982" y="5311870"/>
            <a:ext cx="572375" cy="499588"/>
          </a:xfrm>
          <a:prstGeom prst="rect">
            <a:avLst/>
          </a:prstGeom>
          <a:solidFill>
            <a:schemeClr val="accent2">
              <a:lumMod val="40000"/>
              <a:lumOff val="60000"/>
            </a:schemeClr>
          </a:solidFill>
          <a:ln w="9525" algn="ctr">
            <a:solidFill>
              <a:schemeClr val="bg2"/>
            </a:solidFill>
            <a:miter lim="800000"/>
            <a:headEnd/>
            <a:tailEnd/>
          </a:ln>
        </p:spPr>
        <p:txBody>
          <a:bodyPr wrap="square" anchor="ctr"/>
          <a:lstStyle/>
          <a:p>
            <a:pPr algn="ctr">
              <a:spcBef>
                <a:spcPct val="0"/>
              </a:spcBef>
            </a:pPr>
            <a:r>
              <a:rPr lang="zh-CN" altLang="en-GB" sz="1156">
                <a:solidFill>
                  <a:prstClr val="black"/>
                </a:solidFill>
                <a:latin typeface="微软雅黑" panose="020B0503020204020204" pitchFamily="34" charset="-122"/>
                <a:ea typeface="微软雅黑" panose="020B0503020204020204" pitchFamily="34" charset="-122"/>
              </a:rPr>
              <a:t>费用预算</a:t>
            </a:r>
            <a:endParaRPr lang="en-GB" altLang="zh-CN" sz="1156" dirty="0">
              <a:solidFill>
                <a:prstClr val="black"/>
              </a:solidFill>
              <a:latin typeface="微软雅黑" panose="020B0503020204020204" pitchFamily="34" charset="-122"/>
              <a:ea typeface="微软雅黑" panose="020B0503020204020204" pitchFamily="34" charset="-122"/>
            </a:endParaRPr>
          </a:p>
        </p:txBody>
      </p:sp>
      <p:sp>
        <p:nvSpPr>
          <p:cNvPr id="143" name="Rectangle 226">
            <a:extLst>
              <a:ext uri="{FF2B5EF4-FFF2-40B4-BE49-F238E27FC236}">
                <a16:creationId xmlns:a16="http://schemas.microsoft.com/office/drawing/2014/main" id="{6DE2D436-7506-254C-A602-ACB7A43213D8}"/>
              </a:ext>
            </a:extLst>
          </p:cNvPr>
          <p:cNvSpPr>
            <a:spLocks noChangeArrowheads="1"/>
          </p:cNvSpPr>
          <p:nvPr/>
        </p:nvSpPr>
        <p:spPr bwMode="auto">
          <a:xfrm>
            <a:off x="4589915" y="5311870"/>
            <a:ext cx="572375" cy="499588"/>
          </a:xfrm>
          <a:prstGeom prst="rect">
            <a:avLst/>
          </a:prstGeom>
          <a:solidFill>
            <a:schemeClr val="accent2">
              <a:lumMod val="40000"/>
              <a:lumOff val="60000"/>
            </a:schemeClr>
          </a:solidFill>
          <a:ln w="9525" algn="ctr">
            <a:solidFill>
              <a:schemeClr val="bg2"/>
            </a:solidFill>
            <a:miter lim="800000"/>
            <a:headEnd/>
            <a:tailEnd/>
          </a:ln>
        </p:spPr>
        <p:txBody>
          <a:bodyPr wrap="square" anchor="ctr"/>
          <a:lstStyle/>
          <a:p>
            <a:pPr algn="ctr">
              <a:spcBef>
                <a:spcPct val="0"/>
              </a:spcBef>
            </a:pPr>
            <a:r>
              <a:rPr lang="zh-CN" altLang="en-GB" sz="1156">
                <a:solidFill>
                  <a:prstClr val="black"/>
                </a:solidFill>
                <a:latin typeface="微软雅黑" panose="020B0503020204020204" pitchFamily="34" charset="-122"/>
                <a:ea typeface="微软雅黑" panose="020B0503020204020204" pitchFamily="34" charset="-122"/>
              </a:rPr>
              <a:t>员工借支</a:t>
            </a:r>
            <a:endParaRPr lang="en-GB" altLang="zh-CN" sz="1156" dirty="0">
              <a:solidFill>
                <a:prstClr val="black"/>
              </a:solidFill>
              <a:latin typeface="微软雅黑" panose="020B0503020204020204" pitchFamily="34" charset="-122"/>
              <a:ea typeface="微软雅黑" panose="020B0503020204020204" pitchFamily="34" charset="-122"/>
            </a:endParaRPr>
          </a:p>
        </p:txBody>
      </p:sp>
      <p:sp>
        <p:nvSpPr>
          <p:cNvPr id="144" name="Rectangle 226">
            <a:extLst>
              <a:ext uri="{FF2B5EF4-FFF2-40B4-BE49-F238E27FC236}">
                <a16:creationId xmlns:a16="http://schemas.microsoft.com/office/drawing/2014/main" id="{79679C98-AB3B-494D-9B70-A6C838316B27}"/>
              </a:ext>
            </a:extLst>
          </p:cNvPr>
          <p:cNvSpPr>
            <a:spLocks noChangeArrowheads="1"/>
          </p:cNvSpPr>
          <p:nvPr/>
        </p:nvSpPr>
        <p:spPr bwMode="auto">
          <a:xfrm>
            <a:off x="5813781" y="5311870"/>
            <a:ext cx="572375" cy="499588"/>
          </a:xfrm>
          <a:prstGeom prst="rect">
            <a:avLst/>
          </a:prstGeom>
          <a:solidFill>
            <a:schemeClr val="accent2">
              <a:lumMod val="40000"/>
              <a:lumOff val="60000"/>
            </a:schemeClr>
          </a:solidFill>
          <a:ln w="9525" algn="ctr">
            <a:solidFill>
              <a:schemeClr val="bg2"/>
            </a:solidFill>
            <a:miter lim="800000"/>
            <a:headEnd/>
            <a:tailEnd/>
          </a:ln>
        </p:spPr>
        <p:txBody>
          <a:bodyPr wrap="square" anchor="ctr"/>
          <a:lstStyle/>
          <a:p>
            <a:pPr algn="ctr">
              <a:spcBef>
                <a:spcPct val="0"/>
              </a:spcBef>
            </a:pPr>
            <a:r>
              <a:rPr lang="zh-CN" altLang="en-GB" sz="1156">
                <a:solidFill>
                  <a:prstClr val="black"/>
                </a:solidFill>
                <a:latin typeface="微软雅黑" panose="020B0503020204020204" pitchFamily="34" charset="-122"/>
                <a:ea typeface="微软雅黑" panose="020B0503020204020204" pitchFamily="34" charset="-122"/>
              </a:rPr>
              <a:t>费用结算</a:t>
            </a:r>
            <a:endParaRPr lang="en-GB" altLang="zh-CN" sz="1156" dirty="0">
              <a:solidFill>
                <a:prstClr val="black"/>
              </a:solidFill>
              <a:latin typeface="微软雅黑" panose="020B0503020204020204" pitchFamily="34" charset="-122"/>
              <a:ea typeface="微软雅黑" panose="020B0503020204020204" pitchFamily="34" charset="-122"/>
            </a:endParaRPr>
          </a:p>
        </p:txBody>
      </p:sp>
      <p:sp>
        <p:nvSpPr>
          <p:cNvPr id="145" name="Rectangle 226">
            <a:extLst>
              <a:ext uri="{FF2B5EF4-FFF2-40B4-BE49-F238E27FC236}">
                <a16:creationId xmlns:a16="http://schemas.microsoft.com/office/drawing/2014/main" id="{1057286C-1AC2-E241-922B-E956D0A28393}"/>
              </a:ext>
            </a:extLst>
          </p:cNvPr>
          <p:cNvSpPr>
            <a:spLocks noChangeArrowheads="1"/>
          </p:cNvSpPr>
          <p:nvPr/>
        </p:nvSpPr>
        <p:spPr bwMode="auto">
          <a:xfrm>
            <a:off x="5201849" y="5311870"/>
            <a:ext cx="572375" cy="499588"/>
          </a:xfrm>
          <a:prstGeom prst="rect">
            <a:avLst/>
          </a:prstGeom>
          <a:solidFill>
            <a:schemeClr val="accent2">
              <a:lumMod val="40000"/>
              <a:lumOff val="60000"/>
            </a:schemeClr>
          </a:solidFill>
          <a:ln w="9525" algn="ctr">
            <a:solidFill>
              <a:schemeClr val="bg2"/>
            </a:solidFill>
            <a:miter lim="800000"/>
            <a:headEnd/>
            <a:tailEnd/>
          </a:ln>
        </p:spPr>
        <p:txBody>
          <a:bodyPr wrap="square" anchor="ctr"/>
          <a:lstStyle/>
          <a:p>
            <a:pPr algn="ctr">
              <a:spcBef>
                <a:spcPct val="0"/>
              </a:spcBef>
            </a:pPr>
            <a:r>
              <a:rPr lang="zh-CN" altLang="en-GB" sz="1156">
                <a:solidFill>
                  <a:prstClr val="black"/>
                </a:solidFill>
                <a:latin typeface="微软雅黑" panose="020B0503020204020204" pitchFamily="34" charset="-122"/>
                <a:ea typeface="微软雅黑" panose="020B0503020204020204" pitchFamily="34" charset="-122"/>
              </a:rPr>
              <a:t>报销审核</a:t>
            </a:r>
            <a:endParaRPr lang="en-GB" altLang="zh-CN" sz="1156" dirty="0">
              <a:solidFill>
                <a:prstClr val="black"/>
              </a:solidFill>
              <a:latin typeface="微软雅黑" panose="020B0503020204020204" pitchFamily="34" charset="-122"/>
              <a:ea typeface="微软雅黑" panose="020B0503020204020204" pitchFamily="34" charset="-122"/>
            </a:endParaRPr>
          </a:p>
        </p:txBody>
      </p:sp>
      <p:sp>
        <p:nvSpPr>
          <p:cNvPr id="146" name="Rectangle 226">
            <a:extLst>
              <a:ext uri="{FF2B5EF4-FFF2-40B4-BE49-F238E27FC236}">
                <a16:creationId xmlns:a16="http://schemas.microsoft.com/office/drawing/2014/main" id="{D6DA98B9-713F-AA4C-856F-58D03C736585}"/>
              </a:ext>
            </a:extLst>
          </p:cNvPr>
          <p:cNvSpPr>
            <a:spLocks noChangeArrowheads="1"/>
          </p:cNvSpPr>
          <p:nvPr/>
        </p:nvSpPr>
        <p:spPr bwMode="auto">
          <a:xfrm>
            <a:off x="6425714" y="5311870"/>
            <a:ext cx="572375" cy="499588"/>
          </a:xfrm>
          <a:prstGeom prst="rect">
            <a:avLst/>
          </a:prstGeom>
          <a:solidFill>
            <a:schemeClr val="accent2">
              <a:lumMod val="40000"/>
              <a:lumOff val="60000"/>
            </a:schemeClr>
          </a:solidFill>
          <a:ln w="9525" algn="ctr">
            <a:solidFill>
              <a:schemeClr val="bg2"/>
            </a:solidFill>
            <a:miter lim="800000"/>
            <a:headEnd/>
            <a:tailEnd/>
          </a:ln>
        </p:spPr>
        <p:txBody>
          <a:bodyPr wrap="square" anchor="ctr"/>
          <a:lstStyle/>
          <a:p>
            <a:pPr algn="ctr">
              <a:spcBef>
                <a:spcPct val="0"/>
              </a:spcBef>
            </a:pPr>
            <a:r>
              <a:rPr lang="zh-CN" altLang="en-GB" sz="1156">
                <a:solidFill>
                  <a:prstClr val="black"/>
                </a:solidFill>
                <a:latin typeface="微软雅黑" panose="020B0503020204020204" pitchFamily="34" charset="-122"/>
                <a:ea typeface="微软雅黑" panose="020B0503020204020204" pitchFamily="34" charset="-122"/>
              </a:rPr>
              <a:t>费用核算</a:t>
            </a:r>
            <a:endParaRPr lang="en-GB" altLang="zh-CN" sz="1156" dirty="0">
              <a:solidFill>
                <a:prstClr val="black"/>
              </a:solidFill>
              <a:latin typeface="微软雅黑" panose="020B0503020204020204" pitchFamily="34" charset="-122"/>
              <a:ea typeface="微软雅黑" panose="020B0503020204020204" pitchFamily="34" charset="-122"/>
            </a:endParaRPr>
          </a:p>
        </p:txBody>
      </p:sp>
      <p:sp>
        <p:nvSpPr>
          <p:cNvPr id="147" name="Rectangle 226">
            <a:extLst>
              <a:ext uri="{FF2B5EF4-FFF2-40B4-BE49-F238E27FC236}">
                <a16:creationId xmlns:a16="http://schemas.microsoft.com/office/drawing/2014/main" id="{75F0A0F0-B763-644B-88D0-B107325F2680}"/>
              </a:ext>
            </a:extLst>
          </p:cNvPr>
          <p:cNvSpPr>
            <a:spLocks noChangeArrowheads="1"/>
          </p:cNvSpPr>
          <p:nvPr/>
        </p:nvSpPr>
        <p:spPr bwMode="auto">
          <a:xfrm>
            <a:off x="8231246" y="5323949"/>
            <a:ext cx="877447" cy="499588"/>
          </a:xfrm>
          <a:prstGeom prst="rect">
            <a:avLst/>
          </a:prstGeom>
          <a:solidFill>
            <a:schemeClr val="accent2">
              <a:lumMod val="40000"/>
              <a:lumOff val="60000"/>
            </a:schemeClr>
          </a:solidFill>
          <a:ln w="9525" algn="ctr">
            <a:solidFill>
              <a:schemeClr val="bg2"/>
            </a:solidFill>
            <a:miter lim="800000"/>
            <a:headEnd/>
            <a:tailEnd/>
          </a:ln>
        </p:spPr>
        <p:txBody>
          <a:bodyPr wrap="square" anchor="ctr"/>
          <a:lstStyle/>
          <a:p>
            <a:pPr algn="ctr">
              <a:spcBef>
                <a:spcPct val="0"/>
              </a:spcBef>
            </a:pPr>
            <a:r>
              <a:rPr lang="zh-CN" altLang="en-GB" sz="1156">
                <a:solidFill>
                  <a:prstClr val="black"/>
                </a:solidFill>
                <a:latin typeface="微软雅黑" panose="020B0503020204020204" pitchFamily="34" charset="-122"/>
                <a:ea typeface="微软雅黑" panose="020B0503020204020204" pitchFamily="34" charset="-122"/>
              </a:rPr>
              <a:t>费用分析</a:t>
            </a:r>
            <a:endParaRPr lang="en-GB" altLang="zh-CN" sz="1156" dirty="0">
              <a:solidFill>
                <a:prstClr val="black"/>
              </a:solidFill>
              <a:latin typeface="微软雅黑" panose="020B0503020204020204" pitchFamily="34" charset="-122"/>
              <a:ea typeface="微软雅黑" panose="020B0503020204020204" pitchFamily="34" charset="-122"/>
            </a:endParaRPr>
          </a:p>
        </p:txBody>
      </p:sp>
      <p:sp>
        <p:nvSpPr>
          <p:cNvPr id="148" name="Rectangle 226">
            <a:extLst>
              <a:ext uri="{FF2B5EF4-FFF2-40B4-BE49-F238E27FC236}">
                <a16:creationId xmlns:a16="http://schemas.microsoft.com/office/drawing/2014/main" id="{CCEEA053-E1F4-C84A-A881-F727741C755E}"/>
              </a:ext>
            </a:extLst>
          </p:cNvPr>
          <p:cNvSpPr>
            <a:spLocks noChangeArrowheads="1"/>
          </p:cNvSpPr>
          <p:nvPr/>
        </p:nvSpPr>
        <p:spPr bwMode="auto">
          <a:xfrm>
            <a:off x="8231250" y="4693266"/>
            <a:ext cx="877444" cy="499588"/>
          </a:xfrm>
          <a:prstGeom prst="rect">
            <a:avLst/>
          </a:prstGeom>
          <a:solidFill>
            <a:schemeClr val="accent2">
              <a:lumMod val="40000"/>
              <a:lumOff val="60000"/>
            </a:schemeClr>
          </a:solidFill>
          <a:ln w="9525" algn="ctr">
            <a:solidFill>
              <a:schemeClr val="bg2"/>
            </a:solidFill>
            <a:miter lim="800000"/>
            <a:headEnd/>
            <a:tailEnd/>
          </a:ln>
        </p:spPr>
        <p:txBody>
          <a:bodyPr wrap="square" anchor="ctr"/>
          <a:lstStyle/>
          <a:p>
            <a:pPr algn="ctr">
              <a:spcBef>
                <a:spcPct val="0"/>
              </a:spcBef>
            </a:pPr>
            <a:r>
              <a:rPr lang="zh-CN" altLang="en-GB" sz="1156" dirty="0">
                <a:solidFill>
                  <a:prstClr val="black"/>
                </a:solidFill>
                <a:latin typeface="微软雅黑" panose="020B0503020204020204" pitchFamily="34" charset="-122"/>
                <a:ea typeface="微软雅黑" panose="020B0503020204020204" pitchFamily="34" charset="-122"/>
              </a:rPr>
              <a:t>绩效分析</a:t>
            </a:r>
            <a:endParaRPr lang="en-GB" altLang="zh-CN" sz="1156" dirty="0">
              <a:solidFill>
                <a:prstClr val="black"/>
              </a:solidFill>
              <a:latin typeface="微软雅黑" panose="020B0503020204020204" pitchFamily="34" charset="-122"/>
              <a:ea typeface="微软雅黑" panose="020B0503020204020204" pitchFamily="34" charset="-122"/>
            </a:endParaRPr>
          </a:p>
        </p:txBody>
      </p:sp>
      <p:sp>
        <p:nvSpPr>
          <p:cNvPr id="149" name="Rectangle 226">
            <a:extLst>
              <a:ext uri="{FF2B5EF4-FFF2-40B4-BE49-F238E27FC236}">
                <a16:creationId xmlns:a16="http://schemas.microsoft.com/office/drawing/2014/main" id="{3F648004-576E-9948-BD2D-EF055A83670C}"/>
              </a:ext>
            </a:extLst>
          </p:cNvPr>
          <p:cNvSpPr>
            <a:spLocks noChangeArrowheads="1"/>
          </p:cNvSpPr>
          <p:nvPr/>
        </p:nvSpPr>
        <p:spPr bwMode="auto">
          <a:xfrm>
            <a:off x="8231247" y="4050239"/>
            <a:ext cx="877447" cy="499588"/>
          </a:xfrm>
          <a:prstGeom prst="rect">
            <a:avLst/>
          </a:prstGeom>
          <a:solidFill>
            <a:schemeClr val="accent2">
              <a:lumMod val="40000"/>
              <a:lumOff val="60000"/>
            </a:schemeClr>
          </a:solidFill>
          <a:ln w="9525" algn="ctr">
            <a:solidFill>
              <a:schemeClr val="bg2"/>
            </a:solidFill>
            <a:miter lim="800000"/>
            <a:headEnd/>
            <a:tailEnd/>
          </a:ln>
        </p:spPr>
        <p:txBody>
          <a:bodyPr wrap="square" anchor="ctr"/>
          <a:lstStyle/>
          <a:p>
            <a:pPr algn="ctr">
              <a:spcBef>
                <a:spcPct val="0"/>
              </a:spcBef>
            </a:pPr>
            <a:r>
              <a:rPr lang="zh-CN" altLang="en-GB" sz="1156">
                <a:solidFill>
                  <a:prstClr val="black"/>
                </a:solidFill>
                <a:latin typeface="微软雅黑" panose="020B0503020204020204" pitchFamily="34" charset="-122"/>
                <a:ea typeface="微软雅黑" panose="020B0503020204020204" pitchFamily="34" charset="-122"/>
              </a:rPr>
              <a:t>项目分析</a:t>
            </a:r>
            <a:endParaRPr lang="en-GB" altLang="zh-CN" sz="1156" dirty="0">
              <a:solidFill>
                <a:prstClr val="black"/>
              </a:solidFill>
              <a:latin typeface="微软雅黑" panose="020B0503020204020204" pitchFamily="34" charset="-122"/>
              <a:ea typeface="微软雅黑" panose="020B0503020204020204" pitchFamily="34" charset="-122"/>
            </a:endParaRPr>
          </a:p>
        </p:txBody>
      </p:sp>
      <p:sp>
        <p:nvSpPr>
          <p:cNvPr id="150" name="Rectangle 226">
            <a:extLst>
              <a:ext uri="{FF2B5EF4-FFF2-40B4-BE49-F238E27FC236}">
                <a16:creationId xmlns:a16="http://schemas.microsoft.com/office/drawing/2014/main" id="{D59572D0-9A42-BB44-9415-D01BB83CBF3F}"/>
              </a:ext>
            </a:extLst>
          </p:cNvPr>
          <p:cNvSpPr>
            <a:spLocks noChangeArrowheads="1"/>
          </p:cNvSpPr>
          <p:nvPr/>
        </p:nvSpPr>
        <p:spPr bwMode="auto">
          <a:xfrm>
            <a:off x="8231249" y="3456222"/>
            <a:ext cx="877447" cy="499588"/>
          </a:xfrm>
          <a:prstGeom prst="rect">
            <a:avLst/>
          </a:prstGeom>
          <a:solidFill>
            <a:schemeClr val="accent2">
              <a:lumMod val="40000"/>
              <a:lumOff val="60000"/>
            </a:schemeClr>
          </a:solidFill>
          <a:ln w="9525" algn="ctr">
            <a:solidFill>
              <a:schemeClr val="bg2"/>
            </a:solidFill>
            <a:miter lim="800000"/>
            <a:headEnd/>
            <a:tailEnd/>
          </a:ln>
        </p:spPr>
        <p:txBody>
          <a:bodyPr wrap="square" anchor="ctr"/>
          <a:lstStyle/>
          <a:p>
            <a:pPr algn="ctr">
              <a:spcBef>
                <a:spcPct val="0"/>
              </a:spcBef>
            </a:pPr>
            <a:r>
              <a:rPr lang="zh-CN" altLang="en-GB" sz="1156">
                <a:solidFill>
                  <a:prstClr val="black"/>
                </a:solidFill>
                <a:latin typeface="微软雅黑" panose="020B0503020204020204" pitchFamily="34" charset="-122"/>
                <a:ea typeface="微软雅黑" panose="020B0503020204020204" pitchFamily="34" charset="-122"/>
              </a:rPr>
              <a:t>资产分析</a:t>
            </a:r>
            <a:endParaRPr lang="en-GB" altLang="zh-CN" sz="1156" dirty="0">
              <a:solidFill>
                <a:prstClr val="black"/>
              </a:solidFill>
              <a:latin typeface="微软雅黑" panose="020B0503020204020204" pitchFamily="34" charset="-122"/>
              <a:ea typeface="微软雅黑" panose="020B0503020204020204" pitchFamily="34" charset="-122"/>
            </a:endParaRPr>
          </a:p>
        </p:txBody>
      </p:sp>
      <p:sp>
        <p:nvSpPr>
          <p:cNvPr id="151" name="Rectangle 226">
            <a:extLst>
              <a:ext uri="{FF2B5EF4-FFF2-40B4-BE49-F238E27FC236}">
                <a16:creationId xmlns:a16="http://schemas.microsoft.com/office/drawing/2014/main" id="{2651B966-B0CF-2C48-BFDA-2ADAC0D113A2}"/>
              </a:ext>
            </a:extLst>
          </p:cNvPr>
          <p:cNvSpPr>
            <a:spLocks noChangeArrowheads="1"/>
          </p:cNvSpPr>
          <p:nvPr/>
        </p:nvSpPr>
        <p:spPr bwMode="auto">
          <a:xfrm>
            <a:off x="8231249" y="2840079"/>
            <a:ext cx="877447" cy="499588"/>
          </a:xfrm>
          <a:prstGeom prst="rect">
            <a:avLst/>
          </a:prstGeom>
          <a:solidFill>
            <a:schemeClr val="accent2">
              <a:lumMod val="40000"/>
              <a:lumOff val="60000"/>
            </a:schemeClr>
          </a:solidFill>
          <a:ln w="9525" algn="ctr">
            <a:solidFill>
              <a:schemeClr val="bg2"/>
            </a:solidFill>
            <a:miter lim="800000"/>
            <a:headEnd/>
            <a:tailEnd/>
          </a:ln>
        </p:spPr>
        <p:txBody>
          <a:bodyPr wrap="square" anchor="ctr"/>
          <a:lstStyle/>
          <a:p>
            <a:pPr algn="ctr">
              <a:spcBef>
                <a:spcPct val="0"/>
              </a:spcBef>
            </a:pPr>
            <a:r>
              <a:rPr lang="zh-CN" altLang="en-US" sz="1156" dirty="0">
                <a:solidFill>
                  <a:prstClr val="black"/>
                </a:solidFill>
                <a:latin typeface="微软雅黑" panose="020B0503020204020204" pitchFamily="34" charset="-122"/>
                <a:ea typeface="微软雅黑" panose="020B0503020204020204" pitchFamily="34" charset="-122"/>
              </a:rPr>
              <a:t>物流</a:t>
            </a:r>
            <a:r>
              <a:rPr lang="zh-CN" altLang="en-GB" sz="1156" dirty="0">
                <a:solidFill>
                  <a:prstClr val="black"/>
                </a:solidFill>
                <a:latin typeface="微软雅黑" panose="020B0503020204020204" pitchFamily="34" charset="-122"/>
                <a:ea typeface="微软雅黑" panose="020B0503020204020204" pitchFamily="34" charset="-122"/>
              </a:rPr>
              <a:t>分析</a:t>
            </a:r>
            <a:endParaRPr lang="en-GB" altLang="zh-CN" sz="1156" dirty="0">
              <a:solidFill>
                <a:prstClr val="black"/>
              </a:solidFill>
              <a:latin typeface="微软雅黑" panose="020B0503020204020204" pitchFamily="34" charset="-122"/>
              <a:ea typeface="微软雅黑" panose="020B0503020204020204" pitchFamily="34" charset="-122"/>
            </a:endParaRPr>
          </a:p>
        </p:txBody>
      </p:sp>
      <p:sp>
        <p:nvSpPr>
          <p:cNvPr id="152" name="Rectangle 226">
            <a:extLst>
              <a:ext uri="{FF2B5EF4-FFF2-40B4-BE49-F238E27FC236}">
                <a16:creationId xmlns:a16="http://schemas.microsoft.com/office/drawing/2014/main" id="{4B47A50A-E7A2-7F4D-B360-2B98C5FEB085}"/>
              </a:ext>
            </a:extLst>
          </p:cNvPr>
          <p:cNvSpPr>
            <a:spLocks noChangeArrowheads="1"/>
          </p:cNvSpPr>
          <p:nvPr/>
        </p:nvSpPr>
        <p:spPr bwMode="auto">
          <a:xfrm>
            <a:off x="8231249" y="2212762"/>
            <a:ext cx="877447" cy="499588"/>
          </a:xfrm>
          <a:prstGeom prst="rect">
            <a:avLst/>
          </a:prstGeom>
          <a:solidFill>
            <a:schemeClr val="accent2">
              <a:lumMod val="40000"/>
              <a:lumOff val="60000"/>
            </a:schemeClr>
          </a:solidFill>
          <a:ln w="9525" algn="ctr">
            <a:solidFill>
              <a:schemeClr val="bg2"/>
            </a:solidFill>
            <a:miter lim="800000"/>
            <a:headEnd/>
            <a:tailEnd/>
          </a:ln>
        </p:spPr>
        <p:txBody>
          <a:bodyPr wrap="square" anchor="ctr"/>
          <a:lstStyle/>
          <a:p>
            <a:pPr algn="ctr">
              <a:spcBef>
                <a:spcPct val="0"/>
              </a:spcBef>
            </a:pPr>
            <a:r>
              <a:rPr lang="zh-CN" altLang="en-GB" sz="1156">
                <a:solidFill>
                  <a:prstClr val="black"/>
                </a:solidFill>
                <a:latin typeface="微软雅黑" panose="020B0503020204020204" pitchFamily="34" charset="-122"/>
                <a:ea typeface="微软雅黑" panose="020B0503020204020204" pitchFamily="34" charset="-122"/>
              </a:rPr>
              <a:t>收入分析</a:t>
            </a:r>
            <a:endParaRPr lang="en-GB" altLang="zh-CN" sz="1156" dirty="0">
              <a:solidFill>
                <a:prstClr val="black"/>
              </a:solidFill>
              <a:latin typeface="微软雅黑" panose="020B0503020204020204" pitchFamily="34" charset="-122"/>
              <a:ea typeface="微软雅黑" panose="020B0503020204020204" pitchFamily="34" charset="-122"/>
            </a:endParaRPr>
          </a:p>
        </p:txBody>
      </p:sp>
      <p:sp>
        <p:nvSpPr>
          <p:cNvPr id="153" name="Rectangle 229">
            <a:extLst>
              <a:ext uri="{FF2B5EF4-FFF2-40B4-BE49-F238E27FC236}">
                <a16:creationId xmlns:a16="http://schemas.microsoft.com/office/drawing/2014/main" id="{7AA20FFB-217D-5B4B-938C-94B2C7299682}"/>
              </a:ext>
            </a:extLst>
          </p:cNvPr>
          <p:cNvSpPr>
            <a:spLocks noChangeArrowheads="1"/>
          </p:cNvSpPr>
          <p:nvPr/>
        </p:nvSpPr>
        <p:spPr bwMode="auto">
          <a:xfrm>
            <a:off x="7022549" y="2225874"/>
            <a:ext cx="1159167" cy="486476"/>
          </a:xfrm>
          <a:prstGeom prst="rect">
            <a:avLst/>
          </a:prstGeom>
          <a:solidFill>
            <a:schemeClr val="accent2">
              <a:lumMod val="40000"/>
              <a:lumOff val="60000"/>
            </a:schemeClr>
          </a:solidFill>
          <a:ln w="9525" algn="ctr">
            <a:solidFill>
              <a:schemeClr val="bg2"/>
            </a:solidFill>
            <a:miter lim="800000"/>
            <a:headEnd/>
            <a:tailEnd/>
          </a:ln>
        </p:spPr>
        <p:txBody>
          <a:bodyPr wrap="none" anchor="ctr"/>
          <a:lstStyle/>
          <a:p>
            <a:pPr algn="ctr">
              <a:spcBef>
                <a:spcPct val="0"/>
              </a:spcBef>
            </a:pPr>
            <a:r>
              <a:rPr lang="zh-CN" altLang="en-GB" sz="1156" dirty="0">
                <a:solidFill>
                  <a:prstClr val="black"/>
                </a:solidFill>
                <a:latin typeface="微软雅黑" panose="020B0503020204020204" pitchFamily="34" charset="-122"/>
                <a:ea typeface="微软雅黑" panose="020B0503020204020204" pitchFamily="34" charset="-122"/>
              </a:rPr>
              <a:t>营收</a:t>
            </a:r>
            <a:r>
              <a:rPr lang="zh-CN" altLang="en-US" sz="1156" dirty="0">
                <a:solidFill>
                  <a:prstClr val="black"/>
                </a:solidFill>
                <a:latin typeface="微软雅黑" panose="020B0503020204020204" pitchFamily="34" charset="-122"/>
                <a:ea typeface="微软雅黑" panose="020B0503020204020204" pitchFamily="34" charset="-122"/>
              </a:rPr>
              <a:t>稽核</a:t>
            </a:r>
            <a:endParaRPr lang="en-GB" altLang="zh-CN" sz="1156" dirty="0">
              <a:solidFill>
                <a:prstClr val="black"/>
              </a:solidFill>
              <a:latin typeface="微软雅黑" panose="020B0503020204020204" pitchFamily="34" charset="-122"/>
              <a:ea typeface="微软雅黑" panose="020B0503020204020204" pitchFamily="34" charset="-122"/>
            </a:endParaRPr>
          </a:p>
        </p:txBody>
      </p:sp>
      <p:sp>
        <p:nvSpPr>
          <p:cNvPr id="154" name="Rectangle 226">
            <a:extLst>
              <a:ext uri="{FF2B5EF4-FFF2-40B4-BE49-F238E27FC236}">
                <a16:creationId xmlns:a16="http://schemas.microsoft.com/office/drawing/2014/main" id="{A7450850-FFAC-EE4B-B573-176C0F451796}"/>
              </a:ext>
            </a:extLst>
          </p:cNvPr>
          <p:cNvSpPr>
            <a:spLocks noChangeArrowheads="1"/>
          </p:cNvSpPr>
          <p:nvPr/>
        </p:nvSpPr>
        <p:spPr bwMode="auto">
          <a:xfrm>
            <a:off x="7062617" y="2831050"/>
            <a:ext cx="1090611" cy="499588"/>
          </a:xfrm>
          <a:prstGeom prst="rect">
            <a:avLst/>
          </a:prstGeom>
          <a:solidFill>
            <a:schemeClr val="accent2">
              <a:lumMod val="40000"/>
              <a:lumOff val="60000"/>
            </a:schemeClr>
          </a:solidFill>
          <a:ln w="9525" algn="ctr">
            <a:solidFill>
              <a:schemeClr val="bg2"/>
            </a:solidFill>
            <a:miter lim="800000"/>
            <a:headEnd/>
            <a:tailEnd/>
          </a:ln>
        </p:spPr>
        <p:txBody>
          <a:bodyPr wrap="square" anchor="ctr"/>
          <a:lstStyle/>
          <a:p>
            <a:pPr algn="ctr">
              <a:spcBef>
                <a:spcPct val="0"/>
              </a:spcBef>
            </a:pPr>
            <a:r>
              <a:rPr lang="zh-CN" altLang="en-US" sz="1156" dirty="0">
                <a:solidFill>
                  <a:prstClr val="black"/>
                </a:solidFill>
                <a:latin typeface="微软雅黑" panose="020B0503020204020204" pitchFamily="34" charset="-122"/>
                <a:ea typeface="微软雅黑" panose="020B0503020204020204" pitchFamily="34" charset="-122"/>
              </a:rPr>
              <a:t>消耗端精细化</a:t>
            </a:r>
            <a:endParaRPr lang="en-GB" altLang="zh-CN" sz="1156" dirty="0">
              <a:solidFill>
                <a:prstClr val="black"/>
              </a:solidFill>
              <a:latin typeface="微软雅黑" panose="020B0503020204020204" pitchFamily="34" charset="-122"/>
              <a:ea typeface="微软雅黑" panose="020B0503020204020204" pitchFamily="34" charset="-122"/>
            </a:endParaRPr>
          </a:p>
        </p:txBody>
      </p:sp>
      <p:sp>
        <p:nvSpPr>
          <p:cNvPr id="155" name="Rectangle 226">
            <a:extLst>
              <a:ext uri="{FF2B5EF4-FFF2-40B4-BE49-F238E27FC236}">
                <a16:creationId xmlns:a16="http://schemas.microsoft.com/office/drawing/2014/main" id="{C2CD1E43-F4AF-7C44-B457-0A6A442C290A}"/>
              </a:ext>
            </a:extLst>
          </p:cNvPr>
          <p:cNvSpPr>
            <a:spLocks noChangeArrowheads="1"/>
          </p:cNvSpPr>
          <p:nvPr/>
        </p:nvSpPr>
        <p:spPr bwMode="auto">
          <a:xfrm>
            <a:off x="4584259" y="3463301"/>
            <a:ext cx="572375" cy="499588"/>
          </a:xfrm>
          <a:prstGeom prst="rect">
            <a:avLst/>
          </a:prstGeom>
          <a:solidFill>
            <a:schemeClr val="accent2">
              <a:lumMod val="40000"/>
              <a:lumOff val="60000"/>
            </a:schemeClr>
          </a:solidFill>
          <a:ln w="9525" algn="ctr">
            <a:solidFill>
              <a:schemeClr val="bg2"/>
            </a:solidFill>
            <a:miter lim="800000"/>
            <a:headEnd/>
            <a:tailEnd/>
          </a:ln>
        </p:spPr>
        <p:txBody>
          <a:bodyPr wrap="square" anchor="ctr"/>
          <a:lstStyle/>
          <a:p>
            <a:pPr algn="ctr">
              <a:spcBef>
                <a:spcPct val="0"/>
              </a:spcBef>
            </a:pPr>
            <a:r>
              <a:rPr lang="zh-CN" altLang="en-US" sz="1156" dirty="0">
                <a:solidFill>
                  <a:prstClr val="black"/>
                </a:solidFill>
                <a:latin typeface="微软雅黑" panose="020B0503020204020204" pitchFamily="34" charset="-122"/>
                <a:ea typeface="微软雅黑" panose="020B0503020204020204" pitchFamily="34" charset="-122"/>
              </a:rPr>
              <a:t>设备合同</a:t>
            </a:r>
            <a:endParaRPr lang="en-GB" altLang="zh-CN" sz="1156" dirty="0">
              <a:solidFill>
                <a:prstClr val="black"/>
              </a:solidFill>
              <a:latin typeface="微软雅黑" panose="020B0503020204020204" pitchFamily="34" charset="-122"/>
              <a:ea typeface="微软雅黑" panose="020B0503020204020204" pitchFamily="34" charset="-122"/>
            </a:endParaRPr>
          </a:p>
        </p:txBody>
      </p:sp>
      <p:sp>
        <p:nvSpPr>
          <p:cNvPr id="156" name="Rectangle 228">
            <a:extLst>
              <a:ext uri="{FF2B5EF4-FFF2-40B4-BE49-F238E27FC236}">
                <a16:creationId xmlns:a16="http://schemas.microsoft.com/office/drawing/2014/main" id="{F38E845F-D641-F142-BF15-297DDE4A495D}"/>
              </a:ext>
            </a:extLst>
          </p:cNvPr>
          <p:cNvSpPr>
            <a:spLocks noChangeArrowheads="1"/>
          </p:cNvSpPr>
          <p:nvPr/>
        </p:nvSpPr>
        <p:spPr bwMode="auto">
          <a:xfrm>
            <a:off x="4733967" y="4096087"/>
            <a:ext cx="1056691" cy="231109"/>
          </a:xfrm>
          <a:prstGeom prst="rect">
            <a:avLst/>
          </a:prstGeom>
          <a:solidFill>
            <a:schemeClr val="accent2">
              <a:lumMod val="40000"/>
              <a:lumOff val="60000"/>
            </a:schemeClr>
          </a:solidFill>
          <a:ln w="9525" algn="ctr">
            <a:solidFill>
              <a:schemeClr val="bg2"/>
            </a:solidFill>
            <a:miter lim="800000"/>
            <a:headEnd/>
            <a:tailEnd/>
          </a:ln>
        </p:spPr>
        <p:txBody>
          <a:bodyPr wrap="none" anchor="ctr"/>
          <a:lstStyle/>
          <a:p>
            <a:pPr algn="ctr">
              <a:spcBef>
                <a:spcPct val="0"/>
              </a:spcBef>
            </a:pPr>
            <a:r>
              <a:rPr lang="zh-CN" altLang="en-GB" sz="1156" dirty="0">
                <a:solidFill>
                  <a:prstClr val="black"/>
                </a:solidFill>
                <a:latin typeface="微软雅黑" panose="020B0503020204020204" pitchFamily="34" charset="-122"/>
                <a:ea typeface="微软雅黑" panose="020B0503020204020204" pitchFamily="34" charset="-122"/>
              </a:rPr>
              <a:t>基建预算</a:t>
            </a:r>
            <a:endParaRPr lang="en-GB" altLang="zh-CN" sz="1156" dirty="0">
              <a:solidFill>
                <a:prstClr val="black"/>
              </a:solidFill>
              <a:latin typeface="微软雅黑" panose="020B0503020204020204" pitchFamily="34" charset="-122"/>
              <a:ea typeface="微软雅黑" panose="020B0503020204020204" pitchFamily="34" charset="-122"/>
            </a:endParaRPr>
          </a:p>
        </p:txBody>
      </p:sp>
      <p:sp>
        <p:nvSpPr>
          <p:cNvPr id="157" name="Rectangle 229">
            <a:extLst>
              <a:ext uri="{FF2B5EF4-FFF2-40B4-BE49-F238E27FC236}">
                <a16:creationId xmlns:a16="http://schemas.microsoft.com/office/drawing/2014/main" id="{8300F5A9-DF74-B542-B42A-3A83480860DC}"/>
              </a:ext>
            </a:extLst>
          </p:cNvPr>
          <p:cNvSpPr>
            <a:spLocks noChangeArrowheads="1"/>
          </p:cNvSpPr>
          <p:nvPr/>
        </p:nvSpPr>
        <p:spPr bwMode="auto">
          <a:xfrm>
            <a:off x="4733967" y="4365551"/>
            <a:ext cx="1056691" cy="230124"/>
          </a:xfrm>
          <a:prstGeom prst="rect">
            <a:avLst/>
          </a:prstGeom>
          <a:solidFill>
            <a:schemeClr val="accent2">
              <a:lumMod val="40000"/>
              <a:lumOff val="60000"/>
            </a:schemeClr>
          </a:solidFill>
          <a:ln w="9525" algn="ctr">
            <a:solidFill>
              <a:schemeClr val="bg2"/>
            </a:solidFill>
            <a:miter lim="800000"/>
            <a:headEnd/>
            <a:tailEnd/>
          </a:ln>
        </p:spPr>
        <p:txBody>
          <a:bodyPr wrap="none" anchor="ctr"/>
          <a:lstStyle/>
          <a:p>
            <a:pPr algn="ctr">
              <a:spcBef>
                <a:spcPct val="0"/>
              </a:spcBef>
            </a:pPr>
            <a:r>
              <a:rPr lang="zh-CN" altLang="en-GB" sz="1156">
                <a:solidFill>
                  <a:prstClr val="black"/>
                </a:solidFill>
                <a:latin typeface="微软雅黑" panose="020B0503020204020204" pitchFamily="34" charset="-122"/>
                <a:ea typeface="微软雅黑" panose="020B0503020204020204" pitchFamily="34" charset="-122"/>
              </a:rPr>
              <a:t>科研经费</a:t>
            </a:r>
            <a:endParaRPr lang="en-GB" altLang="zh-CN" sz="1156" dirty="0">
              <a:solidFill>
                <a:prstClr val="black"/>
              </a:solidFill>
              <a:latin typeface="微软雅黑" panose="020B0503020204020204" pitchFamily="34" charset="-122"/>
              <a:ea typeface="微软雅黑" panose="020B0503020204020204" pitchFamily="34" charset="-122"/>
            </a:endParaRPr>
          </a:p>
        </p:txBody>
      </p:sp>
      <p:sp>
        <p:nvSpPr>
          <p:cNvPr id="158" name="Rectangle 226">
            <a:extLst>
              <a:ext uri="{FF2B5EF4-FFF2-40B4-BE49-F238E27FC236}">
                <a16:creationId xmlns:a16="http://schemas.microsoft.com/office/drawing/2014/main" id="{0373F277-A01E-5942-A5AB-8F302A0F9C36}"/>
              </a:ext>
            </a:extLst>
          </p:cNvPr>
          <p:cNvSpPr>
            <a:spLocks noChangeArrowheads="1"/>
          </p:cNvSpPr>
          <p:nvPr/>
        </p:nvSpPr>
        <p:spPr bwMode="auto">
          <a:xfrm>
            <a:off x="5829909" y="4096087"/>
            <a:ext cx="669844" cy="499588"/>
          </a:xfrm>
          <a:prstGeom prst="rect">
            <a:avLst/>
          </a:prstGeom>
          <a:solidFill>
            <a:schemeClr val="accent2">
              <a:lumMod val="40000"/>
              <a:lumOff val="60000"/>
            </a:schemeClr>
          </a:solidFill>
          <a:ln w="9525" algn="ctr">
            <a:solidFill>
              <a:schemeClr val="bg2"/>
            </a:solidFill>
            <a:miter lim="800000"/>
            <a:headEnd/>
            <a:tailEnd/>
          </a:ln>
        </p:spPr>
        <p:txBody>
          <a:bodyPr wrap="none" anchor="ctr"/>
          <a:lstStyle/>
          <a:p>
            <a:pPr algn="ctr">
              <a:spcBef>
                <a:spcPct val="0"/>
              </a:spcBef>
            </a:pPr>
            <a:r>
              <a:rPr lang="zh-CN" altLang="en-US" sz="1156" dirty="0">
                <a:solidFill>
                  <a:prstClr val="black"/>
                </a:solidFill>
                <a:latin typeface="微软雅黑" panose="020B0503020204020204" pitchFamily="34" charset="-122"/>
                <a:ea typeface="微软雅黑" panose="020B0503020204020204" pitchFamily="34" charset="-122"/>
              </a:rPr>
              <a:t>资金</a:t>
            </a:r>
            <a:endParaRPr lang="en-US" altLang="zh-CN" sz="1156" dirty="0">
              <a:solidFill>
                <a:prstClr val="black"/>
              </a:solidFill>
              <a:latin typeface="微软雅黑" panose="020B0503020204020204" pitchFamily="34" charset="-122"/>
              <a:ea typeface="微软雅黑" panose="020B0503020204020204" pitchFamily="34" charset="-122"/>
            </a:endParaRPr>
          </a:p>
          <a:p>
            <a:pPr algn="ctr">
              <a:spcBef>
                <a:spcPct val="0"/>
              </a:spcBef>
            </a:pPr>
            <a:r>
              <a:rPr lang="zh-CN" altLang="en-US" sz="1156" dirty="0">
                <a:solidFill>
                  <a:prstClr val="black"/>
                </a:solidFill>
                <a:latin typeface="微软雅黑" panose="020B0503020204020204" pitchFamily="34" charset="-122"/>
                <a:ea typeface="微软雅黑" panose="020B0503020204020204" pitchFamily="34" charset="-122"/>
              </a:rPr>
              <a:t>上账</a:t>
            </a:r>
            <a:endParaRPr lang="en-GB" altLang="zh-CN" sz="1156" dirty="0">
              <a:solidFill>
                <a:prstClr val="black"/>
              </a:solidFill>
              <a:latin typeface="微软雅黑" panose="020B0503020204020204" pitchFamily="34" charset="-122"/>
              <a:ea typeface="微软雅黑" panose="020B0503020204020204" pitchFamily="34" charset="-122"/>
            </a:endParaRPr>
          </a:p>
        </p:txBody>
      </p:sp>
      <p:sp>
        <p:nvSpPr>
          <p:cNvPr id="159" name="Rectangle 226">
            <a:extLst>
              <a:ext uri="{FF2B5EF4-FFF2-40B4-BE49-F238E27FC236}">
                <a16:creationId xmlns:a16="http://schemas.microsoft.com/office/drawing/2014/main" id="{B885EA19-B908-E04F-AA31-220F26CE955E}"/>
              </a:ext>
            </a:extLst>
          </p:cNvPr>
          <p:cNvSpPr>
            <a:spLocks noChangeArrowheads="1"/>
          </p:cNvSpPr>
          <p:nvPr/>
        </p:nvSpPr>
        <p:spPr bwMode="auto">
          <a:xfrm>
            <a:off x="7083561" y="4694757"/>
            <a:ext cx="968633" cy="499588"/>
          </a:xfrm>
          <a:prstGeom prst="rect">
            <a:avLst/>
          </a:prstGeom>
          <a:solidFill>
            <a:schemeClr val="accent2">
              <a:lumMod val="40000"/>
              <a:lumOff val="60000"/>
            </a:schemeClr>
          </a:solidFill>
          <a:ln w="9525" algn="ctr">
            <a:solidFill>
              <a:schemeClr val="bg2"/>
            </a:solidFill>
            <a:miter lim="800000"/>
            <a:headEnd/>
            <a:tailEnd/>
          </a:ln>
        </p:spPr>
        <p:txBody>
          <a:bodyPr wrap="square" anchor="ctr"/>
          <a:lstStyle/>
          <a:p>
            <a:pPr algn="ctr">
              <a:spcBef>
                <a:spcPct val="0"/>
              </a:spcBef>
            </a:pPr>
            <a:r>
              <a:rPr lang="zh-CN" altLang="en-US" sz="1156" dirty="0">
                <a:solidFill>
                  <a:prstClr val="black"/>
                </a:solidFill>
                <a:latin typeface="微软雅黑" panose="020B0503020204020204" pitchFamily="34" charset="-122"/>
                <a:ea typeface="微软雅黑" panose="020B0503020204020204" pitchFamily="34" charset="-122"/>
              </a:rPr>
              <a:t>绩效分配</a:t>
            </a:r>
            <a:endParaRPr lang="en-GB" altLang="zh-CN" sz="1156" dirty="0">
              <a:solidFill>
                <a:prstClr val="black"/>
              </a:solidFill>
              <a:latin typeface="微软雅黑" panose="020B0503020204020204" pitchFamily="34" charset="-122"/>
              <a:ea typeface="微软雅黑" panose="020B0503020204020204" pitchFamily="34" charset="-122"/>
            </a:endParaRPr>
          </a:p>
        </p:txBody>
      </p:sp>
      <p:sp>
        <p:nvSpPr>
          <p:cNvPr id="160" name="Rectangle 226">
            <a:extLst>
              <a:ext uri="{FF2B5EF4-FFF2-40B4-BE49-F238E27FC236}">
                <a16:creationId xmlns:a16="http://schemas.microsoft.com/office/drawing/2014/main" id="{C8B6F11E-0A35-764B-BD8C-8CF75EC6FE5E}"/>
              </a:ext>
            </a:extLst>
          </p:cNvPr>
          <p:cNvSpPr>
            <a:spLocks noChangeArrowheads="1"/>
          </p:cNvSpPr>
          <p:nvPr/>
        </p:nvSpPr>
        <p:spPr bwMode="auto">
          <a:xfrm>
            <a:off x="7083560" y="5309834"/>
            <a:ext cx="966929" cy="499588"/>
          </a:xfrm>
          <a:prstGeom prst="rect">
            <a:avLst/>
          </a:prstGeom>
          <a:solidFill>
            <a:schemeClr val="accent2">
              <a:lumMod val="40000"/>
              <a:lumOff val="60000"/>
            </a:schemeClr>
          </a:solidFill>
          <a:ln w="9525" algn="ctr">
            <a:solidFill>
              <a:schemeClr val="bg2"/>
            </a:solidFill>
            <a:miter lim="800000"/>
            <a:headEnd/>
            <a:tailEnd/>
          </a:ln>
        </p:spPr>
        <p:txBody>
          <a:bodyPr wrap="square" anchor="ctr"/>
          <a:lstStyle/>
          <a:p>
            <a:pPr algn="ctr">
              <a:spcBef>
                <a:spcPct val="0"/>
              </a:spcBef>
            </a:pPr>
            <a:r>
              <a:rPr lang="zh-CN" altLang="en-US" sz="1156" dirty="0">
                <a:solidFill>
                  <a:prstClr val="black"/>
                </a:solidFill>
                <a:latin typeface="微软雅黑" panose="020B0503020204020204" pitchFamily="34" charset="-122"/>
                <a:ea typeface="微软雅黑" panose="020B0503020204020204" pitchFamily="34" charset="-122"/>
              </a:rPr>
              <a:t>预算控制</a:t>
            </a:r>
            <a:endParaRPr lang="en-GB" altLang="zh-CN" sz="1156" dirty="0">
              <a:solidFill>
                <a:prstClr val="black"/>
              </a:solidFill>
              <a:latin typeface="微软雅黑" panose="020B0503020204020204" pitchFamily="34" charset="-122"/>
              <a:ea typeface="微软雅黑" panose="020B0503020204020204" pitchFamily="34" charset="-122"/>
            </a:endParaRPr>
          </a:p>
        </p:txBody>
      </p:sp>
      <p:sp>
        <p:nvSpPr>
          <p:cNvPr id="161" name="文本框 160"/>
          <p:cNvSpPr txBox="1"/>
          <p:nvPr/>
        </p:nvSpPr>
        <p:spPr>
          <a:xfrm>
            <a:off x="815413" y="260648"/>
            <a:ext cx="7111242" cy="448136"/>
          </a:xfrm>
          <a:prstGeom prst="rect">
            <a:avLst/>
          </a:prstGeom>
        </p:spPr>
        <p:txBody>
          <a:bodyPr wrap="none">
            <a:spAutoFit/>
          </a:bodyPr>
          <a:lstStyle>
            <a:defPPr>
              <a:defRPr lang="zh-CN"/>
            </a:defPPr>
            <a:lvl1pPr>
              <a:defRPr sz="2400" b="1">
                <a:latin typeface="+mj-ea"/>
                <a:ea typeface="+mj-ea"/>
              </a:defRPr>
            </a:lvl1pPr>
          </a:lstStyle>
          <a:p>
            <a:r>
              <a:rPr lang="zh-CN" altLang="en-US" sz="2312" dirty="0">
                <a:solidFill>
                  <a:prstClr val="black"/>
                </a:solidFill>
                <a:latin typeface="微软雅黑" panose="020B0503020204020204" pitchFamily="34" charset="-122"/>
                <a:ea typeface="微软雅黑" panose="020B0503020204020204" pitchFamily="34" charset="-122"/>
                <a:sym typeface="微软雅黑" pitchFamily="34" charset="-122"/>
              </a:rPr>
              <a:t>医信</a:t>
            </a:r>
            <a:r>
              <a:rPr lang="en-US" altLang="zh-CN" sz="2312" dirty="0">
                <a:solidFill>
                  <a:prstClr val="black"/>
                </a:solidFill>
                <a:latin typeface="微软雅黑" panose="020B0503020204020204" pitchFamily="34" charset="-122"/>
                <a:ea typeface="微软雅黑" panose="020B0503020204020204" pitchFamily="34" charset="-122"/>
                <a:sym typeface="微软雅黑" pitchFamily="34" charset="-122"/>
              </a:rPr>
              <a:t>HRP</a:t>
            </a:r>
            <a:r>
              <a:rPr lang="zh-CN" altLang="en-US" sz="2312" dirty="0">
                <a:solidFill>
                  <a:prstClr val="black"/>
                </a:solidFill>
                <a:latin typeface="微软雅黑" panose="020B0503020204020204" pitchFamily="34" charset="-122"/>
                <a:ea typeface="微软雅黑" panose="020B0503020204020204" pitchFamily="34" charset="-122"/>
                <a:sym typeface="微软雅黑" pitchFamily="34" charset="-122"/>
              </a:rPr>
              <a:t>区别于传统</a:t>
            </a:r>
            <a:r>
              <a:rPr lang="en-US" altLang="zh-CN" sz="2312" dirty="0">
                <a:solidFill>
                  <a:prstClr val="black"/>
                </a:solidFill>
                <a:latin typeface="微软雅黑" panose="020B0503020204020204" pitchFamily="34" charset="-122"/>
                <a:ea typeface="微软雅黑" panose="020B0503020204020204" pitchFamily="34" charset="-122"/>
                <a:sym typeface="微软雅黑" pitchFamily="34" charset="-122"/>
              </a:rPr>
              <a:t>HRP</a:t>
            </a:r>
            <a:r>
              <a:rPr lang="zh-CN" altLang="en-US" sz="2312" dirty="0">
                <a:solidFill>
                  <a:prstClr val="black"/>
                </a:solidFill>
                <a:latin typeface="微软雅黑" panose="020B0503020204020204" pitchFamily="34" charset="-122"/>
                <a:ea typeface="微软雅黑" panose="020B0503020204020204" pitchFamily="34" charset="-122"/>
                <a:sym typeface="微软雅黑" pitchFamily="34" charset="-122"/>
              </a:rPr>
              <a:t>：医疗主题清晰、条线推进</a:t>
            </a:r>
            <a:endParaRPr lang="zh-CN" altLang="en-US" sz="2312"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04000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_CONTENTSID" val="333"/>
  <p:tag name="MH_SECTIONID" val="334,335,336,337,338,"/>
</p:tagLst>
</file>

<file path=ppt/tags/tag10.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NUMBER"/>
  <p:tag name="ID" val="626778"/>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NUMBER"/>
  <p:tag name="ID" val="626778"/>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NUMBER"/>
  <p:tag name="ID" val="626778"/>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NUMBER"/>
  <p:tag name="ID" val="626778"/>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AUTOCOLOR" val="TRUE"/>
  <p:tag name="ID" val="626778"/>
  <p:tag name="MH_TYPE" val="CONTENTS_SECTION"/>
</p:tagLst>
</file>

<file path=ppt/tags/tag15.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OTHERS"/>
  <p:tag name="ID" val="626778"/>
</p:tagLst>
</file>

<file path=ppt/tags/tag16.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OTHERS"/>
  <p:tag name="ID" val="626778"/>
</p:tagLst>
</file>

<file path=ppt/tags/tag17.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OTHERS"/>
  <p:tag name="ID" val="626778"/>
</p:tagLst>
</file>

<file path=ppt/tags/tag18.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ENTRY"/>
  <p:tag name="ID" val="626778"/>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ENTRY"/>
  <p:tag name="ID" val="626778"/>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AUTOCOLOR" val="TRUE"/>
  <p:tag name="MH_TYPE" val="CONTENTS"/>
  <p:tag name="ID" val="626778"/>
</p:tagLst>
</file>

<file path=ppt/tags/tag20.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ENTRY"/>
  <p:tag name="ID" val="626778"/>
  <p:tag name="MH_ORDER" val="3"/>
</p:tagLst>
</file>

<file path=ppt/tags/tag21.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ENTRY"/>
  <p:tag name="ID" val="626778"/>
  <p:tag name="MH_ORDER" val="4"/>
</p:tagLst>
</file>

<file path=ppt/tags/tag22.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NUMBER"/>
  <p:tag name="ID" val="626778"/>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NUMBER"/>
  <p:tag name="ID" val="626778"/>
  <p:tag name="MH_ORDER" val="2"/>
</p:tagLst>
</file>

<file path=ppt/tags/tag24.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NUMBER"/>
  <p:tag name="ID" val="626778"/>
  <p:tag name="MH_ORDER" val="3"/>
</p:tagLst>
</file>

<file path=ppt/tags/tag25.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NUMBER"/>
  <p:tag name="ID" val="626778"/>
  <p:tag name="MH_ORDER" val="4"/>
</p:tagLst>
</file>

<file path=ppt/tags/tag26.xml><?xml version="1.0" encoding="utf-8"?>
<p:tagLst xmlns:a="http://schemas.openxmlformats.org/drawingml/2006/main" xmlns:r="http://schemas.openxmlformats.org/officeDocument/2006/relationships" xmlns:p="http://schemas.openxmlformats.org/presentationml/2006/main">
  <p:tag name="ISLIDE.DIAGRAM" val="1059"/>
</p:tagLst>
</file>

<file path=ppt/tags/tag27.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AUTOCOLOR" val="TRUE"/>
  <p:tag name="ID" val="626778"/>
  <p:tag name="MH_TYPE" val="CONTENTS_SECTION"/>
</p:tagLst>
</file>

<file path=ppt/tags/tag28.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OTHERS"/>
  <p:tag name="ID" val="626778"/>
</p:tagLst>
</file>

<file path=ppt/tags/tag29.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OTHERS"/>
  <p:tag name="ID" val="626778"/>
</p:tagLst>
</file>

<file path=ppt/tags/tag3.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OTHERS"/>
  <p:tag name="ID" val="626778"/>
</p:tagLst>
</file>

<file path=ppt/tags/tag30.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OTHERS"/>
  <p:tag name="ID" val="626778"/>
</p:tagLst>
</file>

<file path=ppt/tags/tag31.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ENTRY"/>
  <p:tag name="ID" val="626778"/>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ENTRY"/>
  <p:tag name="ID" val="626778"/>
  <p:tag name="MH_ORDER" val="2"/>
</p:tagLst>
</file>

<file path=ppt/tags/tag33.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ENTRY"/>
  <p:tag name="ID" val="626778"/>
  <p:tag name="MH_ORDER" val="3"/>
</p:tagLst>
</file>

<file path=ppt/tags/tag34.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ENTRY"/>
  <p:tag name="ID" val="626778"/>
  <p:tag name="MH_ORDER" val="4"/>
</p:tagLst>
</file>

<file path=ppt/tags/tag35.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NUMBER"/>
  <p:tag name="ID" val="626778"/>
  <p:tag name="MH_ORDER" val="1"/>
</p:tagLst>
</file>

<file path=ppt/tags/tag36.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NUMBER"/>
  <p:tag name="ID" val="626778"/>
  <p:tag name="MH_ORDER" val="2"/>
</p:tagLst>
</file>

<file path=ppt/tags/tag37.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NUMBER"/>
  <p:tag name="ID" val="626778"/>
  <p:tag name="MH_ORDER" val="3"/>
</p:tagLst>
</file>

<file path=ppt/tags/tag38.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NUMBER"/>
  <p:tag name="ID" val="626778"/>
  <p:tag name="MH_ORDER" val="4"/>
</p:tagLst>
</file>

<file path=ppt/tags/tag39.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AUTOCOLOR" val="TRUE"/>
  <p:tag name="ID" val="626778"/>
  <p:tag name="MH_TYPE" val="CONTENTS_SECTION"/>
</p:tagLst>
</file>

<file path=ppt/tags/tag4.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OTHERS"/>
  <p:tag name="ID" val="626778"/>
</p:tagLst>
</file>

<file path=ppt/tags/tag40.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OTHERS"/>
  <p:tag name="ID" val="626778"/>
</p:tagLst>
</file>

<file path=ppt/tags/tag41.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OTHERS"/>
  <p:tag name="ID" val="626778"/>
</p:tagLst>
</file>

<file path=ppt/tags/tag42.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OTHERS"/>
  <p:tag name="ID" val="626778"/>
</p:tagLst>
</file>

<file path=ppt/tags/tag43.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ENTRY"/>
  <p:tag name="ID" val="626778"/>
  <p:tag name="MH_ORDER" val="1"/>
</p:tagLst>
</file>

<file path=ppt/tags/tag44.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ENTRY"/>
  <p:tag name="ID" val="626778"/>
  <p:tag name="MH_ORDER" val="2"/>
</p:tagLst>
</file>

<file path=ppt/tags/tag45.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ENTRY"/>
  <p:tag name="ID" val="626778"/>
  <p:tag name="MH_ORDER" val="3"/>
</p:tagLst>
</file>

<file path=ppt/tags/tag46.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ENTRY"/>
  <p:tag name="ID" val="626778"/>
  <p:tag name="MH_ORDER" val="4"/>
</p:tagLst>
</file>

<file path=ppt/tags/tag47.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NUMBER"/>
  <p:tag name="ID" val="626778"/>
  <p:tag name="MH_ORDER" val="1"/>
</p:tagLst>
</file>

<file path=ppt/tags/tag48.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NUMBER"/>
  <p:tag name="ID" val="626778"/>
  <p:tag name="MH_ORDER" val="2"/>
</p:tagLst>
</file>

<file path=ppt/tags/tag49.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NUMBER"/>
  <p:tag name="ID" val="626778"/>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OTHERS"/>
  <p:tag name="ID" val="626778"/>
</p:tagLst>
</file>

<file path=ppt/tags/tag50.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NUMBER"/>
  <p:tag name="ID" val="626778"/>
  <p:tag name="MH_ORDER" val="4"/>
</p:tagLst>
</file>

<file path=ppt/tags/tag51.xml><?xml version="1.0" encoding="utf-8"?>
<p:tagLst xmlns:a="http://schemas.openxmlformats.org/drawingml/2006/main" xmlns:r="http://schemas.openxmlformats.org/officeDocument/2006/relationships" xmlns:p="http://schemas.openxmlformats.org/presentationml/2006/main">
  <p:tag name="ISLIDE.ADDREMOVEWATERMARK" val="k30Pz5UdKB"/>
</p:tagLst>
</file>

<file path=ppt/tags/tag52.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AUTOCOLOR" val="TRUE"/>
  <p:tag name="ID" val="626778"/>
  <p:tag name="MH_TYPE" val="CONTENTS_SECTION"/>
</p:tagLst>
</file>

<file path=ppt/tags/tag53.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OTHERS"/>
  <p:tag name="ID" val="626778"/>
</p:tagLst>
</file>

<file path=ppt/tags/tag54.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OTHERS"/>
  <p:tag name="ID" val="626778"/>
</p:tagLst>
</file>

<file path=ppt/tags/tag55.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OTHERS"/>
  <p:tag name="ID" val="626778"/>
</p:tagLst>
</file>

<file path=ppt/tags/tag56.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ENTRY"/>
  <p:tag name="ID" val="626778"/>
  <p:tag name="MH_ORDER" val="1"/>
</p:tagLst>
</file>

<file path=ppt/tags/tag57.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ENTRY"/>
  <p:tag name="ID" val="626778"/>
  <p:tag name="MH_ORDER" val="2"/>
</p:tagLst>
</file>

<file path=ppt/tags/tag58.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ENTRY"/>
  <p:tag name="ID" val="626778"/>
  <p:tag name="MH_ORDER" val="3"/>
</p:tagLst>
</file>

<file path=ppt/tags/tag59.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ENTRY"/>
  <p:tag name="ID" val="626778"/>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ENTRY"/>
  <p:tag name="ID" val="626778"/>
  <p:tag name="MH_ORDER" val="1"/>
</p:tagLst>
</file>

<file path=ppt/tags/tag60.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NUMBER"/>
  <p:tag name="ID" val="626778"/>
  <p:tag name="MH_ORDER" val="1"/>
</p:tagLst>
</file>

<file path=ppt/tags/tag61.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NUMBER"/>
  <p:tag name="ID" val="626778"/>
  <p:tag name="MH_ORDER" val="2"/>
</p:tagLst>
</file>

<file path=ppt/tags/tag62.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NUMBER"/>
  <p:tag name="ID" val="626778"/>
  <p:tag name="MH_ORDER" val="3"/>
</p:tagLst>
</file>

<file path=ppt/tags/tag63.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NUMBER"/>
  <p:tag name="ID" val="626778"/>
  <p:tag name="MH_ORDER" val="4"/>
</p:tagLst>
</file>

<file path=ppt/tags/tag64.xml><?xml version="1.0" encoding="utf-8"?>
<p:tagLst xmlns:a="http://schemas.openxmlformats.org/drawingml/2006/main" xmlns:r="http://schemas.openxmlformats.org/officeDocument/2006/relationships" xmlns:p="http://schemas.openxmlformats.org/presentationml/2006/main">
  <p:tag name="RESOURCELIBID_SLIDE" val="305752"/>
  <p:tag name="RESOURCELIB_SLIDETYPE" val="12"/>
  <p:tag name="POCKET_APPLY_TIME" val="2020年4月9日"/>
  <p:tag name="POCKET_APPLY_TYPE" val="Slide"/>
</p:tagLst>
</file>

<file path=ppt/tags/tag65.xml><?xml version="1.0" encoding="utf-8"?>
<p:tagLst xmlns:a="http://schemas.openxmlformats.org/drawingml/2006/main" xmlns:r="http://schemas.openxmlformats.org/officeDocument/2006/relationships" xmlns:p="http://schemas.openxmlformats.org/presentationml/2006/main">
  <p:tag name="MH" val="20200413155513"/>
  <p:tag name="MH_LIBRARY" val="GRAPHIC"/>
  <p:tag name="MH_ORDER" val="Freeform 4"/>
</p:tagLst>
</file>

<file path=ppt/tags/tag66.xml><?xml version="1.0" encoding="utf-8"?>
<p:tagLst xmlns:a="http://schemas.openxmlformats.org/drawingml/2006/main" xmlns:r="http://schemas.openxmlformats.org/officeDocument/2006/relationships" xmlns:p="http://schemas.openxmlformats.org/presentationml/2006/main">
  <p:tag name="MH" val="20200413155513"/>
  <p:tag name="MH_LIBRARY" val="GRAPHIC"/>
  <p:tag name="MH_ORDER" val="Freeform 8"/>
</p:tagLst>
</file>

<file path=ppt/tags/tag67.xml><?xml version="1.0" encoding="utf-8"?>
<p:tagLst xmlns:a="http://schemas.openxmlformats.org/drawingml/2006/main" xmlns:r="http://schemas.openxmlformats.org/officeDocument/2006/relationships" xmlns:p="http://schemas.openxmlformats.org/presentationml/2006/main">
  <p:tag name="MH" val="20200413155513"/>
  <p:tag name="MH_LIBRARY" val="GRAPHIC"/>
  <p:tag name="MH_ORDER" val="Picture 10"/>
</p:tagLst>
</file>

<file path=ppt/tags/tag7.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ENTRY"/>
  <p:tag name="ID" val="626778"/>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ENTRY"/>
  <p:tag name="ID" val="626778"/>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80830091307"/>
  <p:tag name="MH_LIBRARY" val="CONTENTS"/>
  <p:tag name="MH_TYPE" val="ENTRY"/>
  <p:tag name="ID" val="626778"/>
  <p:tag name="MH_ORDER" val="4"/>
</p:tagLst>
</file>

<file path=ppt/theme/theme1.xml><?xml version="1.0" encoding="utf-8"?>
<a:theme xmlns:a="http://schemas.openxmlformats.org/drawingml/2006/main" name="方正ITppt模版11">
  <a:themeElements>
    <a:clrScheme name="Phee@PKUHIT">
      <a:dk1>
        <a:srgbClr val="000000"/>
      </a:dk1>
      <a:lt1>
        <a:srgbClr val="FFFFFF"/>
      </a:lt1>
      <a:dk2>
        <a:srgbClr val="EA5703"/>
      </a:dk2>
      <a:lt2>
        <a:srgbClr val="7F7F7F"/>
      </a:lt2>
      <a:accent1>
        <a:srgbClr val="EA5703"/>
      </a:accent1>
      <a:accent2>
        <a:srgbClr val="F4AB21"/>
      </a:accent2>
      <a:accent3>
        <a:srgbClr val="2292B7"/>
      </a:accent3>
      <a:accent4>
        <a:srgbClr val="11A79C"/>
      </a:accent4>
      <a:accent5>
        <a:srgbClr val="C00000"/>
      </a:accent5>
      <a:accent6>
        <a:srgbClr val="7F7F7F"/>
      </a:accent6>
      <a:hlink>
        <a:srgbClr val="0070C0"/>
      </a:hlink>
      <a:folHlink>
        <a:srgbClr val="2292B7"/>
      </a:folHlink>
    </a:clrScheme>
    <a:fontScheme name="Phee@PKUHIT">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A541F">
            <a:alpha val="48000"/>
          </a:srgbClr>
        </a:solidFill>
        <a:ln w="9525" cap="flat" cmpd="sng" algn="ctr">
          <a:noFill/>
          <a:prstDash val="solid"/>
          <a:round/>
          <a:headEnd type="none" w="med" len="med"/>
          <a:tailEnd type="none" w="med" len="med"/>
        </a:ln>
        <a:effectLst/>
      </a:spPr>
      <a:bodyPr rot="0" spcFirstLastPara="0" vertOverflow="overflow" horzOverflow="overflow" vert="horz" wrap="square" lIns="79200" tIns="39600" rIns="79200" bIns="39600" numCol="1" spcCol="0" rtlCol="0" fromWordArt="0" anchor="ctr" anchorCtr="0" forceAA="0" compatLnSpc="1">
        <a:prstTxWarp prst="textNoShape">
          <a:avLst/>
        </a:prstTxWarp>
        <a:noAutofit/>
      </a:bodyPr>
      <a:lstStyle>
        <a:defPPr marL="0" marR="0" indent="0" algn="ctr" defTabSz="801688" rtl="0" eaLnBrk="1" fontAlgn="base" latinLnBrk="0" hangingPunct="1">
          <a:lnSpc>
            <a:spcPct val="100000"/>
          </a:lnSpc>
          <a:spcBef>
            <a:spcPct val="0"/>
          </a:spcBef>
          <a:spcAft>
            <a:spcPct val="0"/>
          </a:spcAft>
          <a:buClrTx/>
          <a:buSzTx/>
          <a:buFontTx/>
          <a:buNone/>
          <a:tabLst/>
          <a:defRPr sz="1600" b="1" dirty="0">
            <a:latin typeface="+mj-ea"/>
            <a:ea typeface="+mj-ea"/>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MS PGothic" pitchFamily="34" charset="-128"/>
          </a:defRPr>
        </a:defPPr>
      </a:lstStyle>
    </a:lnDef>
  </a:objectDefaults>
  <a:extraClrSchemeLst>
    <a:extraClrScheme>
      <a:clrScheme name="方正ITppt模版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方正ITppt模版 2">
        <a:dk1>
          <a:srgbClr val="000000"/>
        </a:dk1>
        <a:lt1>
          <a:srgbClr val="FFFFFF"/>
        </a:lt1>
        <a:dk2>
          <a:srgbClr val="990000"/>
        </a:dk2>
        <a:lt2>
          <a:srgbClr val="808080"/>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方正ITppt模版 3">
        <a:dk1>
          <a:srgbClr val="000000"/>
        </a:dk1>
        <a:lt1>
          <a:srgbClr val="FFFFFF"/>
        </a:lt1>
        <a:dk2>
          <a:srgbClr val="990000"/>
        </a:dk2>
        <a:lt2>
          <a:srgbClr val="969696"/>
        </a:lt2>
        <a:accent1>
          <a:srgbClr val="DDDDDD"/>
        </a:accent1>
        <a:accent2>
          <a:srgbClr val="99CCFF"/>
        </a:accent2>
        <a:accent3>
          <a:srgbClr val="FFFFFF"/>
        </a:accent3>
        <a:accent4>
          <a:srgbClr val="000000"/>
        </a:accent4>
        <a:accent5>
          <a:srgbClr val="EBEBEB"/>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方正ITppt模版 4">
        <a:dk1>
          <a:srgbClr val="000000"/>
        </a:dk1>
        <a:lt1>
          <a:srgbClr val="FFFFFF"/>
        </a:lt1>
        <a:dk2>
          <a:srgbClr val="990000"/>
        </a:dk2>
        <a:lt2>
          <a:srgbClr val="777777"/>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方正ITppt模版 5">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方正ITppt模版 6">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方正ITppt模版 7">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方正ITppt模版 8">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方正ITppt模版 9">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方正ITppt模版 10">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方正ITppt模版 11">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69696"/>
        </a:folHlink>
      </a:clrScheme>
      <a:clrMap bg1="lt1" tx1="dk1" bg2="lt2" tx2="dk2" accent1="accent1" accent2="accent2" accent3="accent3" accent4="accent4" accent5="accent5" accent6="accent6" hlink="hlink" folHlink="folHlink"/>
    </a:extraClrScheme>
    <a:extraClrScheme>
      <a:clrScheme name="方正ITppt模版 12">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方正ITppt模版 13">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自定义设计方案">
  <a:themeElements>
    <a:clrScheme name="北大医信配色方案">
      <a:dk1>
        <a:srgbClr val="000000"/>
      </a:dk1>
      <a:lt1>
        <a:srgbClr val="FFFFFF"/>
      </a:lt1>
      <a:dk2>
        <a:srgbClr val="11A79C"/>
      </a:dk2>
      <a:lt2>
        <a:srgbClr val="DCECEB"/>
      </a:lt2>
      <a:accent1>
        <a:srgbClr val="2292B7"/>
      </a:accent1>
      <a:accent2>
        <a:srgbClr val="F4AB21"/>
      </a:accent2>
      <a:accent3>
        <a:srgbClr val="11A79C"/>
      </a:accent3>
      <a:accent4>
        <a:srgbClr val="000000"/>
      </a:accent4>
      <a:accent5>
        <a:srgbClr val="EA5703"/>
      </a:accent5>
      <a:accent6>
        <a:srgbClr val="7F7F7F"/>
      </a:accent6>
      <a:hlink>
        <a:srgbClr val="EA5703"/>
      </a:hlink>
      <a:folHlink>
        <a:srgbClr val="2292B7"/>
      </a:folHlink>
    </a:clrScheme>
    <a:fontScheme name="2_自定义设计方案">
      <a:majorFont>
        <a:latin typeface="Arial"/>
        <a:ea typeface="华文细黑"/>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MS PGothic" pitchFamily="34"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MS PGothic" pitchFamily="34" charset="-128"/>
          </a:defRPr>
        </a:defPPr>
      </a:lstStyle>
    </a:lnDef>
  </a:objectDefaults>
  <a:extraClrSchemeLst>
    <a:extraClrScheme>
      <a:clrScheme name="2_自定义设计方案 1">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2_自定义设计方案 2">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2_自定义设计方案 3">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2_自定义设计方案 4">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2_自定义设计方案 5">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2_自定义设计方案 6">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2_自定义设计方案 7">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69696"/>
        </a:folHlink>
      </a:clrScheme>
      <a:clrMap bg1="lt1" tx1="dk1" bg2="lt2" tx2="dk2" accent1="accent1" accent2="accent2" accent3="accent3" accent4="accent4" accent5="accent5" accent6="accent6" hlink="hlink" folHlink="folHlink"/>
    </a:extraClrScheme>
    <a:extraClrScheme>
      <a:clrScheme name="2_自定义设计方案 8">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2_自定义设计方案 9">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自定义设计方案">
  <a:themeElements>
    <a:clrScheme name="1_自定义设计方案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fontScheme name="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MS PGothic" pitchFamily="34"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MS PGothic" pitchFamily="34" charset="-128"/>
          </a:defRPr>
        </a:defPPr>
      </a:lstStyle>
    </a:lnDef>
  </a:objectDefaults>
  <a:extraClrSchemeLst>
    <a:extraClrScheme>
      <a:clrScheme name="1_自定义设计方案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新政府会计制度_V1.2_2018年9月12日</Template>
  <TotalTime>3248</TotalTime>
  <Words>3968</Words>
  <Application>Microsoft Office PowerPoint</Application>
  <PresentationFormat>宽屏</PresentationFormat>
  <Paragraphs>759</Paragraphs>
  <Slides>43</Slides>
  <Notes>33</Notes>
  <HiddenSlides>0</HiddenSlides>
  <MMClips>0</MMClips>
  <ScaleCrop>false</ScaleCrop>
  <HeadingPairs>
    <vt:vector size="8" baseType="variant">
      <vt:variant>
        <vt:lpstr>已用的字体</vt:lpstr>
      </vt:variant>
      <vt:variant>
        <vt:i4>15</vt:i4>
      </vt:variant>
      <vt:variant>
        <vt:lpstr>主题</vt:lpstr>
      </vt:variant>
      <vt:variant>
        <vt:i4>3</vt:i4>
      </vt:variant>
      <vt:variant>
        <vt:lpstr>嵌入 OLE 服务器</vt:lpstr>
      </vt:variant>
      <vt:variant>
        <vt:i4>1</vt:i4>
      </vt:variant>
      <vt:variant>
        <vt:lpstr>幻灯片标题</vt:lpstr>
      </vt:variant>
      <vt:variant>
        <vt:i4>43</vt:i4>
      </vt:variant>
    </vt:vector>
  </HeadingPairs>
  <TitlesOfParts>
    <vt:vector size="62" baseType="lpstr">
      <vt:lpstr>FrutigerNext LT Medium</vt:lpstr>
      <vt:lpstr>阿里巴巴普惠体 Light</vt:lpstr>
      <vt:lpstr>等线</vt:lpstr>
      <vt:lpstr>等线 Light</vt:lpstr>
      <vt:lpstr>华文行楷</vt:lpstr>
      <vt:lpstr>时尚中黑简体</vt:lpstr>
      <vt:lpstr>微软雅黑</vt:lpstr>
      <vt:lpstr>微软雅黑</vt:lpstr>
      <vt:lpstr>Agency FB</vt:lpstr>
      <vt:lpstr>Arial</vt:lpstr>
      <vt:lpstr>Arial</vt:lpstr>
      <vt:lpstr>Book Antiqua</vt:lpstr>
      <vt:lpstr>Calibri</vt:lpstr>
      <vt:lpstr>Impact</vt:lpstr>
      <vt:lpstr>Wingdings</vt:lpstr>
      <vt:lpstr>方正ITppt模版11</vt:lpstr>
      <vt:lpstr>2_自定义设计方案</vt:lpstr>
      <vt:lpstr>1_自定义设计方案</vt:lpstr>
      <vt:lpstr>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ma1988jing@163.com</dc:creator>
  <cp:lastModifiedBy>ma1988jing@163.com</cp:lastModifiedBy>
  <cp:revision>72</cp:revision>
  <dcterms:created xsi:type="dcterms:W3CDTF">2020-04-09T08:01:00Z</dcterms:created>
  <dcterms:modified xsi:type="dcterms:W3CDTF">2022-03-10T08:55:23Z</dcterms:modified>
</cp:coreProperties>
</file>