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7" r:id="rId2"/>
    <p:sldId id="428" r:id="rId3"/>
    <p:sldId id="437" r:id="rId4"/>
    <p:sldId id="439" r:id="rId5"/>
    <p:sldId id="440" r:id="rId6"/>
    <p:sldId id="441" r:id="rId7"/>
    <p:sldId id="426" r:id="rId8"/>
    <p:sldId id="442" r:id="rId9"/>
    <p:sldId id="443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34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1C596-F1F1-49FD-BCED-50507984A1BA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DD7E-DB6F-4A7B-AF9C-4E4F9C4E13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67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DD7E-DB6F-4A7B-AF9C-4E4F9C4E13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76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88E38-C1E7-4292-A307-5E7CE8383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3C9CE5-7D9E-4AD0-8B8B-88584A3C6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F9C7E7-0FA3-421A-B2DB-A95156FD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0B02E7-1EB6-4D48-B641-9A2A76D3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9815C6-AB2C-4F8F-AA2D-954B62E1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3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F7EF3-62FB-4030-B223-A447805B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A98D6A-0EB5-4EFC-B0E4-FF42F7F9A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A4AA9C-F37C-46DA-98FA-91B727C9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454834-D64E-427B-91FE-65959528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335361-3C8C-4474-BA04-A63279F9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04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1677B7-868B-4A0F-9581-1255FCD7C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58355E-E373-4B15-AD94-037ADAB79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23B529-AF5E-42FA-AD50-FA7E50B9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747B93-733D-431A-92AB-567174B2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D3F60A-4C34-4CF9-ACBD-B6F967CC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5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文本框 20"/>
          <p:cNvSpPr txBox="1"/>
          <p:nvPr userDrawn="1"/>
        </p:nvSpPr>
        <p:spPr>
          <a:xfrm>
            <a:off x="-3206673" y="452670"/>
            <a:ext cx="320667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s-IS" altLang="zh-CN" sz="2133" dirty="0">
                <a:latin typeface="Microsoft YaHei"/>
                <a:ea typeface="Microsoft YaHei"/>
                <a:cs typeface="Microsoft YaHei"/>
              </a:rPr>
              <a:t>R=127 G=127 B=127</a:t>
            </a:r>
            <a:endParaRPr kumimoji="1" lang="zh-CN" altLang="en-US" sz="2133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文本框 25"/>
          <p:cNvSpPr txBox="1"/>
          <p:nvPr userDrawn="1"/>
        </p:nvSpPr>
        <p:spPr>
          <a:xfrm>
            <a:off x="-3206673" y="1220755"/>
            <a:ext cx="286995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33" dirty="0">
                <a:latin typeface="Microsoft YaHei"/>
                <a:ea typeface="Microsoft YaHei"/>
                <a:cs typeface="Microsoft YaHei"/>
              </a:rPr>
              <a:t>字体：微软雅黑</a:t>
            </a:r>
            <a:endParaRPr kumimoji="1" lang="en-US" altLang="zh-CN" sz="2133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en-US" sz="2133" dirty="0">
                <a:latin typeface="Microsoft YaHei"/>
                <a:ea typeface="Microsoft YaHei"/>
                <a:cs typeface="Microsoft YaHei"/>
              </a:rPr>
              <a:t>字号：</a:t>
            </a:r>
            <a:r>
              <a:rPr kumimoji="1" lang="en-US" altLang="zh-CN" sz="2133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32</a:t>
            </a:r>
            <a:r>
              <a:rPr kumimoji="1" lang="zh-CN" altLang="en-US" sz="2133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（主标题）</a:t>
            </a:r>
            <a:r>
              <a:rPr kumimoji="1" lang="en-US" altLang="zh-CN" sz="2133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     </a:t>
            </a:r>
          </a:p>
          <a:p>
            <a:r>
              <a:rPr kumimoji="1" lang="en-US" altLang="zh-CN" sz="2133" dirty="0">
                <a:latin typeface="Microsoft YaHei"/>
                <a:ea typeface="Microsoft YaHei"/>
                <a:cs typeface="Microsoft YaHei"/>
              </a:rPr>
              <a:t>          24</a:t>
            </a:r>
            <a:r>
              <a:rPr kumimoji="1" lang="zh-CN" altLang="en-US" sz="2133" dirty="0">
                <a:latin typeface="Microsoft YaHei"/>
                <a:ea typeface="Microsoft YaHei"/>
                <a:cs typeface="Microsoft YaHei"/>
              </a:rPr>
              <a:t>（副标题）</a:t>
            </a:r>
          </a:p>
        </p:txBody>
      </p:sp>
    </p:spTree>
    <p:extLst>
      <p:ext uri="{BB962C8B-B14F-4D97-AF65-F5344CB8AC3E}">
        <p14:creationId xmlns:p14="http://schemas.microsoft.com/office/powerpoint/2010/main" val="390712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 txBox="1"/>
          <p:nvPr userDrawn="1"/>
        </p:nvSpPr>
        <p:spPr>
          <a:xfrm>
            <a:off x="-3206673" y="452670"/>
            <a:ext cx="320667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s-IS" altLang="zh-CN" sz="2133" dirty="0">
                <a:latin typeface="Microsoft YaHei"/>
                <a:ea typeface="Microsoft YaHei"/>
                <a:cs typeface="Microsoft YaHei"/>
              </a:rPr>
              <a:t>R=253 G=103 B=33</a:t>
            </a:r>
            <a:endParaRPr kumimoji="1" lang="zh-CN" altLang="en-US" sz="2133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3025013" y="0"/>
            <a:ext cx="864096" cy="384043"/>
          </a:xfrm>
          <a:prstGeom prst="rect">
            <a:avLst/>
          </a:prstGeom>
          <a:solidFill>
            <a:srgbClr val="F85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文本框 25"/>
          <p:cNvSpPr txBox="1"/>
          <p:nvPr userDrawn="1"/>
        </p:nvSpPr>
        <p:spPr>
          <a:xfrm>
            <a:off x="-3206673" y="1220754"/>
            <a:ext cx="286995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33" dirty="0">
                <a:latin typeface="Microsoft YaHei"/>
                <a:ea typeface="Microsoft YaHei"/>
                <a:cs typeface="Microsoft YaHei"/>
              </a:rPr>
              <a:t>字体：微软雅黑</a:t>
            </a:r>
            <a:endParaRPr kumimoji="1" lang="en-US" altLang="zh-CN" sz="2133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en-US" sz="2133" dirty="0">
                <a:latin typeface="Microsoft YaHei"/>
                <a:ea typeface="Microsoft YaHei"/>
                <a:cs typeface="Microsoft YaHei"/>
              </a:rPr>
              <a:t>字号：</a:t>
            </a:r>
            <a:r>
              <a:rPr kumimoji="1" lang="en-US" altLang="zh-CN" sz="2133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18</a:t>
            </a:r>
            <a:r>
              <a:rPr kumimoji="1" lang="zh-CN" altLang="en-US" sz="2133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（中文）</a:t>
            </a:r>
            <a:r>
              <a:rPr kumimoji="1" lang="en-US" altLang="zh-CN" sz="2133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     </a:t>
            </a:r>
          </a:p>
          <a:p>
            <a:r>
              <a:rPr kumimoji="1" lang="en-US" altLang="zh-CN" sz="2133" dirty="0">
                <a:latin typeface="Microsoft YaHei"/>
                <a:ea typeface="Microsoft YaHei"/>
                <a:cs typeface="Microsoft YaHei"/>
              </a:rPr>
              <a:t>          14</a:t>
            </a:r>
            <a:r>
              <a:rPr kumimoji="1" lang="zh-CN" altLang="en-US" sz="2133" dirty="0">
                <a:latin typeface="Microsoft YaHei"/>
                <a:ea typeface="Microsoft YaHei"/>
                <a:cs typeface="Microsoft YaHei"/>
              </a:rPr>
              <a:t>（英文）</a:t>
            </a:r>
          </a:p>
        </p:txBody>
      </p:sp>
    </p:spTree>
    <p:extLst>
      <p:ext uri="{BB962C8B-B14F-4D97-AF65-F5344CB8AC3E}">
        <p14:creationId xmlns:p14="http://schemas.microsoft.com/office/powerpoint/2010/main" val="354919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09" y="3438936"/>
            <a:ext cx="6102891" cy="34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3ABEF-D556-4842-8E6D-AAA6ABB9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3CF00-B0B0-44FA-BFFC-C0EC598CA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659E97-D9D1-40EA-A890-3BD78D31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E5284B-3735-4507-AA34-1363B3AF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03A83-8780-47F4-B28D-5FDFDE8B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58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ADEC3-A38C-44E9-BE17-C3E19212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8F3FBB-B792-4F8B-8F46-8890B5E0D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4B36B1-021E-4953-8006-A394AC13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C915B6-028A-4047-B6D4-0B0DC1A8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CD94A1-4C8D-4DEC-8456-02CDF836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44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F87D44-79F0-48F3-A45D-E5DA5883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6914C9-3E3B-4436-B597-3181104A1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0503E8-0A73-46F8-A207-4F6459B7A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E2ABE6-D461-41A4-8F94-42E02471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21F551-E64D-41E6-BCB6-65EF67D7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2F3DEC-C3CC-4AAF-B9AB-E4ADE429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6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609791-63CF-4CCE-903A-5F1D74B6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883B99-8FD9-4B32-AF17-28C6A0329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2CC14C-1C9A-47A9-BA82-13D8FE911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C14292-5A0F-4D8D-B783-31D42EEF2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B4C72B-8D19-46B7-B8E5-30861ED45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6C924B-0B6D-42E7-AF2A-B806589F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AB0BE92-717B-4657-9430-3C7AF7CD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DBE662-F29E-4F96-ABC5-3778527C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5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3FEBA5-B174-461F-B9D5-53DCB0B1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06ACED-3013-48DF-A4CF-B6507A77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BB2667-DE4E-4EF7-A19C-FD0D8BE1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899DA8-F2FE-4162-B718-7054D485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24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0AD091-CCD9-4685-8F36-443DB584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A8A663-7ABF-4427-B96B-EC7907C2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571422-B6E6-4414-8EAD-1A986FB6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29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4F0062-F151-4B8E-9999-4E889045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FE95A9-5506-4861-B2C5-CC7B7E5CF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DA94B3-9DB5-432F-A272-47E89C14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4206DA-D84D-4E1E-AC87-401ECA44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FF58CB-9299-4B2E-B708-DE496C05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AD45F7-A8D7-47E8-8298-8A5E4147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D4815-F947-483C-A54C-FF4937E2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963206-BC3A-4CC5-97AE-C87B9DC7D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B8B996-047B-4DEA-B307-EF1A068CE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AC4CC7-7CE1-4389-909E-7DDF3248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FE1EE2-E2A4-4FD5-AE04-06D0EC5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55B353-A670-48FB-87CC-4462A01E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8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F17A78-C2CB-4B89-BF5D-DBDA6D56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861B59-DCEA-4E8D-A22B-2A4B843B8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F21E54-EA9C-4CA5-BC4F-85BC14924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AD80-EECC-4DDB-9E9F-B58431AA854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0E4E8E-9A15-446D-B5B5-E7DC14460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1058C8-9A56-4845-8E46-536D095A0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DAC6-6DE9-430A-819F-4755D94B0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26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emf"/><Relationship Id="rId7" Type="http://schemas.openxmlformats.org/officeDocument/2006/relationships/image" Target="../media/image10.wmf"/><Relationship Id="rId12" Type="http://schemas.openxmlformats.org/officeDocument/2006/relationships/image" Target="../media/image15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w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gna.org/wkhtmltopdf/0.12/0.12.1/wkhtmltox-0.12.1_linux-trusty-amd64.debsudo%20dpkg%20-i%20wkhtmltox-0.12.1_linux-trusty-amd64.deb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cheng\Desktop\图片1XG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2"/>
            <a:ext cx="12183533" cy="685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60543" y="3332989"/>
            <a:ext cx="920595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9481">
              <a:defRPr/>
            </a:pPr>
            <a:r>
              <a:rPr lang="zh-CN" altLang="en-US" sz="4267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北大医信</a:t>
            </a:r>
            <a:endParaRPr lang="en-US" altLang="zh-CN" sz="4267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275" y="703534"/>
            <a:ext cx="10918312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9481">
              <a:defRPr/>
            </a:pPr>
            <a:r>
              <a:rPr lang="zh-CN" altLang="en-US" sz="5333" b="1" kern="0" dirty="0">
                <a:solidFill>
                  <a:srgbClr val="EA57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医院综合运营管理系统（</a:t>
            </a:r>
            <a:r>
              <a:rPr lang="en-US" altLang="zh-CN" sz="5333" b="1" kern="0" dirty="0">
                <a:solidFill>
                  <a:srgbClr val="EA57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HRP </a:t>
            </a:r>
            <a:r>
              <a:rPr lang="zh-CN" altLang="en-US" sz="5333" b="1" kern="0" dirty="0">
                <a:solidFill>
                  <a:srgbClr val="EA57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</a:t>
            </a:r>
            <a:endParaRPr lang="en-US" altLang="zh-CN" sz="5333" b="1" kern="0" dirty="0">
              <a:solidFill>
                <a:srgbClr val="EA570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defTabSz="699481">
              <a:defRPr/>
            </a:pPr>
            <a:r>
              <a:rPr lang="zh-CN" altLang="en-US" sz="5333" b="1" kern="0" dirty="0">
                <a:solidFill>
                  <a:srgbClr val="EA57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开发培训</a:t>
            </a:r>
            <a:endParaRPr lang="en-US" altLang="zh-CN" sz="4267" b="1" kern="0" dirty="0">
              <a:solidFill>
                <a:srgbClr val="EA570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8273" y="4014326"/>
            <a:ext cx="5721438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HRP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业务部      彭冲）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9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48787" y="170073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 windows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D9D3FBCA-8DDD-41E9-A5F6-D0CD5ED4334D}"/>
              </a:ext>
            </a:extLst>
          </p:cNvPr>
          <p:cNvSpPr txBox="1"/>
          <p:nvPr/>
        </p:nvSpPr>
        <p:spPr>
          <a:xfrm>
            <a:off x="521638" y="1208972"/>
            <a:ext cx="7688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、安装</a:t>
            </a:r>
            <a:r>
              <a:rPr lang="en-US" altLang="zh-CN" dirty="0"/>
              <a:t>docker desktop </a:t>
            </a:r>
            <a:r>
              <a:rPr lang="zh-CN" altLang="en-US" dirty="0"/>
              <a:t>、</a:t>
            </a:r>
            <a:r>
              <a:rPr lang="en-US" altLang="zh-CN" dirty="0" err="1"/>
              <a:t>postgresql</a:t>
            </a:r>
            <a:r>
              <a:rPr lang="en-US" altLang="zh-CN" dirty="0"/>
              <a:t> </a:t>
            </a:r>
            <a:r>
              <a:rPr lang="zh-CN" altLang="en-US" dirty="0"/>
              <a:t>、</a:t>
            </a:r>
            <a:r>
              <a:rPr lang="en-US" altLang="zh-CN" dirty="0" err="1"/>
              <a:t>pycharm</a:t>
            </a:r>
            <a:r>
              <a:rPr lang="en-US" altLang="zh-CN" dirty="0"/>
              <a:t> </a:t>
            </a:r>
            <a:r>
              <a:rPr lang="zh-CN" altLang="en-US" dirty="0"/>
              <a:t>、</a:t>
            </a:r>
            <a:r>
              <a:rPr lang="en-US" altLang="zh-CN" dirty="0"/>
              <a:t>python2.7</a:t>
            </a:r>
            <a:r>
              <a:rPr lang="zh-CN" altLang="en-US" dirty="0"/>
              <a:t>、</a:t>
            </a:r>
            <a:r>
              <a:rPr lang="en-US" altLang="zh-CN" dirty="0"/>
              <a:t>wsl2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、启动</a:t>
            </a:r>
            <a:r>
              <a:rPr lang="en-US" altLang="zh-CN" dirty="0"/>
              <a:t>docker desktop ,</a:t>
            </a:r>
            <a:r>
              <a:rPr lang="zh-CN" altLang="en-US" dirty="0"/>
              <a:t>将运行镜像放置在</a:t>
            </a:r>
            <a:r>
              <a:rPr lang="en-US" altLang="zh-CN" dirty="0"/>
              <a:t>wsl2</a:t>
            </a:r>
            <a:r>
              <a:rPr lang="zh-CN" altLang="en-US" dirty="0"/>
              <a:t>虚拟机共享文件夹中，命令行输入 </a:t>
            </a:r>
            <a:r>
              <a:rPr lang="sv-SE" altLang="zh-CN" dirty="0"/>
              <a:t>docker load -i </a:t>
            </a:r>
            <a:r>
              <a:rPr lang="en-US" altLang="zh-CN" dirty="0"/>
              <a:t>【</a:t>
            </a:r>
            <a:r>
              <a:rPr lang="zh-CN" altLang="en-US" dirty="0"/>
              <a:t>镜像名称</a:t>
            </a:r>
            <a:r>
              <a:rPr lang="en-US" altLang="zh-CN" dirty="0"/>
              <a:t>】</a:t>
            </a:r>
            <a:r>
              <a:rPr lang="sv-SE" altLang="zh-CN" dirty="0"/>
              <a:t>; </a:t>
            </a:r>
            <a:r>
              <a:rPr lang="zh-CN" altLang="en-US" dirty="0"/>
              <a:t>安装运行环境镜像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、创建</a:t>
            </a:r>
            <a:r>
              <a:rPr lang="en-US" altLang="zh-CN" dirty="0" err="1"/>
              <a:t>postgresql</a:t>
            </a:r>
            <a:r>
              <a:rPr lang="en-US" altLang="zh-CN" dirty="0"/>
              <a:t> </a:t>
            </a:r>
            <a:r>
              <a:rPr lang="zh-CN" altLang="en-US" dirty="0"/>
              <a:t>数据库，导入测试库，并拷贝最新代码至本地，配置数据库</a:t>
            </a:r>
            <a:r>
              <a:rPr lang="en-US" altLang="zh-CN" dirty="0"/>
              <a:t>IP</a:t>
            </a:r>
            <a:r>
              <a:rPr lang="zh-CN" altLang="en-US" dirty="0"/>
              <a:t>与账号密码至代码根目录下 </a:t>
            </a:r>
            <a:r>
              <a:rPr lang="en-US" altLang="zh-CN" dirty="0" err="1"/>
              <a:t>openerp-server.conf</a:t>
            </a:r>
            <a:r>
              <a:rPr lang="zh-CN" altLang="en-US" dirty="0"/>
              <a:t>中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、配置</a:t>
            </a:r>
            <a:r>
              <a:rPr lang="en-US" altLang="zh-CN" dirty="0" err="1"/>
              <a:t>pycharm</a:t>
            </a:r>
            <a:r>
              <a:rPr lang="en-US" altLang="zh-CN" dirty="0"/>
              <a:t> </a:t>
            </a:r>
            <a:r>
              <a:rPr lang="zh-CN" altLang="en-US" dirty="0"/>
              <a:t>，导入工程，修改运行时至</a:t>
            </a:r>
            <a:r>
              <a:rPr lang="en-US" altLang="zh-CN" dirty="0"/>
              <a:t>docker</a:t>
            </a:r>
            <a:r>
              <a:rPr lang="zh-CN" altLang="en-US" dirty="0"/>
              <a:t>中运行环境镜像中的</a:t>
            </a:r>
            <a:r>
              <a:rPr lang="en-US" altLang="zh-CN" dirty="0"/>
              <a:t>python</a:t>
            </a:r>
          </a:p>
          <a:p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 err="1"/>
              <a:t>pycharm</a:t>
            </a:r>
            <a:r>
              <a:rPr lang="zh-CN" altLang="en-US" dirty="0"/>
              <a:t>中配置工程的端口映射、文件路径映射等</a:t>
            </a:r>
            <a:endParaRPr lang="en-US" altLang="zh-CN" dirty="0"/>
          </a:p>
          <a:p>
            <a:r>
              <a:rPr lang="en-US" altLang="zh-CN" dirty="0"/>
              <a:t>6</a:t>
            </a:r>
            <a:r>
              <a:rPr lang="zh-CN" altLang="en-US" dirty="0"/>
              <a:t>、启动服务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7</a:t>
            </a:r>
            <a:r>
              <a:rPr lang="zh-CN" altLang="en-US" dirty="0"/>
              <a:t>、或者使用</a:t>
            </a:r>
            <a:r>
              <a:rPr lang="en-US" altLang="zh-CN" dirty="0"/>
              <a:t>docker-</a:t>
            </a:r>
            <a:r>
              <a:rPr lang="en-US" altLang="zh-CN" dirty="0" err="1"/>
              <a:t>compose.yml</a:t>
            </a:r>
            <a:r>
              <a:rPr lang="en-US" altLang="zh-CN" dirty="0"/>
              <a:t> </a:t>
            </a:r>
            <a:r>
              <a:rPr lang="zh-CN" altLang="en-US" dirty="0"/>
              <a:t>配置相应映射后，使用</a:t>
            </a:r>
            <a:r>
              <a:rPr lang="en-US" altLang="zh-CN" dirty="0"/>
              <a:t>python</a:t>
            </a:r>
            <a:r>
              <a:rPr lang="zh-CN" altLang="en-US" dirty="0"/>
              <a:t>命令行启动应用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CD9AB1-4B9F-46DD-9800-344F8562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2" y="4564230"/>
            <a:ext cx="12192000" cy="20639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C5E4F8-38EC-47A5-9E1F-0ACCE464B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8" y="714609"/>
            <a:ext cx="10624456" cy="63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8"/>
          <p:cNvSpPr>
            <a:spLocks noChangeAspect="1" noChangeArrowheads="1"/>
          </p:cNvSpPr>
          <p:nvPr/>
        </p:nvSpPr>
        <p:spPr bwMode="auto">
          <a:xfrm>
            <a:off x="5178729" y="1413243"/>
            <a:ext cx="1829435" cy="1829435"/>
          </a:xfrm>
          <a:prstGeom prst="ellipse">
            <a:avLst/>
          </a:prstGeom>
          <a:noFill/>
          <a:ln w="25400">
            <a:solidFill>
              <a:srgbClr val="EA570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8729" y="1727935"/>
            <a:ext cx="1829435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A5703"/>
                </a:solidFill>
                <a:latin typeface="等线" panose="02010600030101010101" pitchFamily="2" charset="-122"/>
                <a:ea typeface="等线" panose="02010600030101010101" pitchFamily="2" charset="-122"/>
                <a:cs typeface="Segoe UI" panose="020B0502040204020203" pitchFamily="34" charset="0"/>
              </a:rPr>
              <a:t>3</a:t>
            </a:r>
            <a:endParaRPr lang="zh-CN" altLang="en-US" sz="7200" dirty="0">
              <a:solidFill>
                <a:srgbClr val="EA5703"/>
              </a:solidFill>
              <a:latin typeface="等线" panose="02010600030101010101" pitchFamily="2" charset="-122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833738" y="3572983"/>
            <a:ext cx="2519417" cy="0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293863" y="3860952"/>
            <a:ext cx="3617387" cy="1415772"/>
            <a:chOff x="4743847" y="3861842"/>
            <a:chExt cx="3618224" cy="1416098"/>
          </a:xfrm>
        </p:grpSpPr>
        <p:sp>
          <p:nvSpPr>
            <p:cNvPr id="9" name="TextBox 8"/>
            <p:cNvSpPr txBox="1"/>
            <p:nvPr/>
          </p:nvSpPr>
          <p:spPr>
            <a:xfrm>
              <a:off x="4743847" y="3861842"/>
              <a:ext cx="3600000" cy="58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A57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Odoo</a:t>
              </a:r>
              <a:r>
                <a:rPr lang="zh-CN" altLang="en-US" sz="3200" dirty="0">
                  <a:solidFill>
                    <a:srgbClr val="EA57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开发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2071" y="4446752"/>
              <a:ext cx="3600000" cy="8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Segoe UI" panose="020B0502040204020203" pitchFamily="34" charset="0"/>
                </a:rPr>
                <a:t>Odoo </a:t>
              </a:r>
            </a:p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Segoe UI" panose="020B0502040204020203" pitchFamily="34" charset="0"/>
                </a:rPr>
                <a:t>Development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8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CB5AA3F-B442-4DF3-847A-EA6643037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01" t="5906" r="5261" b="4788"/>
          <a:stretch/>
        </p:blipFill>
        <p:spPr>
          <a:xfrm>
            <a:off x="5032267" y="3264839"/>
            <a:ext cx="6972503" cy="3498210"/>
          </a:xfrm>
          <a:prstGeom prst="snip2DiagRect">
            <a:avLst>
              <a:gd name="adj1" fmla="val 1724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 Why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Odoo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1A7A0764-A09C-4ECF-A8A3-295198AF3CE4}"/>
              </a:ext>
            </a:extLst>
          </p:cNvPr>
          <p:cNvSpPr txBox="1"/>
          <p:nvPr/>
        </p:nvSpPr>
        <p:spPr>
          <a:xfrm>
            <a:off x="444902" y="975767"/>
            <a:ext cx="10543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、基于</a:t>
            </a:r>
            <a:r>
              <a:rPr lang="en-US" altLang="zh-CN" dirty="0"/>
              <a:t>python</a:t>
            </a:r>
            <a:r>
              <a:rPr lang="zh-CN" altLang="en-US" dirty="0"/>
              <a:t>、</a:t>
            </a:r>
            <a:r>
              <a:rPr lang="en-US" altLang="zh-CN" dirty="0" err="1"/>
              <a:t>postgresql</a:t>
            </a:r>
            <a:r>
              <a:rPr lang="zh-CN" altLang="en-US" dirty="0"/>
              <a:t>等开源技术，具有稳定、成熟的架构。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、具有灵活的配置能力，界面开发、上层功能开发、权限管理等都可经由前端实现。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sz="1400" dirty="0"/>
              <a:t>界面修改、数据排序、自定义过滤、增删改权限管理、组管理、服务器动作等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、开发简便，易上手，了解机制后可快速组建功能模块。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sz="1400" dirty="0"/>
              <a:t>三分钟创建模块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 err="1"/>
              <a:t>odoo</a:t>
            </a:r>
            <a:r>
              <a:rPr lang="zh-CN" altLang="en-US" dirty="0"/>
              <a:t>自带大量开源插件，可从</a:t>
            </a:r>
            <a:r>
              <a:rPr lang="en-US" altLang="zh-CN" dirty="0" err="1"/>
              <a:t>github</a:t>
            </a:r>
            <a:r>
              <a:rPr lang="zh-CN" altLang="en-US" dirty="0"/>
              <a:t>中查找，下载，安装后即可使用。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sz="1400" dirty="0"/>
              <a:t>当然得看版本是否一致，现项目插件有</a:t>
            </a:r>
            <a:r>
              <a:rPr lang="en-US" altLang="zh-CN" sz="1400" dirty="0"/>
              <a:t>300</a:t>
            </a:r>
            <a:r>
              <a:rPr lang="zh-CN" altLang="en-US" sz="1400" dirty="0"/>
              <a:t>种，启用较少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、数据库隐身，表结构、唯一性校验、外键、一对多关系等都由框架管理。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sz="1400" dirty="0"/>
              <a:t>是把双刃剑。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37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插件模块是什么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84598B06-DCAA-4167-8D8A-5A47EFEEAC47}"/>
              </a:ext>
            </a:extLst>
          </p:cNvPr>
          <p:cNvSpPr txBox="1"/>
          <p:nvPr/>
        </p:nvSpPr>
        <p:spPr>
          <a:xfrm>
            <a:off x="563061" y="1240206"/>
            <a:ext cx="68352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、除框架代码以外，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Odoo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的所有基础代码都以模块的形式组合在一起。这些模块可以随时从数据库中安装或卸载。这些模块有两大目的。要么你可以添加新应用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业务逻辑，要么你可以修改已有应用。简言之，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Odoo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中的一切都始于模块也终于模块。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Odoo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由不同规模的公司所使用，每个公司都有不同的业务流和要求。处理这一问题，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Odoo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将应用的功能拆分到了不同的模块中。这些模块可按需在数据库中进行加载。基本上，用户可以在任何时间点启用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禁用这些功能。因此，相同的软件可以按不同的要求进行调整。查看下面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Odoo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模块的截屏；该列中第一个模块是主应用，其它的模块为该应用添加功能而设计。让模块列表按应用分类进行分组，进入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Apps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菜单并对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Category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应用分组：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5D915E-84D7-4ECB-BA5D-3CC4F5ED4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193" y="1270382"/>
            <a:ext cx="8803374" cy="538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48034 -0.0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创建插件模块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69D769A9-5908-4047-A569-FFFACCA7489F}"/>
              </a:ext>
            </a:extLst>
          </p:cNvPr>
          <p:cNvSpPr txBox="1"/>
          <p:nvPr/>
        </p:nvSpPr>
        <p:spPr>
          <a:xfrm>
            <a:off x="713509" y="1226127"/>
            <a:ext cx="682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、进入项目中，创建文件夹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、创建</a:t>
            </a:r>
            <a:r>
              <a:rPr lang="en-US" altLang="zh-CN" dirty="0"/>
              <a:t>__init__.py</a:t>
            </a:r>
            <a:r>
              <a:rPr lang="zh-CN" altLang="en-US" dirty="0"/>
              <a:t>，并创建</a:t>
            </a:r>
            <a:r>
              <a:rPr lang="en-US" altLang="zh-CN" dirty="0"/>
              <a:t>models</a:t>
            </a:r>
            <a:r>
              <a:rPr lang="zh-CN" altLang="en-US" dirty="0"/>
              <a:t>、</a:t>
            </a:r>
            <a:r>
              <a:rPr lang="en-US" altLang="zh-CN" dirty="0"/>
              <a:t>report</a:t>
            </a:r>
            <a:r>
              <a:rPr lang="zh-CN" altLang="en-US" dirty="0"/>
              <a:t>等文件夹 ，并分别在</a:t>
            </a:r>
            <a:r>
              <a:rPr lang="en-US" altLang="zh-CN" dirty="0"/>
              <a:t>__init__.py</a:t>
            </a:r>
            <a:r>
              <a:rPr lang="zh-CN" altLang="en-US" dirty="0"/>
              <a:t>中引入，另创建</a:t>
            </a:r>
            <a:r>
              <a:rPr lang="en-US" altLang="zh-CN" dirty="0"/>
              <a:t>views</a:t>
            </a:r>
            <a:r>
              <a:rPr lang="zh-CN" altLang="en-US" dirty="0"/>
              <a:t>、</a:t>
            </a:r>
            <a:r>
              <a:rPr lang="en-US" altLang="zh-CN" dirty="0"/>
              <a:t>static</a:t>
            </a:r>
            <a:r>
              <a:rPr lang="zh-CN" altLang="en-US" dirty="0"/>
              <a:t>、</a:t>
            </a:r>
            <a:r>
              <a:rPr lang="en-US" altLang="zh-CN" dirty="0"/>
              <a:t>data</a:t>
            </a:r>
            <a:r>
              <a:rPr lang="zh-CN" altLang="en-US" dirty="0"/>
              <a:t>、</a:t>
            </a:r>
            <a:r>
              <a:rPr lang="en-US" altLang="zh-CN" dirty="0"/>
              <a:t>i18n</a:t>
            </a:r>
            <a:r>
              <a:rPr lang="zh-CN" altLang="en-US" dirty="0"/>
              <a:t>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153D55-4957-45CF-8299-434A69BDC5B1}"/>
              </a:ext>
            </a:extLst>
          </p:cNvPr>
          <p:cNvSpPr txBox="1"/>
          <p:nvPr/>
        </p:nvSpPr>
        <p:spPr>
          <a:xfrm>
            <a:off x="644237" y="2259969"/>
            <a:ext cx="26254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.</a:t>
            </a:r>
          </a:p>
          <a:p>
            <a:r>
              <a:rPr lang="en-US" altLang="zh-CN" dirty="0"/>
              <a:t>├── __init__.py</a:t>
            </a:r>
          </a:p>
          <a:p>
            <a:r>
              <a:rPr lang="en-US" altLang="zh-CN" dirty="0"/>
              <a:t>├── __openerp__.py</a:t>
            </a:r>
          </a:p>
          <a:p>
            <a:r>
              <a:rPr lang="en-US" altLang="zh-CN" dirty="0"/>
              <a:t>├── controllers</a:t>
            </a:r>
          </a:p>
          <a:p>
            <a:r>
              <a:rPr lang="en-US" altLang="zh-CN" dirty="0"/>
              <a:t>│   └── __init__.py</a:t>
            </a:r>
          </a:p>
          <a:p>
            <a:r>
              <a:rPr lang="en-US" altLang="zh-CN" dirty="0"/>
              <a:t>├── data</a:t>
            </a:r>
          </a:p>
          <a:p>
            <a:r>
              <a:rPr lang="en-US" altLang="zh-CN" dirty="0"/>
              <a:t>├── demo</a:t>
            </a:r>
          </a:p>
          <a:p>
            <a:r>
              <a:rPr lang="en-US" altLang="zh-CN" dirty="0"/>
              <a:t>├── i18n</a:t>
            </a:r>
          </a:p>
          <a:p>
            <a:r>
              <a:rPr lang="en-US" altLang="zh-CN" dirty="0"/>
              <a:t>├── models</a:t>
            </a:r>
          </a:p>
          <a:p>
            <a:r>
              <a:rPr lang="en-US" altLang="zh-CN" dirty="0"/>
              <a:t>│   └── __init__.py</a:t>
            </a:r>
          </a:p>
          <a:p>
            <a:r>
              <a:rPr lang="en-US" altLang="zh-CN" dirty="0"/>
              <a:t>├── static</a:t>
            </a:r>
          </a:p>
          <a:p>
            <a:r>
              <a:rPr lang="en-US" altLang="zh-CN" dirty="0"/>
              <a:t>│   └── description</a:t>
            </a:r>
          </a:p>
          <a:p>
            <a:r>
              <a:rPr lang="en-US" altLang="zh-CN" dirty="0"/>
              <a:t>│       └── icon.png</a:t>
            </a:r>
          </a:p>
          <a:p>
            <a:r>
              <a:rPr lang="en-US" altLang="zh-CN" dirty="0"/>
              <a:t>└── views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56B7FA-B1B9-4638-A629-493349C4D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201" y="2239312"/>
            <a:ext cx="59531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8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视图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view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D4F3C8F-6D45-4DD4-BB1A-87D98FBB5A3B}"/>
              </a:ext>
            </a:extLst>
          </p:cNvPr>
          <p:cNvSpPr txBox="1"/>
          <p:nvPr/>
        </p:nvSpPr>
        <p:spPr>
          <a:xfrm>
            <a:off x="396412" y="896196"/>
            <a:ext cx="115477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、在底层中，用户界面由存储在特定模型中的记录所定义。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数据文件可以放在该模型目录中的任意位置，但按照习惯用户界面的数据文件在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views/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子目录中定义。通常，这些文件的名称是基于模型的名称的。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</a:t>
            </a:r>
            <a:r>
              <a:rPr lang="en-US" altLang="zh-CN" b="0" i="0" dirty="0" err="1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hrp.test.book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模型创建用户界面，因此创建了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views/hr.xml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文件。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、其中：树形视图，指列表视图，用于搜索、批量展示、分组、过滤、批量处理等业务</a:t>
            </a:r>
            <a:endParaRPr lang="en-US" altLang="zh-CN" dirty="0">
              <a:solidFill>
                <a:srgbClr val="55555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form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视图，指明细视图，用于查看详细字段</a:t>
            </a:r>
            <a:endParaRPr lang="en-US" altLang="zh-CN" dirty="0">
              <a:solidFill>
                <a:srgbClr val="55555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search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视图，指配合树形视图，用于实现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搜索、批量展示、分组、过滤、批量处理</a:t>
            </a:r>
            <a:endParaRPr lang="zh-CN" altLang="en-US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31CEB35-9127-4C50-9BAB-D6442E0F3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26" y="2724303"/>
            <a:ext cx="4772892" cy="473975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&lt;record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id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="hrp_test_book_tree"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model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="ir.ui.view"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="name"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hrp_test_book_tree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&lt;/field&gt;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="model"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hrp.test.book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&lt;/field&gt;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="arch"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type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="xml"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&lt;tree&gt;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="active"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="book_code"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="name"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	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="categ_id"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	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="cost_price"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="company_id"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="write_date"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string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 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更新时间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&lt;/tree&gt;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&lt;/field&gt;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&lt;/record&gt;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rgbClr val="E8BF6A"/>
              </a:solidFill>
              <a:effectLst/>
              <a:latin typeface="Arial Unicode MS"/>
              <a:ea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dirty="0">
              <a:solidFill>
                <a:srgbClr val="E8BF6A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rgbClr val="E8BF6A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dirty="0">
              <a:solidFill>
                <a:srgbClr val="E8BF6A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C42AAA0-EBFF-4F88-A01C-A340D650D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966" y="2724303"/>
            <a:ext cx="3713015" cy="433965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&lt;record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id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="hrp_test_book_form"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model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="ir.ui.view"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="name"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hrp_test_book_form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&lt;/field&gt;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="model"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hrp.test.book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&lt;/field&gt;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="arch"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type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="xml"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&lt;form&gt;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&lt;sheet&gt;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&lt;group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="top_group"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&lt;group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="left_group"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="book_code"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="name"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="categ_id"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="cost_price"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&lt;/group&gt;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&lt;group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="right_group"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="company_id"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="active"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&lt;/group&gt;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&lt;/group&gt;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&lt;/sheet&gt;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&lt;/form&gt;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&lt;/field&gt;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&lt;/record&gt;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5A778BF-4F42-442A-A52C-E4B8F40ED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981" y="2724303"/>
            <a:ext cx="4100192" cy="483209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&lt;record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id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="hrp_test_book_tree_search"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model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="ir.ui.view"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&lt;field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="name"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hrp_test_book_tree_search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&lt;/field&gt;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="model"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hrp.test.book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&lt;/field&gt;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="arch"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type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="xml"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&lt;search&gt;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="name"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="book_code"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&lt;field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="categ_id"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&lt;filter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价格为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0"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              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="withou_price"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               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domain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="[('cost_price', '=', 0)]"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&lt;group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expand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="0"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="Group By"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&lt;filter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类别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icon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="terp-personal"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domain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="[]"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context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="{'group_by':'categ_id'}"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&lt;/group&gt;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&lt;/search&gt;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&lt;/field&gt;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&lt;/record&gt;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rgbClr val="E8BF6A"/>
              </a:solidFill>
              <a:effectLst/>
              <a:latin typeface="Arial Unicode MS"/>
              <a:ea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solidFill>
                <a:srgbClr val="E8BF6A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rgbClr val="E8BF6A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solidFill>
                <a:srgbClr val="E8BF6A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2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20586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模型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model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45E4104E-735C-4EDF-9D69-EE3DFC23DD2E}"/>
              </a:ext>
            </a:extLst>
          </p:cNvPr>
          <p:cNvSpPr txBox="1"/>
          <p:nvPr/>
        </p:nvSpPr>
        <p:spPr>
          <a:xfrm>
            <a:off x="98539" y="893685"/>
            <a:ext cx="5900479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Odoo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框架有着其自己的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ORM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框架。这一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ORM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对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PostgreSQL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数据库进行了抽象。通过继承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Odoo Python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类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Model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，我们可以创建自己的模型（数据表）。在定义新模型时，也将其加入到了中央模型仓库中。这让其它模块在之后对其进行修改变得更为容易。</a:t>
            </a:r>
          </a:p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、模型有一些以下划线为前缀的通用属性。最重要的一个是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_name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，它提供了一个唯一内部标识符来在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Odoo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实例中进行使用。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ORM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会根据这个属性来生成数据表。本节中，我们使用了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_name = ‘</a:t>
            </a:r>
            <a:r>
              <a:rPr lang="en-US" altLang="zh-CN" b="0" i="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hrp.test.book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’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。基于这一属性，该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ORM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框架会创建一个名为</a:t>
            </a:r>
            <a:r>
              <a:rPr lang="en-US" altLang="zh-CN" b="0" i="0" dirty="0" err="1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hrp_test_book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的新数据表。注意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ORM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在创建新表的名称时会通过将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_name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属性中的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替换为 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 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、模型字段以类型属性的方式进行定义。我们首先以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Char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类型定义了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name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字段。模型中有这一字段会非常方便，因为默认在其它模型中引用该模型时，它会用作记录描述。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、模型字段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Many2one </a:t>
            </a:r>
            <a:r>
              <a:rPr lang="en-US" altLang="zh-CN" dirty="0" err="1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company_id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会保存</a:t>
            </a:r>
            <a:r>
              <a:rPr lang="en-US" altLang="zh-CN" dirty="0" err="1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res_company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表的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id</a:t>
            </a:r>
          </a:p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、接下来，为了使模块可以识别到这一新的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Python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文件。这通过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__init__.py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文件来实现。</a:t>
            </a:r>
            <a:br>
              <a:rPr lang="zh-CN" altLang="en-US" dirty="0"/>
            </a:br>
            <a:endParaRPr lang="zh-CN" altLang="en-US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ED21007-9704-4347-97DE-029C11F7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3329"/>
            <a:ext cx="6130688" cy="649408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# -*- coding:utf-8 -*-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from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openerp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import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models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fields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api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_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from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openerp.exceptions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import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ValidationError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class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HrpTestBook(models.Model):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_name =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"hrp.test.book"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</a:b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_description =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u'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书籍管理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rgbClr val="6A8759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rgbClr val="6A87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_order = ‘</a:t>
            </a:r>
            <a:r>
              <a:rPr lang="en-US" altLang="zh-CN" sz="1600" dirty="0" err="1">
                <a:solidFill>
                  <a:srgbClr val="6A87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cost_price</a:t>
            </a:r>
            <a:r>
              <a:rPr lang="en-US" altLang="zh-CN" sz="1600" dirty="0">
                <a:solidFill>
                  <a:srgbClr val="6A87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desc, name'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#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书籍编码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book_code = fields.Char(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书籍编码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help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书籍编码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required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Arial Unicode MS"/>
                <a:ea typeface="JetBrains Mono"/>
              </a:rPr>
              <a:t>True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#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书籍名称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name = fields.Char(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书籍名称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help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书籍名称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required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Arial Unicode MS"/>
                <a:ea typeface="JetBrains Mono"/>
              </a:rPr>
              <a:t>True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#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公司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company_id = fields.Many2one(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comodel_name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"res.company"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公司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help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公司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required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Arial Unicode MS"/>
                <a:ea typeface="JetBrains Mono"/>
              </a:rPr>
              <a:t>True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#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有效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active = fields.Boolean(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u'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有效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'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#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书籍类别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categ_id = fields.Many2one(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comodel_name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"hrp.test.book.categ"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书籍类别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help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书籍类别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required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Arial Unicode MS"/>
                <a:ea typeface="JetBrains Mono"/>
              </a:rPr>
              <a:t>True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#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单价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cost_price = fields.Float(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单价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default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  <a:t>0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endParaRPr kumimoji="0" lang="zh-CN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9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模型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model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字段及外键字段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D496C09-D2E4-4D93-ABD7-8F2693F7DFD6}"/>
              </a:ext>
            </a:extLst>
          </p:cNvPr>
          <p:cNvSpPr txBox="1"/>
          <p:nvPr/>
        </p:nvSpPr>
        <p:spPr>
          <a:xfrm>
            <a:off x="510217" y="1002695"/>
            <a:ext cx="84128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、在模型中可以使用另外两个属性：一个设置用于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模型名称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展示或标题的字段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_description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，另一个设置记录的展现的顺序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_order 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、对于一条模型记录，前端界面显示时会默认显示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name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字段作为标识。但是，若需要特殊结构的表单名称，可重写</a:t>
            </a:r>
            <a:r>
              <a:rPr lang="en-US" altLang="zh-CN" b="0" i="0" dirty="0" err="1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name_get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()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方法达到效果，右侧的</a:t>
            </a:r>
            <a:r>
              <a:rPr lang="en-US" altLang="zh-CN" dirty="0" err="1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name_get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就将一个记录的名称命名为记录的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code+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记录的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name</a:t>
            </a:r>
            <a:endParaRPr lang="zh-CN" altLang="en-US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61ECFAF-B67D-49AE-A400-F34BC18F6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095" y="352725"/>
            <a:ext cx="3093003" cy="153888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  <a:ea typeface="JetBrains Mono"/>
              </a:rPr>
              <a:t>@api.multi</a:t>
            </a:r>
            <a:b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def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Arial Unicode MS"/>
                <a:ea typeface="JetBrains Mono"/>
              </a:rPr>
              <a:t>name_get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Arial Unicode MS"/>
                <a:ea typeface="JetBrains Mono"/>
              </a:rPr>
              <a:t>self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):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result = []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for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rec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in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Arial Unicode MS"/>
                <a:ea typeface="JetBrains Mono"/>
              </a:rPr>
              <a:t>self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: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    result.append((rec.id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"%s %s"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% (rec.code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rec.name)))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return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result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30FC65-EAC3-48F7-83DD-B6FBE7176586}"/>
              </a:ext>
            </a:extLst>
          </p:cNvPr>
          <p:cNvSpPr txBox="1"/>
          <p:nvPr/>
        </p:nvSpPr>
        <p:spPr>
          <a:xfrm>
            <a:off x="444902" y="2923910"/>
            <a:ext cx="878501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1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外键字段：</a:t>
            </a:r>
            <a:endParaRPr lang="en-US" altLang="zh-CN" sz="2000" b="1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many-to-one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多本书对应一个医院，因此是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many-to-one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one-to-many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一个医院可以有多本书，因此可以在医院表中加入一对多关联多个图书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，字段属性如下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400" b="0" i="0" dirty="0" err="1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comodel_name</a:t>
            </a:r>
            <a:r>
              <a:rPr lang="zh-CN" altLang="en-US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：这是目标模型标识符，对所有关联字段是强制的，但可以占位定义而无需使用关键字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400" b="0" i="0" dirty="0" err="1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inverse_name</a:t>
            </a:r>
            <a:r>
              <a:rPr lang="zh-CN" altLang="en-US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：它仅应用于</a:t>
            </a:r>
            <a:r>
              <a:rPr lang="en-US" altLang="zh-CN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One2many</a:t>
            </a:r>
            <a:r>
              <a:rPr lang="zh-CN" altLang="en-US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，是反向</a:t>
            </a:r>
            <a:r>
              <a:rPr lang="en-US" altLang="zh-CN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Many2one</a:t>
            </a:r>
            <a:r>
              <a:rPr lang="zh-CN" altLang="en-US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关联的目标模型中的字段名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limit</a:t>
            </a:r>
            <a:r>
              <a:rPr lang="zh-CN" altLang="en-US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：它在</a:t>
            </a:r>
            <a:r>
              <a:rPr lang="en-US" altLang="zh-CN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One2many</a:t>
            </a:r>
            <a:r>
              <a:rPr lang="zh-CN" altLang="en-US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en-US" altLang="zh-CN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Many2many</a:t>
            </a:r>
            <a:r>
              <a:rPr lang="zh-CN" altLang="en-US" sz="14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中使用，对在用户界面级别上用于记录读取的数量设置可选限制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many-to-many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每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个书可以有多个类型名称，那可以使用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many-to-many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200" b="0" i="0" dirty="0" err="1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comodel_name</a:t>
            </a:r>
            <a:r>
              <a:rPr lang="zh-CN" altLang="en-US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：它的功能与</a:t>
            </a:r>
            <a:r>
              <a:rPr lang="en-US" altLang="zh-CN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One2many</a:t>
            </a:r>
            <a:r>
              <a:rPr lang="zh-CN" altLang="en-US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字段中相同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relation</a:t>
            </a:r>
            <a:r>
              <a:rPr lang="zh-CN" altLang="en-US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：这是用于支持关联的数据表的名称，覆盖自动定义的名称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column1</a:t>
            </a:r>
            <a:r>
              <a:rPr lang="zh-CN" altLang="en-US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：这是连接这个模型的关联表中的</a:t>
            </a:r>
            <a:r>
              <a:rPr lang="en-US" altLang="zh-CN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Many2one</a:t>
            </a:r>
            <a:r>
              <a:rPr lang="zh-CN" altLang="en-US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字段的名称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column2</a:t>
            </a:r>
            <a:r>
              <a:rPr lang="zh-CN" altLang="en-US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：这是在关联数据表中连接</a:t>
            </a:r>
            <a:r>
              <a:rPr lang="en-US" altLang="zh-CN" sz="1200" b="0" i="0" dirty="0" err="1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comodel</a:t>
            </a:r>
            <a:r>
              <a:rPr lang="zh-CN" altLang="en-US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en-US" altLang="zh-CN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Many2one</a:t>
            </a:r>
            <a:r>
              <a:rPr lang="zh-CN" altLang="en-US" sz="1200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字段的名称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1959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110796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7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模型非外键字段类型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8F288D82-6A2F-4F5B-BC1E-13A3DA1C7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9" y="952092"/>
            <a:ext cx="11825831" cy="582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34914" rIns="0" bIns="3491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Char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用于字符串值。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用于多</a:t>
            </a:r>
            <a:r>
              <a:rPr lang="zh-CN" altLang="en-US" sz="1400" dirty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字符串值。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Selection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用于选择列表。这是一个值和描述对的列表。所选择的值存储于数据库中，可以是字符串或整数。描述自动可翻译。</a:t>
            </a:r>
          </a:p>
          <a:p>
            <a:pPr lvl="2"/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小贴士：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在Selection类型的字段中，你可以使用整型的键，但应注意Odoo内部将0解释为未设置，不会显示存储值为0的描述。这可能会发生，所以应当记住。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Html类似于text字段，但通常用于以HTML格式存储的富文本。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Binary字段存储二进制文件，如图像或文档。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Boolean存储True/False 值。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Date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存储日期值。它在数据库中以日期进行存储。ORM中以Python date对象的形式对其进行处理。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Integer字段无需过多解释了。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Float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（浮点）字段存储数值。精度可由位数和小数位数对来定义。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Tx/>
              <a:buChar char="•"/>
            </a:pP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以下是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所有字段通用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的属性讲解：</a:t>
            </a:r>
            <a:endParaRPr kumimoji="0" lang="zh-CN" altLang="zh-CN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string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是字段的标题，在UI视图标签中使用。它是可选项，如未设置，会通过首字母大写及将空格替换为下划线来从字段名获取标签。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translate，在设置为True时，让字段可翻译，它可根据用户界面的语言保存不同值。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default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是默认值。也可以是一个用于计算默认值的函数，例如default=_compute_default，_compute_default是在定义字段前模型中所定义的一个方法。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help是在UI提示工具中显示的解释性文本。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groups让字段仅对安全组可用。它是包含安全组的XML ID逗号分隔列表的一个字符串。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states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允许用户界面依据state字段的值来动态设置readonly, required和invisible的值。因此，它要求存在一个state字段并在表单视图中使用（即便是隐藏的）。state属性的名称是在Odoo硬编码且无法修改的。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copy标记在复制记录时是否拷贝字段值。对于非关系型字段和Many2one它的默认值是True、对One2many和计算字段它的值是False。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index，在设置为True时，为该字段创建一个数据库索引，有时可供更快速搜索使用。它取代了已淘汰的select=1属性。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readonly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标记让该字段在用户界面中默认仅为只读。</a:t>
            </a:r>
          </a:p>
          <a:p>
            <a:pPr lvl="1">
              <a:buFontTx/>
              <a:buChar char="•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required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标记强制字段在用户界面中默认为必填。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4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8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计算字段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C262EA0-B5FF-49BB-88DB-28A6465D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768" y="1031239"/>
            <a:ext cx="4259016" cy="507831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same_categ = fields.Float(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u'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同类书籍数量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'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compute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'_compute_same'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store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Arial Unicode MS"/>
                <a:ea typeface="JetBrains Mono"/>
              </a:rPr>
              <a:t>False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compute_sudo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Arial Unicode MS"/>
                <a:ea typeface="JetBrains Mono"/>
              </a:rPr>
              <a:t>False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Arial Unicode MS"/>
              <a:ea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Arial Unicode MS"/>
              <a:ea typeface="JetBrains Mon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  <a:ea typeface="JetBrains Mono"/>
              </a:rPr>
              <a:t>@api.depends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'categ_id'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def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Arial Unicode MS"/>
                <a:ea typeface="JetBrains Mono"/>
              </a:rPr>
              <a:t>_compute_same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Arial Unicode MS"/>
                <a:ea typeface="JetBrains Mono"/>
              </a:rPr>
              <a:t>self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):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count =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-1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for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book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in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Arial Unicode MS"/>
                <a:ea typeface="JetBrains Mono"/>
              </a:rPr>
              <a:t>self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.search([]):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   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if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book . categ_id.id ==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Arial Unicode MS"/>
                <a:ea typeface="JetBrains Mono"/>
              </a:rPr>
              <a:t>self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.categ_id.id: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        count +=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  <a:t>1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Arial Unicode MS"/>
                <a:ea typeface="JetBrains Mono"/>
              </a:rPr>
              <a:t>self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.same_categ = count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CF70EA-1377-45FE-AC7F-42234C120F00}"/>
              </a:ext>
            </a:extLst>
          </p:cNvPr>
          <p:cNvSpPr txBox="1"/>
          <p:nvPr/>
        </p:nvSpPr>
        <p:spPr>
          <a:xfrm>
            <a:off x="444902" y="1102096"/>
            <a:ext cx="73060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、计算字段的定义和普通字段一致，不同的是添加了一个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compute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属性来指定用作计算的方法名。</a:t>
            </a:r>
          </a:p>
          <a:p>
            <a:pPr algn="l"/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它们的相似性带有欺骗性，因为计算字段的内部与普通字段有非常大的不同。计算字段是在运行时动态计算的，并且除非你自己特别的添加支持，否则它们是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不可写、不可搜索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的。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lang="en-US" altLang="zh-CN" dirty="0">
              <a:solidFill>
                <a:srgbClr val="55555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、计算字段在运行时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动态计算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，但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ORM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使用缓存来避免在每次访问值时的低效重计算。因此，它需要知道所依赖的其它字段。它使用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@depends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装饰器来监测缓存值何时应置为无效并重新计算。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、可选的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store=True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标记存储数据库中的字段。在这种情况下，执行计算后字段值会存储在数据库中，此后它们会像普通字段一样进行获取，而不是运行时重新计算。借助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@api.depends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装饰器，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ORM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会知道何时需要重新计算并更新这些存储值。你可以把它看作一个持久缓存。它还具有可将该字段作为搜索条件的好处，包含通过运算排序和分组，而无需实现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search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方法。</a:t>
            </a:r>
            <a:endParaRPr lang="zh-CN" altLang="en-US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160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3"/>
            <a:ext cx="12240683" cy="6890417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079776" y="2731128"/>
            <a:ext cx="1632181" cy="1632181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8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108102" y="2731128"/>
            <a:ext cx="1632181" cy="1632181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8000" dirty="0"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3791744" y="4773149"/>
            <a:ext cx="2208245" cy="0"/>
          </a:xfrm>
          <a:prstGeom prst="line">
            <a:avLst/>
          </a:prstGeom>
          <a:ln w="76200" cmpd="sng">
            <a:solidFill>
              <a:srgbClr val="D643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6864086" y="4773149"/>
            <a:ext cx="2208245" cy="0"/>
          </a:xfrm>
          <a:prstGeom prst="line">
            <a:avLst/>
          </a:prstGeom>
          <a:ln w="76200" cmpd="sng">
            <a:solidFill>
              <a:srgbClr val="D643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130295" y="504900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FF9100"/>
                </a:solidFill>
                <a:latin typeface="Microsoft YaHei"/>
                <a:ea typeface="Microsoft YaHei"/>
                <a:cs typeface="Microsoft YaHei"/>
              </a:rPr>
              <a:t>环境部署</a:t>
            </a:r>
          </a:p>
          <a:p>
            <a:endParaRPr kumimoji="1" lang="zh-CN" altLang="en-US" sz="2400" dirty="0">
              <a:solidFill>
                <a:srgbClr val="FF9100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79113" y="5049004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9100"/>
                </a:solidFill>
                <a:latin typeface="Microsoft YaHei"/>
                <a:ea typeface="Microsoft YaHei"/>
                <a:cs typeface="Microsoft YaHei"/>
              </a:rPr>
              <a:t>Odoo</a:t>
            </a:r>
            <a:r>
              <a:rPr kumimoji="1" lang="zh-CN" altLang="en-US" sz="2400" dirty="0">
                <a:solidFill>
                  <a:srgbClr val="FF9100"/>
                </a:solidFill>
                <a:latin typeface="Microsoft YaHei"/>
                <a:ea typeface="Microsoft YaHei"/>
                <a:cs typeface="Microsoft YaHei"/>
              </a:rPr>
              <a:t>开发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7F015E0-7AE1-4B2F-A8AB-ABF8F04E743B}"/>
              </a:ext>
            </a:extLst>
          </p:cNvPr>
          <p:cNvSpPr/>
          <p:nvPr/>
        </p:nvSpPr>
        <p:spPr>
          <a:xfrm>
            <a:off x="9988422" y="2718739"/>
            <a:ext cx="1632181" cy="1632181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8000" dirty="0"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17" name="直线连接符 13">
            <a:extLst>
              <a:ext uri="{FF2B5EF4-FFF2-40B4-BE49-F238E27FC236}">
                <a16:creationId xmlns:a16="http://schemas.microsoft.com/office/drawing/2014/main" id="{94C6D8A0-F41E-4BF6-97F1-231B96BBCDF1}"/>
              </a:ext>
            </a:extLst>
          </p:cNvPr>
          <p:cNvCxnSpPr/>
          <p:nvPr/>
        </p:nvCxnSpPr>
        <p:spPr>
          <a:xfrm>
            <a:off x="9744406" y="4760760"/>
            <a:ext cx="2208245" cy="0"/>
          </a:xfrm>
          <a:prstGeom prst="line">
            <a:avLst/>
          </a:prstGeom>
          <a:ln w="76200" cmpd="sng">
            <a:solidFill>
              <a:srgbClr val="D643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AFB48C1-5340-43DA-9BC4-1A0DACED4F28}"/>
              </a:ext>
            </a:extLst>
          </p:cNvPr>
          <p:cNvSpPr txBox="1"/>
          <p:nvPr/>
        </p:nvSpPr>
        <p:spPr>
          <a:xfrm>
            <a:off x="10404402" y="50490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FF9100"/>
                </a:solidFill>
                <a:latin typeface="Microsoft YaHei"/>
                <a:ea typeface="Microsoft YaHei"/>
                <a:cs typeface="Microsoft YaHei"/>
              </a:rPr>
              <a:t>问答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02B56B6-38CE-435B-A6F0-8A095E66780E}"/>
              </a:ext>
            </a:extLst>
          </p:cNvPr>
          <p:cNvSpPr/>
          <p:nvPr/>
        </p:nvSpPr>
        <p:spPr>
          <a:xfrm>
            <a:off x="1092490" y="2718739"/>
            <a:ext cx="1632181" cy="1632181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8000" dirty="0"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22" name="直线连接符 11">
            <a:extLst>
              <a:ext uri="{FF2B5EF4-FFF2-40B4-BE49-F238E27FC236}">
                <a16:creationId xmlns:a16="http://schemas.microsoft.com/office/drawing/2014/main" id="{AC1AB4F4-398B-4156-9847-6587CBC63EC9}"/>
              </a:ext>
            </a:extLst>
          </p:cNvPr>
          <p:cNvCxnSpPr/>
          <p:nvPr/>
        </p:nvCxnSpPr>
        <p:spPr>
          <a:xfrm>
            <a:off x="815414" y="4760760"/>
            <a:ext cx="2208245" cy="0"/>
          </a:xfrm>
          <a:prstGeom prst="line">
            <a:avLst/>
          </a:prstGeom>
          <a:ln w="76200" cmpd="sng">
            <a:solidFill>
              <a:srgbClr val="D643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02904FFD-5EB1-464E-BC87-7044D88745B7}"/>
              </a:ext>
            </a:extLst>
          </p:cNvPr>
          <p:cNvSpPr txBox="1"/>
          <p:nvPr/>
        </p:nvSpPr>
        <p:spPr>
          <a:xfrm>
            <a:off x="1092490" y="5049003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9100"/>
                </a:solidFill>
                <a:latin typeface="Microsoft YaHei"/>
                <a:ea typeface="Microsoft YaHei"/>
                <a:cs typeface="Microsoft YaHei"/>
              </a:rPr>
              <a:t>HRP</a:t>
            </a:r>
            <a:r>
              <a:rPr kumimoji="1" lang="zh-CN" altLang="en-US" sz="2400" dirty="0">
                <a:solidFill>
                  <a:srgbClr val="FF9100"/>
                </a:solidFill>
                <a:latin typeface="Microsoft YaHei"/>
                <a:ea typeface="Microsoft YaHei"/>
                <a:cs typeface="Microsoft YaHei"/>
              </a:rPr>
              <a:t>概况</a:t>
            </a:r>
          </a:p>
        </p:txBody>
      </p:sp>
      <p:sp>
        <p:nvSpPr>
          <p:cNvPr id="24" name="KSO_Shape"/>
          <p:cNvSpPr>
            <a:spLocks/>
          </p:cNvSpPr>
          <p:nvPr/>
        </p:nvSpPr>
        <p:spPr bwMode="auto">
          <a:xfrm>
            <a:off x="1562412" y="3219868"/>
            <a:ext cx="692337" cy="692337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4601672" y="3272040"/>
            <a:ext cx="691755" cy="58798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8" name="KSO_Shape"/>
          <p:cNvSpPr>
            <a:spLocks/>
          </p:cNvSpPr>
          <p:nvPr/>
        </p:nvSpPr>
        <p:spPr bwMode="auto">
          <a:xfrm>
            <a:off x="7533130" y="3251132"/>
            <a:ext cx="780889" cy="592173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>
            <a:spLocks/>
          </p:cNvSpPr>
          <p:nvPr/>
        </p:nvSpPr>
        <p:spPr bwMode="auto">
          <a:xfrm>
            <a:off x="10456846" y="3146542"/>
            <a:ext cx="783365" cy="77553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48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9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关联字段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6778C50-416D-49BF-85A3-B1310F5FC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97" y="4491959"/>
            <a:ext cx="9739281" cy="224676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class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HrpTestBook(models.Model):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_name =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"hrp.test.book"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_description =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u'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书籍管理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’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  <a:ea typeface="JetBrains Mono"/>
              </a:rPr>
              <a:t>#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书籍类别编码</a:t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categ_code = fields.Char(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书籍类别编码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help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u"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书籍类别编码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related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Arial Unicode MS"/>
                <a:ea typeface="JetBrains Mono"/>
              </a:rPr>
              <a:t>'categ_id.categ_code'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A4926"/>
                </a:solidFill>
                <a:effectLst/>
                <a:latin typeface="Arial Unicode MS"/>
                <a:ea typeface="JetBrains Mono"/>
              </a:rPr>
              <a:t>readonly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Arial Unicode MS"/>
                <a:ea typeface="JetBrains Mono"/>
              </a:rPr>
              <a:t>True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D2D4A7-5EF6-4EE9-870A-1089E677F5A2}"/>
              </a:ext>
            </a:extLst>
          </p:cNvPr>
          <p:cNvSpPr txBox="1"/>
          <p:nvPr/>
        </p:nvSpPr>
        <p:spPr>
          <a:xfrm>
            <a:off x="444901" y="940694"/>
            <a:ext cx="101228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、关联字段和普通字段相似，但是有一个额外的属性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related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，带有一个字符串供分隔的字段链遍历。</a:t>
            </a:r>
          </a:p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、在本例中，我们通过</a:t>
            </a:r>
            <a:r>
              <a:rPr lang="en-US" altLang="zh-CN" b="0" i="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categ_id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访问出版社的关联记录，然后读取它的</a:t>
            </a:r>
            <a:r>
              <a:rPr lang="en-US" altLang="zh-CN" b="0" i="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categ_code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字段。我们还可使用更长的链式，例如 </a:t>
            </a:r>
            <a:r>
              <a:rPr lang="en-US" altLang="zh-CN" b="0" i="0" dirty="0" err="1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company_id.bank_id.</a:t>
            </a:r>
            <a:r>
              <a:rPr lang="en-US" altLang="zh-CN" dirty="0" err="1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bank_account_number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algn="l"/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注意在这个字段中，我们设置关联字段为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只读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。如果不这么做，字段将可写，用户可能会修改其值。这会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关联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修改关联书籍类别编码字段值。这可能会既有用又有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副作用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，在操作时应小心；所有由相同书籍类别的图书的对应字段都会被更新，这可能会在用户的预料之外。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关联字段实际上是计算字段。它们仅提供一种方便的快捷语法来从关联模型读取字段值。作为一个计算字段，这意味着也可以使用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store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属性。作为快捷方式，它们也拥有引用字段的所有属性，如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name, translatable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required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create()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方法中使用关联字段会导致创建时候的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性能变差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，尽量直接使用关联模型中数据而非关联字段。</a:t>
            </a:r>
          </a:p>
        </p:txBody>
      </p:sp>
    </p:spTree>
    <p:extLst>
      <p:ext uri="{BB962C8B-B14F-4D97-AF65-F5344CB8AC3E}">
        <p14:creationId xmlns:p14="http://schemas.microsoft.com/office/powerpoint/2010/main" val="233531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定义函数并调用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23653F9-3AEC-4A7E-84FA-1BBC4E4E2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89" y="2740394"/>
            <a:ext cx="3111413" cy="107721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def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Arial Unicode MS"/>
                <a:ea typeface="JetBrains Mono"/>
              </a:rPr>
              <a:t>update_price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Arial Unicode MS"/>
                <a:ea typeface="JetBrains Mono"/>
              </a:rPr>
              <a:t>self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):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for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record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in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Arial Unicode MS"/>
                <a:ea typeface="JetBrains Mono"/>
              </a:rPr>
              <a:t>self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: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   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  <a:ea typeface="JetBrains Mono"/>
              </a:rPr>
              <a:t>if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record.cost_price: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            record.cost_price +=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  <a:ea typeface="JetBrains Mono"/>
              </a:rPr>
              <a:t>1</a:t>
            </a:r>
            <a:endParaRPr kumimoji="0" lang="zh-CN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EEFAD0-1F73-4C40-8022-8B5CC663BB12}"/>
              </a:ext>
            </a:extLst>
          </p:cNvPr>
          <p:cNvSpPr txBox="1"/>
          <p:nvPr/>
        </p:nvSpPr>
        <p:spPr>
          <a:xfrm>
            <a:off x="444902" y="940694"/>
            <a:ext cx="67046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、假定有一需求如下：需要增加一个按钮，点击一下，增加当前图书单价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元，若高于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元，则按钮消失。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、则可创建</a:t>
            </a:r>
            <a:r>
              <a:rPr lang="en-US" altLang="zh-CN" b="0" i="0" dirty="0" err="1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update_price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()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函数，</a:t>
            </a:r>
            <a:endParaRPr lang="en-US" altLang="zh-CN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、在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hr.xml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中的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form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视图的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form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里增加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header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字段，增加调用函数按钮，其中</a:t>
            </a:r>
            <a:r>
              <a:rPr lang="en-US" altLang="zh-CN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name</a:t>
            </a:r>
            <a:r>
              <a:rPr lang="zh-CN" altLang="en-US" dirty="0">
                <a:solidFill>
                  <a:srgbClr val="55555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需与对应类中函数一致。</a:t>
            </a:r>
            <a:endParaRPr lang="zh-CN" altLang="en-US" b="0" i="0" dirty="0">
              <a:solidFill>
                <a:srgbClr val="555555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05D677-EEAE-40CA-BA19-0047B1603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353" y="426915"/>
            <a:ext cx="5143647" cy="59093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&lt;record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id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="hrp_test_book_form"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model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="ir.ui.view"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="name"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hrp_test_book_form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&lt;/field&gt;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="model"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  <a:ea typeface="JetBrains Mono"/>
              </a:rPr>
              <a:t>hrp.test.book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&lt;/field&gt;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="arch"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type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="xml"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&lt;form&gt;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&lt;header&gt;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&lt;button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="update_price"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type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="object"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string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调价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"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class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="btn-primary"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                       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attrs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="{'invisible': [('cost_price', '&gt;', 10)]}"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&lt;/header&gt;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&lt;sheet&gt;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&lt;group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="top_group"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&lt;group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="left_group"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="book_code"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="name"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="categ_id"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="cost_price"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&lt;/group&gt;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&lt;group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="right_group"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="company_id"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    &lt;field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Arial Unicode MS"/>
                <a:ea typeface="JetBrains Mono"/>
              </a:rPr>
              <a:t>name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Arial Unicode MS"/>
                <a:ea typeface="JetBrains Mono"/>
              </a:rPr>
              <a:t>="active"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/&gt;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    &lt;/group&gt;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    &lt;/group&gt;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    &lt;/sheet&gt;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    &lt;/form&gt;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    &lt;/field&gt;</a:t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Arial Unicode MS"/>
                <a:ea typeface="JetBrains Mono"/>
              </a:rPr>
              <a:t>&lt;/record&gt;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1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11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单据状态控制与业务控制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E4FFA248-42AA-4E83-B737-73BC89C3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66" y="896196"/>
            <a:ext cx="10494121" cy="58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12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菜单配置、动作配置、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domain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配置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2338FC05-84EB-41B4-86FC-17E007BAC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5" y="1000317"/>
            <a:ext cx="11738831" cy="60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8"/>
          <p:cNvSpPr>
            <a:spLocks noChangeAspect="1" noChangeArrowheads="1"/>
          </p:cNvSpPr>
          <p:nvPr/>
        </p:nvSpPr>
        <p:spPr bwMode="auto">
          <a:xfrm>
            <a:off x="5178729" y="1413243"/>
            <a:ext cx="1829435" cy="1829435"/>
          </a:xfrm>
          <a:prstGeom prst="ellipse">
            <a:avLst/>
          </a:prstGeom>
          <a:noFill/>
          <a:ln w="25400">
            <a:solidFill>
              <a:srgbClr val="EA570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8729" y="1727935"/>
            <a:ext cx="1829435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A5703"/>
                </a:solidFill>
                <a:latin typeface="等线" panose="02010600030101010101" pitchFamily="2" charset="-122"/>
                <a:ea typeface="等线" panose="02010600030101010101" pitchFamily="2" charset="-122"/>
                <a:cs typeface="Segoe UI" panose="020B0502040204020203" pitchFamily="34" charset="0"/>
              </a:rPr>
              <a:t>4</a:t>
            </a:r>
            <a:endParaRPr lang="zh-CN" altLang="en-US" sz="7200" dirty="0">
              <a:solidFill>
                <a:srgbClr val="EA5703"/>
              </a:solidFill>
              <a:latin typeface="等线" panose="02010600030101010101" pitchFamily="2" charset="-122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833738" y="3572983"/>
            <a:ext cx="2519417" cy="0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293863" y="3860952"/>
            <a:ext cx="3617387" cy="1046440"/>
            <a:chOff x="4743847" y="3861842"/>
            <a:chExt cx="3618224" cy="1046681"/>
          </a:xfrm>
        </p:grpSpPr>
        <p:sp>
          <p:nvSpPr>
            <p:cNvPr id="9" name="TextBox 8"/>
            <p:cNvSpPr txBox="1"/>
            <p:nvPr/>
          </p:nvSpPr>
          <p:spPr>
            <a:xfrm>
              <a:off x="4743847" y="3861842"/>
              <a:ext cx="3600000" cy="58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EA57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问答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2071" y="4446752"/>
              <a:ext cx="3600000" cy="46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Segoe UI" panose="020B0502040204020203" pitchFamily="34" charset="0"/>
                </a:rPr>
                <a:t>WenDaDaDaDaDaDa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ncheng\Desktop\图片2XG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2120"/>
            <a:ext cx="12183533" cy="685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3446" y="1864751"/>
            <a:ext cx="537659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333" dirty="0">
                <a:solidFill>
                  <a:srgbClr val="E9521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Thank you!</a:t>
            </a:r>
            <a:endParaRPr lang="zh-CN" altLang="en-US" sz="4267" dirty="0">
              <a:solidFill>
                <a:srgbClr val="E9521D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95467" y="2808599"/>
            <a:ext cx="3936437" cy="0"/>
          </a:xfrm>
          <a:prstGeom prst="line">
            <a:avLst/>
          </a:prstGeom>
          <a:ln>
            <a:solidFill>
              <a:srgbClr val="E95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328533" y="2808601"/>
            <a:ext cx="1550424" cy="635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北大医信</a:t>
            </a:r>
            <a:endParaRPr lang="en-US" altLang="zh-CN" sz="2667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35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8"/>
          <p:cNvSpPr>
            <a:spLocks noChangeAspect="1" noChangeArrowheads="1"/>
          </p:cNvSpPr>
          <p:nvPr/>
        </p:nvSpPr>
        <p:spPr bwMode="auto">
          <a:xfrm>
            <a:off x="5178729" y="1413243"/>
            <a:ext cx="1829435" cy="1829435"/>
          </a:xfrm>
          <a:prstGeom prst="ellipse">
            <a:avLst/>
          </a:prstGeom>
          <a:noFill/>
          <a:ln w="25400">
            <a:solidFill>
              <a:srgbClr val="EA570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8729" y="1727935"/>
            <a:ext cx="1829435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A5703"/>
                </a:solidFill>
                <a:latin typeface="等线" panose="02010600030101010101" pitchFamily="2" charset="-122"/>
                <a:ea typeface="等线" panose="02010600030101010101" pitchFamily="2" charset="-122"/>
                <a:cs typeface="Segoe UI" panose="020B0502040204020203" pitchFamily="34" charset="0"/>
              </a:rPr>
              <a:t>1</a:t>
            </a:r>
            <a:endParaRPr lang="zh-CN" altLang="en-US" sz="7200" dirty="0">
              <a:solidFill>
                <a:srgbClr val="EA5703"/>
              </a:solidFill>
              <a:latin typeface="等线" panose="02010600030101010101" pitchFamily="2" charset="-122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833738" y="3572983"/>
            <a:ext cx="2519417" cy="0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293863" y="3860952"/>
            <a:ext cx="3599167" cy="1415637"/>
            <a:chOff x="4743847" y="3861842"/>
            <a:chExt cx="3600000" cy="1415963"/>
          </a:xfrm>
        </p:grpSpPr>
        <p:sp>
          <p:nvSpPr>
            <p:cNvPr id="9" name="TextBox 8"/>
            <p:cNvSpPr txBox="1"/>
            <p:nvPr/>
          </p:nvSpPr>
          <p:spPr>
            <a:xfrm>
              <a:off x="4743847" y="3861842"/>
              <a:ext cx="3600000" cy="58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A57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HRP</a:t>
              </a:r>
              <a:r>
                <a:rPr lang="zh-CN" altLang="en-US" sz="3200" dirty="0">
                  <a:solidFill>
                    <a:srgbClr val="EA57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3847" y="4446617"/>
              <a:ext cx="3600000" cy="8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Segoe UI" panose="020B0502040204020203" pitchFamily="34" charset="0"/>
                </a:rPr>
                <a:t>Hospital Resource Planning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7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功能盘点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A76F249-68A1-48E8-8463-C60705FA7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472941"/>
              </p:ext>
            </p:extLst>
          </p:nvPr>
        </p:nvGraphicFramePr>
        <p:xfrm>
          <a:off x="187710" y="1122980"/>
          <a:ext cx="3862686" cy="5151060"/>
        </p:xfrm>
        <a:graphic>
          <a:graphicData uri="http://schemas.openxmlformats.org/drawingml/2006/table">
            <a:tbl>
              <a:tblPr/>
              <a:tblGrid>
                <a:gridCol w="1360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3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项目周期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70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HRP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总务物资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总务资产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试剂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医工耗材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医工资产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财务资产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财务凭证和主数据接口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预算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运营数据中心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药品</a:t>
                      </a: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药品</a:t>
                      </a: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财务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供应商协同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270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绩效管理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9277EA5-ED1C-421F-ABEC-8D9BCEE19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36197"/>
              </p:ext>
            </p:extLst>
          </p:nvPr>
        </p:nvGraphicFramePr>
        <p:xfrm>
          <a:off x="4130107" y="1122979"/>
          <a:ext cx="3862687" cy="5060926"/>
        </p:xfrm>
        <a:graphic>
          <a:graphicData uri="http://schemas.openxmlformats.org/drawingml/2006/table">
            <a:tbl>
              <a:tblPr/>
              <a:tblGrid>
                <a:gridCol w="107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37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项目周期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HRP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合同管理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资产存放位置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6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海虹、久其、数据上报接口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新会计制度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总账接口改造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9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财务模块改造升级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9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资产模块改造升级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9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经费来源调整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9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久其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三期接口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8862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科研成果转化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科研成果分配线上管理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9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预算二期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预算统一调整功能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39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预算编制功能优化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F6DC240-4B6A-4CAA-B6CF-65610E4A1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94059"/>
              </p:ext>
            </p:extLst>
          </p:nvPr>
        </p:nvGraphicFramePr>
        <p:xfrm>
          <a:off x="8072505" y="1132047"/>
          <a:ext cx="3862687" cy="5091440"/>
        </p:xfrm>
        <a:graphic>
          <a:graphicData uri="http://schemas.openxmlformats.org/drawingml/2006/table">
            <a:tbl>
              <a:tblPr/>
              <a:tblGrid>
                <a:gridCol w="107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3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项目周期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预算三期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科基金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医工设备申购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科研匹配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21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年底特殊调整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59805"/>
                  </a:ext>
                </a:extLst>
              </a:tr>
              <a:tr h="5640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分院区改造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分院区功能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02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临采药品管理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药品临时采购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0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网报接口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科研项目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0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预算执行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370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费用报销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28610"/>
                  </a:ext>
                </a:extLst>
              </a:tr>
              <a:tr h="3690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银企直连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银企直连接口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633302"/>
                  </a:ext>
                </a:extLst>
              </a:tr>
              <a:tr h="3690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HBI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运营数据中心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95708"/>
                  </a:ext>
                </a:extLst>
              </a:tr>
              <a:tr h="3690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成本改造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成本功能改造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1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94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系统菜单与界面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882D506D-1AED-4CD3-8532-5C33F797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74" y="969416"/>
            <a:ext cx="10117723" cy="56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 HRP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与其他系统接口（部分）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7DDC577-B967-4FF3-84C7-244C267E3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17628"/>
              </p:ext>
            </p:extLst>
          </p:nvPr>
        </p:nvGraphicFramePr>
        <p:xfrm>
          <a:off x="176341" y="896196"/>
          <a:ext cx="6064899" cy="5754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748">
                  <a:extLst>
                    <a:ext uri="{9D8B030D-6E8A-4147-A177-3AD203B41FA5}">
                      <a16:colId xmlns:a16="http://schemas.microsoft.com/office/drawing/2014/main" val="4167287510"/>
                    </a:ext>
                  </a:extLst>
                </a:gridCol>
                <a:gridCol w="1275695">
                  <a:extLst>
                    <a:ext uri="{9D8B030D-6E8A-4147-A177-3AD203B41FA5}">
                      <a16:colId xmlns:a16="http://schemas.microsoft.com/office/drawing/2014/main" val="2859932223"/>
                    </a:ext>
                  </a:extLst>
                </a:gridCol>
                <a:gridCol w="2252066">
                  <a:extLst>
                    <a:ext uri="{9D8B030D-6E8A-4147-A177-3AD203B41FA5}">
                      <a16:colId xmlns:a16="http://schemas.microsoft.com/office/drawing/2014/main" val="1421422690"/>
                    </a:ext>
                  </a:extLst>
                </a:gridCol>
                <a:gridCol w="541636">
                  <a:extLst>
                    <a:ext uri="{9D8B030D-6E8A-4147-A177-3AD203B41FA5}">
                      <a16:colId xmlns:a16="http://schemas.microsoft.com/office/drawing/2014/main" val="2030807546"/>
                    </a:ext>
                  </a:extLst>
                </a:gridCol>
                <a:gridCol w="712679">
                  <a:extLst>
                    <a:ext uri="{9D8B030D-6E8A-4147-A177-3AD203B41FA5}">
                      <a16:colId xmlns:a16="http://schemas.microsoft.com/office/drawing/2014/main" val="3109743465"/>
                    </a:ext>
                  </a:extLst>
                </a:gridCol>
                <a:gridCol w="791075">
                  <a:extLst>
                    <a:ext uri="{9D8B030D-6E8A-4147-A177-3AD203B41FA5}">
                      <a16:colId xmlns:a16="http://schemas.microsoft.com/office/drawing/2014/main" val="2569358167"/>
                    </a:ext>
                  </a:extLst>
                </a:gridCol>
              </a:tblGrid>
              <a:tr h="1605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模块</a:t>
                      </a:r>
                      <a:endParaRPr lang="zh-CN" altLang="en-US" sz="7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对接系统</a:t>
                      </a:r>
                      <a:endParaRPr lang="zh-CN" altLang="en-US" sz="7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用途</a:t>
                      </a:r>
                      <a:endParaRPr lang="zh-CN" altLang="en-US" sz="7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交互频率</a:t>
                      </a:r>
                      <a:endParaRPr lang="zh-CN" altLang="en-US" sz="7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对接厂商</a:t>
                      </a:r>
                      <a:endParaRPr lang="zh-CN" altLang="en-US" sz="7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>
                          <a:effectLst/>
                        </a:rPr>
                        <a:t>接口方式</a:t>
                      </a:r>
                      <a:endParaRPr lang="zh-CN" altLang="en-US" sz="7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942632113"/>
                  </a:ext>
                </a:extLst>
              </a:tr>
              <a:tr h="15119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主数据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集成平台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集成平台接口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人员同步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MQ</a:t>
                      </a:r>
                      <a:r>
                        <a:rPr lang="zh-CN" altLang="en-US" sz="700" u="none" strike="noStrike">
                          <a:effectLst/>
                        </a:rPr>
                        <a:t>消息接口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3710166095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集成平台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集成平台接口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消息获取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MQ</a:t>
                      </a:r>
                      <a:r>
                        <a:rPr lang="zh-CN" altLang="en-US" sz="700" u="none" strike="noStrike">
                          <a:effectLst/>
                        </a:rPr>
                        <a:t>消息接口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890955905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集成平台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集成平台接口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生产厂商同步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MQ</a:t>
                      </a:r>
                      <a:r>
                        <a:rPr lang="zh-CN" altLang="en-US" sz="700" u="none" strike="noStrike">
                          <a:effectLst/>
                        </a:rPr>
                        <a:t>消息接口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2249630935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集成平台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集成平台接口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药品主数据同步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MQ</a:t>
                      </a:r>
                      <a:r>
                        <a:rPr lang="zh-CN" altLang="en-US" sz="700" u="none" strike="noStrike">
                          <a:effectLst/>
                        </a:rPr>
                        <a:t>消息接口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123744002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集成平台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集成平台接口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部门同步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MQ</a:t>
                      </a:r>
                      <a:r>
                        <a:rPr lang="zh-CN" altLang="en-US" sz="700" u="none" strike="noStrike">
                          <a:effectLst/>
                        </a:rPr>
                        <a:t>消息接口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3260053174"/>
                  </a:ext>
                </a:extLst>
              </a:tr>
              <a:tr h="151199">
                <a:tc rowSpan="8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医工主数据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医工望海主数据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望海产品自动失效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373662813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医工望海主数据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产品与库位对应关系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512425999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医工望海主数据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产品接口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630238210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医工望海主数据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人员</a:t>
                      </a:r>
                      <a:r>
                        <a:rPr lang="en-US" altLang="zh-CN" sz="700" u="none" strike="noStrike">
                          <a:effectLst/>
                        </a:rPr>
                        <a:t>(HRP-&gt;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107158461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医工望海主数据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供应商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652421019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医工望海主数据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生产厂商同步接口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3207931112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医工望海主数据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部门</a:t>
                      </a:r>
                      <a:r>
                        <a:rPr lang="en-US" altLang="zh-CN" sz="700" u="none" strike="noStrike">
                          <a:effectLst/>
                        </a:rPr>
                        <a:t>(HRP-&gt;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460942707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医工望海主数据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项目接口</a:t>
                      </a:r>
                      <a:r>
                        <a:rPr lang="en-US" altLang="zh-CN" sz="700" u="none" strike="noStrike">
                          <a:effectLst/>
                        </a:rPr>
                        <a:t>(HRP&gt;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14815768"/>
                  </a:ext>
                </a:extLst>
              </a:tr>
              <a:tr h="15119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医工耗材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医工望海耗材管理系统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库存通用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申领出库记录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2486645491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医工望海耗材管理系统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库存通用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通用稽核平台数据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650258717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医工望海耗材管理系统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物料申领限制接口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3889880302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医工望海耗材管理系统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采购入库（望海</a:t>
                      </a:r>
                      <a:r>
                        <a:rPr lang="en-US" altLang="zh-CN" sz="700" u="none" strike="noStrike">
                          <a:effectLst/>
                        </a:rPr>
                        <a:t>-HRP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3499506050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医工望海耗材管理系统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采购出库（望海</a:t>
                      </a:r>
                      <a:r>
                        <a:rPr lang="en-US" altLang="zh-CN" sz="700" u="none" strike="noStrike">
                          <a:effectLst/>
                        </a:rPr>
                        <a:t>-HRP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774601546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医工望海耗材管理系统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望海申领单状态接口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3244235562"/>
                  </a:ext>
                </a:extLst>
              </a:tr>
              <a:tr h="151199">
                <a:tc rowSpan="8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医工资产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医工望海资产管理系统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资产卡片更新接口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2875739463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医工望海资产管理系统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资产处置同步接口（望海</a:t>
                      </a:r>
                      <a:r>
                        <a:rPr lang="en-US" altLang="zh-CN" sz="700" u="none" strike="noStrike">
                          <a:effectLst/>
                        </a:rPr>
                        <a:t>-HRP</a:t>
                      </a:r>
                      <a:r>
                        <a:rPr lang="zh-CN" altLang="en-US" sz="700" u="none" strike="noStrike">
                          <a:effectLst/>
                        </a:rPr>
                        <a:t>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529778749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医工望海资产管理系统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资产成本调整接口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3377540110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医工望海资产管理系统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资产新增接口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2606188952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医工望海资产管理系统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资产经费来源调整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568189720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医工望海资产管理系统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医工资产开票是否安装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 dirty="0">
                          <a:effectLst/>
                        </a:rPr>
                        <a:t>望海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3279825218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医工望海资产管理系统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医工资产验收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2309678667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医工望海资产管理系统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资产转移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2660410286"/>
                  </a:ext>
                </a:extLst>
              </a:tr>
              <a:tr h="151199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海虹试剂接口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产品参数目录同步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3131365680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海虹试剂接口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产品同步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2311290452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海虹试剂接口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产品类别同步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2612986012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海虹试剂接口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供应商同步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393057930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海虹试剂接口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发货信息同步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2853746977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海虹试剂接口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库位同步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60750701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海虹试剂接口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生产厂家同步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30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168813327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海虹试剂接口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计量单位同步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776003959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海虹试剂接口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部门同步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52676624"/>
                  </a:ext>
                </a:extLst>
              </a:tr>
              <a:tr h="1511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试剂采购平台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海虹试剂接口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采购订单同步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 dirty="0">
                          <a:effectLst/>
                        </a:rPr>
                        <a:t>中间库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563" marR="3563" marT="3563" marB="0" anchor="ctr"/>
                </a:tc>
                <a:extLst>
                  <a:ext uri="{0D108BD9-81ED-4DB2-BD59-A6C34878D82A}">
                    <a16:rowId xmlns:a16="http://schemas.microsoft.com/office/drawing/2014/main" val="4217555614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D666C3E-CC10-4826-9045-80C4F8C55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74846"/>
              </p:ext>
            </p:extLst>
          </p:nvPr>
        </p:nvGraphicFramePr>
        <p:xfrm>
          <a:off x="6296474" y="896195"/>
          <a:ext cx="5805516" cy="5868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447">
                  <a:extLst>
                    <a:ext uri="{9D8B030D-6E8A-4147-A177-3AD203B41FA5}">
                      <a16:colId xmlns:a16="http://schemas.microsoft.com/office/drawing/2014/main" val="2375836491"/>
                    </a:ext>
                  </a:extLst>
                </a:gridCol>
                <a:gridCol w="566103">
                  <a:extLst>
                    <a:ext uri="{9D8B030D-6E8A-4147-A177-3AD203B41FA5}">
                      <a16:colId xmlns:a16="http://schemas.microsoft.com/office/drawing/2014/main" val="1912523036"/>
                    </a:ext>
                  </a:extLst>
                </a:gridCol>
                <a:gridCol w="2581721">
                  <a:extLst>
                    <a:ext uri="{9D8B030D-6E8A-4147-A177-3AD203B41FA5}">
                      <a16:colId xmlns:a16="http://schemas.microsoft.com/office/drawing/2014/main" val="2352629796"/>
                    </a:ext>
                  </a:extLst>
                </a:gridCol>
                <a:gridCol w="552322">
                  <a:extLst>
                    <a:ext uri="{9D8B030D-6E8A-4147-A177-3AD203B41FA5}">
                      <a16:colId xmlns:a16="http://schemas.microsoft.com/office/drawing/2014/main" val="3273449677"/>
                    </a:ext>
                  </a:extLst>
                </a:gridCol>
                <a:gridCol w="932811">
                  <a:extLst>
                    <a:ext uri="{9D8B030D-6E8A-4147-A177-3AD203B41FA5}">
                      <a16:colId xmlns:a16="http://schemas.microsoft.com/office/drawing/2014/main" val="3078246205"/>
                    </a:ext>
                  </a:extLst>
                </a:gridCol>
                <a:gridCol w="767112">
                  <a:extLst>
                    <a:ext uri="{9D8B030D-6E8A-4147-A177-3AD203B41FA5}">
                      <a16:colId xmlns:a16="http://schemas.microsoft.com/office/drawing/2014/main" val="1032113990"/>
                    </a:ext>
                  </a:extLst>
                </a:gridCol>
              </a:tblGrid>
              <a:tr h="200097">
                <a:tc rowSpan="17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药品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HIS</a:t>
                      </a:r>
                      <a:r>
                        <a:rPr lang="zh-CN" altLang="en-US" sz="700" u="none" strike="noStrike" dirty="0">
                          <a:effectLst/>
                        </a:rPr>
                        <a:t>接口</a:t>
                      </a:r>
                      <a:r>
                        <a:rPr lang="en-US" altLang="zh-CN" sz="700" u="none" strike="noStrike" dirty="0">
                          <a:effectLst/>
                        </a:rPr>
                        <a:t>-</a:t>
                      </a:r>
                      <a:r>
                        <a:rPr lang="zh-CN" altLang="en-US" sz="700" u="none" strike="noStrike" dirty="0">
                          <a:effectLst/>
                        </a:rPr>
                        <a:t>发药信息同步</a:t>
                      </a:r>
                      <a:r>
                        <a:rPr lang="en-US" altLang="zh-CN" sz="700" u="none" strike="noStrike" dirty="0">
                          <a:effectLst/>
                        </a:rPr>
                        <a:t>(</a:t>
                      </a:r>
                      <a:r>
                        <a:rPr lang="en-US" sz="700" u="none" strike="noStrike" dirty="0">
                          <a:effectLst/>
                        </a:rPr>
                        <a:t>HRP</a:t>
                      </a:r>
                      <a:r>
                        <a:rPr lang="zh-CN" altLang="en-US" sz="700" u="none" strike="noStrike" dirty="0">
                          <a:effectLst/>
                        </a:rPr>
                        <a:t>稽核接口表</a:t>
                      </a:r>
                      <a:r>
                        <a:rPr lang="en-US" altLang="zh-CN" sz="700" u="none" strike="noStrike" dirty="0">
                          <a:effectLst/>
                        </a:rPr>
                        <a:t>-&gt;</a:t>
                      </a:r>
                      <a:r>
                        <a:rPr lang="en-US" sz="700" u="none" strike="noStrike" dirty="0">
                          <a:effectLst/>
                        </a:rPr>
                        <a:t>HRP</a:t>
                      </a:r>
                      <a:r>
                        <a:rPr lang="zh-CN" altLang="en-US" sz="700" u="none" strike="noStrike" dirty="0">
                          <a:effectLst/>
                        </a:rPr>
                        <a:t>稽核接口界面</a:t>
                      </a:r>
                      <a:r>
                        <a:rPr lang="en-US" altLang="zh-CN" sz="700" u="none" strike="noStrike" dirty="0">
                          <a:effectLst/>
                        </a:rPr>
                        <a:t>)</a:t>
                      </a:r>
                      <a:endParaRPr lang="en-US" altLang="zh-CN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1953515681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发药信息同步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en-US" sz="700" u="none" strike="noStrike">
                          <a:effectLst/>
                        </a:rPr>
                        <a:t>HRP</a:t>
                      </a:r>
                      <a:r>
                        <a:rPr lang="zh-CN" altLang="en-US" sz="700" u="none" strike="noStrike">
                          <a:effectLst/>
                        </a:rPr>
                        <a:t>稽核接口表界面</a:t>
                      </a:r>
                      <a:r>
                        <a:rPr lang="en-US" altLang="zh-CN" sz="700" u="none" strike="noStrike">
                          <a:effectLst/>
                        </a:rPr>
                        <a:t>-&gt;</a:t>
                      </a:r>
                      <a:r>
                        <a:rPr lang="en-US" sz="700" u="none" strike="noStrike">
                          <a:effectLst/>
                        </a:rPr>
                        <a:t>HRP</a:t>
                      </a:r>
                      <a:r>
                        <a:rPr lang="zh-CN" altLang="en-US" sz="700" u="none" strike="noStrike">
                          <a:effectLst/>
                        </a:rPr>
                        <a:t>稽核平台</a:t>
                      </a:r>
                      <a:r>
                        <a:rPr lang="en-US" altLang="zh-CN" sz="700" u="none" strike="noStrike">
                          <a:effectLst/>
                        </a:rPr>
                        <a:t>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1031178457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申领单同步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en-US" sz="700" u="none" strike="noStrike">
                          <a:effectLst/>
                        </a:rPr>
                        <a:t>HIS-&gt;HRP</a:t>
                      </a:r>
                      <a:r>
                        <a:rPr lang="zh-CN" altLang="en-US" sz="700" u="none" strike="noStrike">
                          <a:effectLst/>
                        </a:rPr>
                        <a:t>申领单接口表</a:t>
                      </a:r>
                      <a:r>
                        <a:rPr lang="en-US" altLang="zh-CN" sz="700" u="none" strike="noStrike">
                          <a:effectLst/>
                        </a:rPr>
                        <a:t>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74624143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申领单同步</a:t>
                      </a:r>
                      <a:r>
                        <a:rPr lang="en-US" altLang="zh-CN" sz="700" u="none" strike="noStrike">
                          <a:effectLst/>
                        </a:rPr>
                        <a:t>(HRP</a:t>
                      </a:r>
                      <a:r>
                        <a:rPr lang="zh-CN" altLang="en-US" sz="700" u="none" strike="noStrike">
                          <a:effectLst/>
                        </a:rPr>
                        <a:t>申领单接口表</a:t>
                      </a:r>
                      <a:r>
                        <a:rPr lang="en-US" altLang="zh-CN" sz="700" u="none" strike="noStrike">
                          <a:effectLst/>
                        </a:rPr>
                        <a:t>-&gt;HRP</a:t>
                      </a:r>
                      <a:r>
                        <a:rPr lang="zh-CN" altLang="en-US" sz="700" u="none" strike="noStrike">
                          <a:effectLst/>
                        </a:rPr>
                        <a:t>申领单界面</a:t>
                      </a:r>
                      <a:r>
                        <a:rPr lang="en-US" altLang="zh-CN" sz="700" u="none" strike="noStrike">
                          <a:effectLst/>
                        </a:rPr>
                        <a:t>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2848006533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申领单处理同步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en-US" sz="700" u="none" strike="noStrike">
                          <a:effectLst/>
                        </a:rPr>
                        <a:t>HRP-&gt;HIS)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989962695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药品价格调整同步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en-US" sz="700" u="none" strike="noStrike">
                          <a:effectLst/>
                        </a:rPr>
                        <a:t>HIS-&gt;HRP</a:t>
                      </a:r>
                      <a:r>
                        <a:rPr lang="zh-CN" altLang="en-US" sz="700" u="none" strike="noStrike">
                          <a:effectLst/>
                        </a:rPr>
                        <a:t>调价接口表</a:t>
                      </a:r>
                      <a:r>
                        <a:rPr lang="en-US" altLang="zh-CN" sz="700" u="none" strike="noStrike">
                          <a:effectLst/>
                        </a:rPr>
                        <a:t>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工作日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4209951676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药品价格调整同步</a:t>
                      </a:r>
                      <a:r>
                        <a:rPr lang="en-US" altLang="zh-CN" sz="700" u="none" strike="noStrike">
                          <a:effectLst/>
                        </a:rPr>
                        <a:t>(HRP</a:t>
                      </a:r>
                      <a:r>
                        <a:rPr lang="zh-CN" altLang="en-US" sz="700" u="none" strike="noStrike">
                          <a:effectLst/>
                        </a:rPr>
                        <a:t>调价接口表</a:t>
                      </a:r>
                      <a:r>
                        <a:rPr lang="en-US" altLang="zh-CN" sz="700" u="none" strike="noStrike">
                          <a:effectLst/>
                        </a:rPr>
                        <a:t>-&gt;HRP)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2391725288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药库现有量同步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en-US" sz="700" u="none" strike="noStrike">
                          <a:effectLst/>
                        </a:rPr>
                        <a:t>HRP-&gt;HIS)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2466872082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药房现有量同步（</a:t>
                      </a:r>
                      <a:r>
                        <a:rPr lang="en-US" sz="700" u="none" strike="noStrike">
                          <a:effectLst/>
                        </a:rPr>
                        <a:t>HIS-&gt;HRP</a:t>
                      </a:r>
                      <a:r>
                        <a:rPr lang="zh-CN" altLang="en-US" sz="700" u="none" strike="noStrike">
                          <a:effectLst/>
                        </a:rPr>
                        <a:t>库存接口表）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2639812934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项目信息同步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en-US" sz="700" u="none" strike="noStrike">
                          <a:effectLst/>
                        </a:rPr>
                        <a:t>HRP-&gt;HIS)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1103240649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数据自动导入</a:t>
                      </a:r>
                      <a:r>
                        <a:rPr lang="en-US" altLang="zh-CN" sz="700" u="none" strike="noStrike">
                          <a:effectLst/>
                        </a:rPr>
                        <a:t>(</a:t>
                      </a:r>
                      <a:r>
                        <a:rPr lang="zh-CN" altLang="en-US" sz="700" u="none" strike="noStrike">
                          <a:effectLst/>
                        </a:rPr>
                        <a:t>住院</a:t>
                      </a:r>
                      <a:r>
                        <a:rPr lang="en-US" altLang="zh-CN" sz="700" u="none" strike="noStrike">
                          <a:effectLst/>
                        </a:rPr>
                        <a:t>&amp;</a:t>
                      </a:r>
                      <a:r>
                        <a:rPr lang="zh-CN" altLang="en-US" sz="700" u="none" strike="noStrike">
                          <a:effectLst/>
                        </a:rPr>
                        <a:t>门诊</a:t>
                      </a:r>
                      <a:r>
                        <a:rPr lang="en-US" altLang="zh-CN" sz="700" u="none" strike="noStrike">
                          <a:effectLst/>
                        </a:rPr>
                        <a:t>)</a:t>
                      </a:r>
                      <a:endParaRPr lang="en-US" altLang="zh-CN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531942210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自动创建</a:t>
                      </a:r>
                      <a:r>
                        <a:rPr lang="en-US" altLang="zh-CN" sz="700" u="none" strike="noStrike">
                          <a:effectLst/>
                        </a:rPr>
                        <a:t>HRP</a:t>
                      </a:r>
                      <a:r>
                        <a:rPr lang="zh-CN" altLang="en-US" sz="700" u="none" strike="noStrike">
                          <a:effectLst/>
                        </a:rPr>
                        <a:t>药房库存表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3369823226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产品自动关联货架货位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2411213302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HIS</a:t>
                      </a:r>
                      <a:r>
                        <a:rPr lang="zh-CN" altLang="en-US" sz="700" u="none" strike="noStrike">
                          <a:effectLst/>
                        </a:rPr>
                        <a:t>药品稽核接口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2595052612"/>
                  </a:ext>
                </a:extLst>
              </a:tr>
              <a:tr h="210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 dirty="0">
                          <a:effectLst/>
                        </a:rPr>
                        <a:t>阳光采购平台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海虹药品接口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采购订单数据处理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北京医讯达科技有限公司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347207226"/>
                  </a:ext>
                </a:extLst>
              </a:tr>
              <a:tr h="210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阳光采购平台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海虹药品接口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发货信息同步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北京医讯达科技有限公司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4213741060"/>
                  </a:ext>
                </a:extLst>
              </a:tr>
              <a:tr h="210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阳光采购平台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海虹药品接口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采购订单数据同步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10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北京医讯达科技有限公司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3400291326"/>
                  </a:ext>
                </a:extLst>
              </a:tr>
              <a:tr h="10707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资产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久其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久其报废状态回传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6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久其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2063076911"/>
                  </a:ext>
                </a:extLst>
              </a:tr>
              <a:tr h="1070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久其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久其校验表推送到正式表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7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久其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400121926"/>
                  </a:ext>
                </a:extLst>
              </a:tr>
              <a:tr h="1701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久其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久其错误消息回写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8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久其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4065877460"/>
                  </a:ext>
                </a:extLst>
              </a:tr>
              <a:tr h="10707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血库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血库管理系统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血库业务数据同步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海慧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4056090582"/>
                  </a:ext>
                </a:extLst>
              </a:tr>
              <a:tr h="10707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财务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用友</a:t>
                      </a:r>
                      <a:r>
                        <a:rPr lang="en-US" sz="700" u="none" strike="noStrike">
                          <a:effectLst/>
                        </a:rPr>
                        <a:t>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凭证同步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实时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易用联友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3497606302"/>
                  </a:ext>
                </a:extLst>
              </a:tr>
              <a:tr h="1070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用友</a:t>
                      </a:r>
                      <a:r>
                        <a:rPr lang="en-US" sz="700" u="none" strike="noStrike">
                          <a:effectLst/>
                        </a:rPr>
                        <a:t>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用友接口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项目数据同步</a:t>
                      </a:r>
                      <a:endParaRPr lang="zh-CN" altLang="en-US" sz="700" b="0" i="0" u="none" strike="noStrike">
                        <a:solidFill>
                          <a:srgbClr val="4C4C4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实时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易用联友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1388766722"/>
                  </a:ext>
                </a:extLst>
              </a:tr>
              <a:tr h="1070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用友</a:t>
                      </a:r>
                      <a:r>
                        <a:rPr lang="en-US" sz="700" u="none" strike="noStrike">
                          <a:effectLst/>
                        </a:rPr>
                        <a:t>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NC</a:t>
                      </a:r>
                      <a:r>
                        <a:rPr lang="zh-CN" altLang="en-US" sz="700" u="none" strike="noStrike">
                          <a:effectLst/>
                        </a:rPr>
                        <a:t>供应商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易用联友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603813706"/>
                  </a:ext>
                </a:extLst>
              </a:tr>
              <a:tr h="10707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财务成本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用友</a:t>
                      </a:r>
                      <a:r>
                        <a:rPr lang="en-US" sz="700" u="none" strike="noStrike">
                          <a:effectLst/>
                        </a:rPr>
                        <a:t>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成本数据接口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月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易用联友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4051213674"/>
                  </a:ext>
                </a:extLst>
              </a:tr>
              <a:tr h="10707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财务收入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自动失效收入自动化任务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周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北大医信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1799771016"/>
                  </a:ext>
                </a:extLst>
              </a:tr>
              <a:tr h="21050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合同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财务合同收付系统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合同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效期更新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易用联友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1678631319"/>
                  </a:ext>
                </a:extLst>
              </a:tr>
              <a:tr h="210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财务合同收付系统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合同接口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同步数据至财务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1</a:t>
                      </a:r>
                      <a:r>
                        <a:rPr lang="zh-CN" altLang="en-US" sz="700" u="none" strike="noStrike">
                          <a:effectLst/>
                        </a:rPr>
                        <a:t>天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易用联友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1309392543"/>
                  </a:ext>
                </a:extLst>
              </a:tr>
              <a:tr h="1070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望海系统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合同接口</a:t>
                      </a:r>
                      <a:r>
                        <a:rPr lang="en-US" altLang="zh-CN" sz="700" u="none" strike="noStrike">
                          <a:effectLst/>
                        </a:rPr>
                        <a:t>-</a:t>
                      </a:r>
                      <a:r>
                        <a:rPr lang="zh-CN" altLang="en-US" sz="700" u="none" strike="noStrike">
                          <a:effectLst/>
                        </a:rPr>
                        <a:t>同步数据至望海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停用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望海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2794819393"/>
                  </a:ext>
                </a:extLst>
              </a:tr>
              <a:tr h="21050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财务银企直联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用友</a:t>
                      </a:r>
                      <a:r>
                        <a:rPr lang="en-US" sz="700" u="none" strike="noStrike">
                          <a:effectLst/>
                        </a:rPr>
                        <a:t>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银企直联接口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4</a:t>
                      </a:r>
                      <a:r>
                        <a:rPr lang="zh-CN" altLang="en-US" sz="700" u="none" strike="noStrike">
                          <a:effectLst/>
                        </a:rPr>
                        <a:t>小时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易用联友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中间库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4163351054"/>
                  </a:ext>
                </a:extLst>
              </a:tr>
              <a:tr h="20009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财务预算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用友</a:t>
                      </a:r>
                      <a:r>
                        <a:rPr lang="en-US" sz="700" u="none" strike="noStrike">
                          <a:effectLst/>
                        </a:rPr>
                        <a:t>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生成预算核销单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00" u="none" strike="noStrike">
                          <a:effectLst/>
                        </a:rPr>
                        <a:t>5</a:t>
                      </a:r>
                      <a:r>
                        <a:rPr lang="zh-CN" altLang="en-US" sz="700" u="none" strike="noStrike">
                          <a:effectLst/>
                        </a:rPr>
                        <a:t>分钟</a:t>
                      </a:r>
                      <a:r>
                        <a:rPr lang="en-US" altLang="zh-CN" sz="700" u="none" strike="noStrike">
                          <a:effectLst/>
                        </a:rPr>
                        <a:t>/</a:t>
                      </a:r>
                      <a:r>
                        <a:rPr lang="zh-CN" altLang="en-US" sz="700" u="none" strike="noStrike">
                          <a:effectLst/>
                        </a:rPr>
                        <a:t>次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易用联友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3503137227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用友</a:t>
                      </a:r>
                      <a:r>
                        <a:rPr lang="en-US" sz="700" u="none" strike="noStrike">
                          <a:effectLst/>
                        </a:rPr>
                        <a:t>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预算执行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实时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易用联友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Web Service</a:t>
                      </a:r>
                      <a:r>
                        <a:rPr lang="zh-CN" altLang="en-US" sz="700" u="none" strike="noStrike">
                          <a:effectLst/>
                        </a:rPr>
                        <a:t>接口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2942767656"/>
                  </a:ext>
                </a:extLst>
              </a:tr>
              <a:tr h="20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用友</a:t>
                      </a:r>
                      <a:r>
                        <a:rPr lang="en-US" sz="700" u="none" strike="noStrike">
                          <a:effectLst/>
                        </a:rPr>
                        <a:t>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预算核销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实时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u="none" strike="noStrike">
                          <a:effectLst/>
                        </a:rPr>
                        <a:t>易用联友</a:t>
                      </a:r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Web Service</a:t>
                      </a:r>
                      <a:r>
                        <a:rPr lang="zh-CN" altLang="en-US" sz="700" u="none" strike="noStrike" dirty="0">
                          <a:effectLst/>
                        </a:rPr>
                        <a:t>接口</a:t>
                      </a:r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756" marR="3756" marT="3756" marB="0" anchor="ctr"/>
                </a:tc>
                <a:extLst>
                  <a:ext uri="{0D108BD9-81ED-4DB2-BD59-A6C34878D82A}">
                    <a16:rowId xmlns:a16="http://schemas.microsoft.com/office/drawing/2014/main" val="199178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9404756" cy="110796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拓扑示意图</a:t>
            </a:r>
          </a:p>
          <a:p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3">
            <a:extLst>
              <a:ext uri="{FF2B5EF4-FFF2-40B4-BE49-F238E27FC236}">
                <a16:creationId xmlns:a16="http://schemas.microsoft.com/office/drawing/2014/main" id="{C8C68351-1642-4C0B-9F73-DBC69AAA978C}"/>
              </a:ext>
            </a:extLst>
          </p:cNvPr>
          <p:cNvSpPr/>
          <p:nvPr/>
        </p:nvSpPr>
        <p:spPr>
          <a:xfrm>
            <a:off x="1780489" y="1189564"/>
            <a:ext cx="2867660" cy="24048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9" name="圆角矩形 5">
            <a:extLst>
              <a:ext uri="{FF2B5EF4-FFF2-40B4-BE49-F238E27FC236}">
                <a16:creationId xmlns:a16="http://schemas.microsoft.com/office/drawing/2014/main" id="{E69CE2F9-8DC1-4C01-AF39-26532B1DA672}"/>
              </a:ext>
            </a:extLst>
          </p:cNvPr>
          <p:cNvSpPr/>
          <p:nvPr/>
        </p:nvSpPr>
        <p:spPr>
          <a:xfrm>
            <a:off x="4797374" y="1189564"/>
            <a:ext cx="4394835" cy="1750769"/>
          </a:xfrm>
          <a:prstGeom prst="roundRect">
            <a:avLst/>
          </a:prstGeom>
          <a:solidFill>
            <a:srgbClr val="FFFF00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10" name="圆角矩形 8">
            <a:extLst>
              <a:ext uri="{FF2B5EF4-FFF2-40B4-BE49-F238E27FC236}">
                <a16:creationId xmlns:a16="http://schemas.microsoft.com/office/drawing/2014/main" id="{AF8B680E-3875-4737-981E-BC88739BC0AE}"/>
              </a:ext>
            </a:extLst>
          </p:cNvPr>
          <p:cNvSpPr/>
          <p:nvPr/>
        </p:nvSpPr>
        <p:spPr>
          <a:xfrm>
            <a:off x="4916439" y="1469927"/>
            <a:ext cx="814070" cy="5334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1">
            <a:extLst>
              <a:ext uri="{FF2B5EF4-FFF2-40B4-BE49-F238E27FC236}">
                <a16:creationId xmlns:a16="http://schemas.microsoft.com/office/drawing/2014/main" id="{E34F3FB7-ECA6-4C22-B956-8085B9A91080}"/>
              </a:ext>
            </a:extLst>
          </p:cNvPr>
          <p:cNvSpPr/>
          <p:nvPr/>
        </p:nvSpPr>
        <p:spPr>
          <a:xfrm>
            <a:off x="7181164" y="3235617"/>
            <a:ext cx="2011045" cy="12903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315537C-30FA-4966-A7CB-337DAD949F23}"/>
              </a:ext>
            </a:extLst>
          </p:cNvPr>
          <p:cNvCxnSpPr/>
          <p:nvPr/>
        </p:nvCxnSpPr>
        <p:spPr>
          <a:xfrm flipV="1">
            <a:off x="5064103" y="2171314"/>
            <a:ext cx="1600345" cy="127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3E7841F-1072-444B-B11F-028F18068ACF}"/>
              </a:ext>
            </a:extLst>
          </p:cNvPr>
          <p:cNvCxnSpPr/>
          <p:nvPr/>
        </p:nvCxnSpPr>
        <p:spPr>
          <a:xfrm flipH="1" flipV="1">
            <a:off x="5559374" y="1876028"/>
            <a:ext cx="5715" cy="3079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65">
            <a:extLst>
              <a:ext uri="{FF2B5EF4-FFF2-40B4-BE49-F238E27FC236}">
                <a16:creationId xmlns:a16="http://schemas.microsoft.com/office/drawing/2014/main" id="{26973F06-7074-4FB4-8372-AD1D58F7C6DD}"/>
              </a:ext>
            </a:extLst>
          </p:cNvPr>
          <p:cNvSpPr txBox="1"/>
          <p:nvPr/>
        </p:nvSpPr>
        <p:spPr>
          <a:xfrm>
            <a:off x="6634542" y="118943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内网服务区</a:t>
            </a:r>
          </a:p>
        </p:txBody>
      </p:sp>
      <p:sp>
        <p:nvSpPr>
          <p:cNvPr id="15" name="TextBox 1566">
            <a:extLst>
              <a:ext uri="{FF2B5EF4-FFF2-40B4-BE49-F238E27FC236}">
                <a16:creationId xmlns:a16="http://schemas.microsoft.com/office/drawing/2014/main" id="{F10D42E0-A0B4-4C87-A6EF-68415E7670C5}"/>
              </a:ext>
            </a:extLst>
          </p:cNvPr>
          <p:cNvSpPr txBox="1"/>
          <p:nvPr/>
        </p:nvSpPr>
        <p:spPr>
          <a:xfrm>
            <a:off x="8430209" y="3264193"/>
            <a:ext cx="487680" cy="214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堡垒机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67">
            <a:extLst>
              <a:ext uri="{FF2B5EF4-FFF2-40B4-BE49-F238E27FC236}">
                <a16:creationId xmlns:a16="http://schemas.microsoft.com/office/drawing/2014/main" id="{38112DB6-9CE0-4D63-8C8C-7C4B07D5826D}"/>
              </a:ext>
            </a:extLst>
          </p:cNvPr>
          <p:cNvSpPr txBox="1"/>
          <p:nvPr/>
        </p:nvSpPr>
        <p:spPr>
          <a:xfrm>
            <a:off x="7731709" y="3273719"/>
            <a:ext cx="823595" cy="214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数据库审计</a:t>
            </a:r>
          </a:p>
        </p:txBody>
      </p:sp>
      <p:sp>
        <p:nvSpPr>
          <p:cNvPr id="17" name="TextBox 1568">
            <a:extLst>
              <a:ext uri="{FF2B5EF4-FFF2-40B4-BE49-F238E27FC236}">
                <a16:creationId xmlns:a16="http://schemas.microsoft.com/office/drawing/2014/main" id="{A0787532-95CA-4884-931E-C66E26B1C8C3}"/>
              </a:ext>
            </a:extLst>
          </p:cNvPr>
          <p:cNvSpPr txBox="1"/>
          <p:nvPr/>
        </p:nvSpPr>
        <p:spPr>
          <a:xfrm>
            <a:off x="5112969" y="3691569"/>
            <a:ext cx="817880" cy="245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核心交换机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3CC4372-ADAD-42B7-A0D2-9C228CD81E5E}"/>
              </a:ext>
            </a:extLst>
          </p:cNvPr>
          <p:cNvCxnSpPr>
            <a:stCxn id="79" idx="0"/>
          </p:cNvCxnSpPr>
          <p:nvPr/>
        </p:nvCxnSpPr>
        <p:spPr>
          <a:xfrm flipH="1">
            <a:off x="1593261" y="1495011"/>
            <a:ext cx="1107456" cy="434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72">
            <a:extLst>
              <a:ext uri="{FF2B5EF4-FFF2-40B4-BE49-F238E27FC236}">
                <a16:creationId xmlns:a16="http://schemas.microsoft.com/office/drawing/2014/main" id="{5A05A8FF-1CD6-426E-8CE9-47B36A20259A}"/>
              </a:ext>
            </a:extLst>
          </p:cNvPr>
          <p:cNvSpPr txBox="1"/>
          <p:nvPr/>
        </p:nvSpPr>
        <p:spPr>
          <a:xfrm>
            <a:off x="7292924" y="3271814"/>
            <a:ext cx="358775" cy="214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IDS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78">
            <a:extLst>
              <a:ext uri="{FF2B5EF4-FFF2-40B4-BE49-F238E27FC236}">
                <a16:creationId xmlns:a16="http://schemas.microsoft.com/office/drawing/2014/main" id="{8D39AEDD-F5B1-4291-8A02-F14D72847289}"/>
              </a:ext>
            </a:extLst>
          </p:cNvPr>
          <p:cNvSpPr txBox="1"/>
          <p:nvPr/>
        </p:nvSpPr>
        <p:spPr>
          <a:xfrm>
            <a:off x="2414332" y="1268941"/>
            <a:ext cx="487680" cy="214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路由器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D5D601D-7450-45E2-8547-3632C2BE2352}"/>
              </a:ext>
            </a:extLst>
          </p:cNvPr>
          <p:cNvGrpSpPr/>
          <p:nvPr/>
        </p:nvGrpSpPr>
        <p:grpSpPr>
          <a:xfrm>
            <a:off x="5747969" y="3915099"/>
            <a:ext cx="1070610" cy="544853"/>
            <a:chOff x="8316416" y="4492571"/>
            <a:chExt cx="1070714" cy="38132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FA57AB0-C9A5-47AE-A211-162B29EA8A4C}"/>
                </a:ext>
              </a:extLst>
            </p:cNvPr>
            <p:cNvSpPr/>
            <p:nvPr/>
          </p:nvSpPr>
          <p:spPr>
            <a:xfrm>
              <a:off x="8820472" y="4581128"/>
              <a:ext cx="81902" cy="2370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F7B1FF5-53A2-40C1-87AB-784E3A214B1D}"/>
                </a:ext>
              </a:extLst>
            </p:cNvPr>
            <p:cNvCxnSpPr/>
            <p:nvPr/>
          </p:nvCxnSpPr>
          <p:spPr>
            <a:xfrm>
              <a:off x="8700596" y="4645432"/>
              <a:ext cx="399953" cy="0"/>
            </a:xfrm>
            <a:prstGeom prst="line">
              <a:avLst/>
            </a:prstGeom>
            <a:ln w="1397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4E7169C-C85E-431B-86CB-FB987E9368F3}"/>
                </a:ext>
              </a:extLst>
            </p:cNvPr>
            <p:cNvCxnSpPr/>
            <p:nvPr/>
          </p:nvCxnSpPr>
          <p:spPr>
            <a:xfrm>
              <a:off x="8700596" y="4744998"/>
              <a:ext cx="399953" cy="0"/>
            </a:xfrm>
            <a:prstGeom prst="line">
              <a:avLst/>
            </a:prstGeom>
            <a:ln w="1397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1359" descr="FirewallServicesModule">
              <a:extLst>
                <a:ext uri="{FF2B5EF4-FFF2-40B4-BE49-F238E27FC236}">
                  <a16:creationId xmlns:a16="http://schemas.microsoft.com/office/drawing/2014/main" id="{45A305D5-17CC-4A86-BC88-372C6A620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4498053"/>
              <a:ext cx="428823" cy="37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359" descr="FirewallServicesModule">
              <a:extLst>
                <a:ext uri="{FF2B5EF4-FFF2-40B4-BE49-F238E27FC236}">
                  <a16:creationId xmlns:a16="http://schemas.microsoft.com/office/drawing/2014/main" id="{2941D5BD-82BC-4984-B330-50CE72B5D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8307" y="4492571"/>
              <a:ext cx="428823" cy="38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7" descr="CS-MARS">
            <a:extLst>
              <a:ext uri="{FF2B5EF4-FFF2-40B4-BE49-F238E27FC236}">
                <a16:creationId xmlns:a16="http://schemas.microsoft.com/office/drawing/2014/main" id="{975837BD-F95C-4CCF-BD5B-1253C18C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09" y="3477562"/>
            <a:ext cx="489585" cy="18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icon_color">
            <a:extLst>
              <a:ext uri="{FF2B5EF4-FFF2-40B4-BE49-F238E27FC236}">
                <a16:creationId xmlns:a16="http://schemas.microsoft.com/office/drawing/2014/main" id="{5AE3F745-53B0-4535-964A-0900D33C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89" y="3499788"/>
            <a:ext cx="478155" cy="1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NAC Appliance">
            <a:extLst>
              <a:ext uri="{FF2B5EF4-FFF2-40B4-BE49-F238E27FC236}">
                <a16:creationId xmlns:a16="http://schemas.microsoft.com/office/drawing/2014/main" id="{F8CE08EF-0D9E-453C-AFF6-77F18285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259" y="3478832"/>
            <a:ext cx="473075" cy="1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588">
            <a:extLst>
              <a:ext uri="{FF2B5EF4-FFF2-40B4-BE49-F238E27FC236}">
                <a16:creationId xmlns:a16="http://schemas.microsoft.com/office/drawing/2014/main" id="{F99F2A5E-A637-4DC0-8D2D-8EDF017FFED8}"/>
              </a:ext>
            </a:extLst>
          </p:cNvPr>
          <p:cNvSpPr txBox="1"/>
          <p:nvPr/>
        </p:nvSpPr>
        <p:spPr>
          <a:xfrm>
            <a:off x="7727731" y="4293399"/>
            <a:ext cx="954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安全管理区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8C5FB51-9A49-43C2-9C50-A94BEA917113}"/>
              </a:ext>
            </a:extLst>
          </p:cNvPr>
          <p:cNvCxnSpPr/>
          <p:nvPr/>
        </p:nvCxnSpPr>
        <p:spPr>
          <a:xfrm flipV="1">
            <a:off x="6063564" y="1870947"/>
            <a:ext cx="0" cy="29211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CE3DB86-0F3A-45E7-8C6C-A554BC6551E6}"/>
              </a:ext>
            </a:extLst>
          </p:cNvPr>
          <p:cNvCxnSpPr/>
          <p:nvPr/>
        </p:nvCxnSpPr>
        <p:spPr>
          <a:xfrm>
            <a:off x="6101664" y="3749992"/>
            <a:ext cx="635" cy="169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A2B5A1D-F2D0-44F9-9914-AE6717980BF1}"/>
              </a:ext>
            </a:extLst>
          </p:cNvPr>
          <p:cNvCxnSpPr/>
          <p:nvPr/>
        </p:nvCxnSpPr>
        <p:spPr>
          <a:xfrm>
            <a:off x="3893769" y="4016303"/>
            <a:ext cx="1866900" cy="5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601">
            <a:extLst>
              <a:ext uri="{FF2B5EF4-FFF2-40B4-BE49-F238E27FC236}">
                <a16:creationId xmlns:a16="http://schemas.microsoft.com/office/drawing/2014/main" id="{3BB1DE1B-F985-4C8E-A488-76BE93E49951}"/>
              </a:ext>
            </a:extLst>
          </p:cNvPr>
          <p:cNvSpPr txBox="1"/>
          <p:nvPr/>
        </p:nvSpPr>
        <p:spPr>
          <a:xfrm>
            <a:off x="4947755" y="1360001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HRP</a:t>
            </a:r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SRM</a:t>
            </a:r>
          </a:p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应用服务器</a:t>
            </a:r>
          </a:p>
        </p:txBody>
      </p:sp>
      <p:sp>
        <p:nvSpPr>
          <p:cNvPr id="35" name="TextBox 1602">
            <a:extLst>
              <a:ext uri="{FF2B5EF4-FFF2-40B4-BE49-F238E27FC236}">
                <a16:creationId xmlns:a16="http://schemas.microsoft.com/office/drawing/2014/main" id="{AAE5B615-0B46-4002-97FF-1A612B7EE0F3}"/>
              </a:ext>
            </a:extLst>
          </p:cNvPr>
          <p:cNvSpPr txBox="1"/>
          <p:nvPr/>
        </p:nvSpPr>
        <p:spPr>
          <a:xfrm>
            <a:off x="4925009" y="2735854"/>
            <a:ext cx="589280" cy="214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中心机房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603">
            <a:extLst>
              <a:ext uri="{FF2B5EF4-FFF2-40B4-BE49-F238E27FC236}">
                <a16:creationId xmlns:a16="http://schemas.microsoft.com/office/drawing/2014/main" id="{5BD1A421-79FB-4EAA-BAC8-7EC15B960AD2}"/>
              </a:ext>
            </a:extLst>
          </p:cNvPr>
          <p:cNvSpPr txBox="1"/>
          <p:nvPr/>
        </p:nvSpPr>
        <p:spPr>
          <a:xfrm>
            <a:off x="7278319" y="2701562"/>
            <a:ext cx="589280" cy="214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灾备机房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DEF499E-02B9-449B-BECF-93C10E83B6B9}"/>
              </a:ext>
            </a:extLst>
          </p:cNvPr>
          <p:cNvCxnSpPr/>
          <p:nvPr/>
        </p:nvCxnSpPr>
        <p:spPr>
          <a:xfrm flipV="1">
            <a:off x="5629859" y="1862057"/>
            <a:ext cx="0" cy="36133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FE0B7738-622C-418E-9208-ADA95BF0AB29}"/>
              </a:ext>
            </a:extLst>
          </p:cNvPr>
          <p:cNvCxnSpPr/>
          <p:nvPr/>
        </p:nvCxnSpPr>
        <p:spPr>
          <a:xfrm flipV="1">
            <a:off x="6951294" y="1435954"/>
            <a:ext cx="0" cy="144151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654188F-C566-44C9-B264-55CC789A3B93}"/>
              </a:ext>
            </a:extLst>
          </p:cNvPr>
          <p:cNvCxnSpPr/>
          <p:nvPr/>
        </p:nvCxnSpPr>
        <p:spPr>
          <a:xfrm flipH="1">
            <a:off x="5120186" y="2237992"/>
            <a:ext cx="1549978" cy="2540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1">
            <a:extLst>
              <a:ext uri="{FF2B5EF4-FFF2-40B4-BE49-F238E27FC236}">
                <a16:creationId xmlns:a16="http://schemas.microsoft.com/office/drawing/2014/main" id="{1C59CED7-2EE3-4FDD-BEC0-F96566DE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404" y="2344042"/>
            <a:ext cx="393065" cy="1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1">
            <a:extLst>
              <a:ext uri="{FF2B5EF4-FFF2-40B4-BE49-F238E27FC236}">
                <a16:creationId xmlns:a16="http://schemas.microsoft.com/office/drawing/2014/main" id="{052C76B4-DAB4-4CE4-8F14-44E892532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84" y="2333247"/>
            <a:ext cx="404495" cy="17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19BE9470-0E04-4836-81D0-9A6F67D74ADA}"/>
              </a:ext>
            </a:extLst>
          </p:cNvPr>
          <p:cNvCxnSpPr/>
          <p:nvPr/>
        </p:nvCxnSpPr>
        <p:spPr>
          <a:xfrm>
            <a:off x="5612714" y="2184651"/>
            <a:ext cx="0" cy="1632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3" descr="MainframeApr99">
            <a:extLst>
              <a:ext uri="{FF2B5EF4-FFF2-40B4-BE49-F238E27FC236}">
                <a16:creationId xmlns:a16="http://schemas.microsoft.com/office/drawing/2014/main" id="{614CBA4A-C848-4179-8DC9-DD30FFE1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09" y="1662975"/>
            <a:ext cx="167005" cy="21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 descr="MainframeApr99">
            <a:extLst>
              <a:ext uri="{FF2B5EF4-FFF2-40B4-BE49-F238E27FC236}">
                <a16:creationId xmlns:a16="http://schemas.microsoft.com/office/drawing/2014/main" id="{2B22F4FE-E36B-40F0-9AF1-31EDC389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049" y="1669325"/>
            <a:ext cx="167005" cy="21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092158AF-AE78-40AC-93AA-A378F426121B}"/>
              </a:ext>
            </a:extLst>
          </p:cNvPr>
          <p:cNvCxnSpPr/>
          <p:nvPr/>
        </p:nvCxnSpPr>
        <p:spPr>
          <a:xfrm flipV="1">
            <a:off x="6109919" y="1880473"/>
            <a:ext cx="0" cy="36133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48DD69C9-71B7-4F98-8BA8-2912109F5068}"/>
              </a:ext>
            </a:extLst>
          </p:cNvPr>
          <p:cNvCxnSpPr/>
          <p:nvPr/>
        </p:nvCxnSpPr>
        <p:spPr>
          <a:xfrm flipV="1">
            <a:off x="5711774" y="2251963"/>
            <a:ext cx="635" cy="81283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47D4903-838E-403F-A983-860362281624}"/>
              </a:ext>
            </a:extLst>
          </p:cNvPr>
          <p:cNvCxnSpPr/>
          <p:nvPr/>
        </p:nvCxnSpPr>
        <p:spPr>
          <a:xfrm>
            <a:off x="6057849" y="2181475"/>
            <a:ext cx="0" cy="1632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EA2C40AE-1F43-455E-8A7B-D77ABFBB05FC}"/>
              </a:ext>
            </a:extLst>
          </p:cNvPr>
          <p:cNvCxnSpPr/>
          <p:nvPr/>
        </p:nvCxnSpPr>
        <p:spPr>
          <a:xfrm flipV="1">
            <a:off x="6134049" y="2238628"/>
            <a:ext cx="635" cy="81283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DDD7E57-DEC7-48CB-86A2-7A501547238C}"/>
              </a:ext>
            </a:extLst>
          </p:cNvPr>
          <p:cNvCxnSpPr/>
          <p:nvPr/>
        </p:nvCxnSpPr>
        <p:spPr>
          <a:xfrm flipH="1">
            <a:off x="5539689" y="2498354"/>
            <a:ext cx="635" cy="100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7B7BF842-4BAF-4F57-9896-F6002EAAAD1A}"/>
              </a:ext>
            </a:extLst>
          </p:cNvPr>
          <p:cNvCxnSpPr/>
          <p:nvPr/>
        </p:nvCxnSpPr>
        <p:spPr>
          <a:xfrm flipV="1">
            <a:off x="5545404" y="2606943"/>
            <a:ext cx="915670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F3E47C2-CE90-4F9C-8445-74B4300E4945}"/>
              </a:ext>
            </a:extLst>
          </p:cNvPr>
          <p:cNvCxnSpPr/>
          <p:nvPr/>
        </p:nvCxnSpPr>
        <p:spPr>
          <a:xfrm flipH="1">
            <a:off x="5951169" y="2493274"/>
            <a:ext cx="635" cy="100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CB942E80-AE60-438C-86E6-02CD85B3CD1D}"/>
              </a:ext>
            </a:extLst>
          </p:cNvPr>
          <p:cNvCxnSpPr>
            <a:stCxn id="40" idx="2"/>
          </p:cNvCxnSpPr>
          <p:nvPr/>
        </p:nvCxnSpPr>
        <p:spPr>
          <a:xfrm>
            <a:off x="5615254" y="2512324"/>
            <a:ext cx="0" cy="1505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341360B9-67EE-4897-8D93-4D512D17851D}"/>
              </a:ext>
            </a:extLst>
          </p:cNvPr>
          <p:cNvCxnSpPr/>
          <p:nvPr/>
        </p:nvCxnSpPr>
        <p:spPr>
          <a:xfrm>
            <a:off x="6010224" y="2498354"/>
            <a:ext cx="0" cy="1505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394B3E93-0FA4-4F1C-B365-F999241B6A77}"/>
              </a:ext>
            </a:extLst>
          </p:cNvPr>
          <p:cNvCxnSpPr/>
          <p:nvPr/>
        </p:nvCxnSpPr>
        <p:spPr>
          <a:xfrm flipV="1">
            <a:off x="5615254" y="2645680"/>
            <a:ext cx="922020" cy="1968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279">
            <a:extLst>
              <a:ext uri="{FF2B5EF4-FFF2-40B4-BE49-F238E27FC236}">
                <a16:creationId xmlns:a16="http://schemas.microsoft.com/office/drawing/2014/main" id="{7C72A1FB-E875-456E-9DA3-3492A6EBB96D}"/>
              </a:ext>
            </a:extLst>
          </p:cNvPr>
          <p:cNvSpPr/>
          <p:nvPr/>
        </p:nvSpPr>
        <p:spPr>
          <a:xfrm>
            <a:off x="7670114" y="1454370"/>
            <a:ext cx="814070" cy="5334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8A45D18F-8ABD-4CE8-B31B-B11952B590BA}"/>
              </a:ext>
            </a:extLst>
          </p:cNvPr>
          <p:cNvCxnSpPr/>
          <p:nvPr/>
        </p:nvCxnSpPr>
        <p:spPr>
          <a:xfrm flipV="1">
            <a:off x="7902524" y="2152264"/>
            <a:ext cx="501650" cy="825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9B07A4A-7CC9-4FBA-941E-B0CCEFC6BB63}"/>
              </a:ext>
            </a:extLst>
          </p:cNvPr>
          <p:cNvCxnSpPr/>
          <p:nvPr/>
        </p:nvCxnSpPr>
        <p:spPr>
          <a:xfrm flipH="1" flipV="1">
            <a:off x="5064103" y="1872312"/>
            <a:ext cx="5715" cy="3079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3B4A5CC8-0F6A-46A2-BE9D-F9DD641D113B}"/>
              </a:ext>
            </a:extLst>
          </p:cNvPr>
          <p:cNvCxnSpPr/>
          <p:nvPr/>
        </p:nvCxnSpPr>
        <p:spPr>
          <a:xfrm flipV="1">
            <a:off x="8073974" y="1841101"/>
            <a:ext cx="0" cy="3162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F3FA5B6C-924B-4315-AF07-AA87F9D5AD4A}"/>
              </a:ext>
            </a:extLst>
          </p:cNvPr>
          <p:cNvCxnSpPr/>
          <p:nvPr/>
        </p:nvCxnSpPr>
        <p:spPr>
          <a:xfrm flipV="1">
            <a:off x="5568293" y="1867867"/>
            <a:ext cx="0" cy="29211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A1260A27-8E41-4381-8EA0-FF5F797792AC}"/>
              </a:ext>
            </a:extLst>
          </p:cNvPr>
          <p:cNvGrpSpPr/>
          <p:nvPr/>
        </p:nvGrpSpPr>
        <p:grpSpPr>
          <a:xfrm>
            <a:off x="8062544" y="2676161"/>
            <a:ext cx="920750" cy="217179"/>
            <a:chOff x="9836017" y="3455011"/>
            <a:chExt cx="958344" cy="436931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F6249FCE-2E40-41FE-9170-045EDE9365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6017" y="3455011"/>
              <a:ext cx="424616" cy="424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2D96B951-B24D-4930-9027-F86DD706088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9745" y="3467061"/>
              <a:ext cx="424616" cy="424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C6D34BFD-0ED5-4704-B9E8-8A0D0E0D1EC6}"/>
              </a:ext>
            </a:extLst>
          </p:cNvPr>
          <p:cNvCxnSpPr/>
          <p:nvPr/>
        </p:nvCxnSpPr>
        <p:spPr>
          <a:xfrm flipV="1">
            <a:off x="5134588" y="1858341"/>
            <a:ext cx="0" cy="36133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232E2FFB-092E-452E-9CD4-D8EBA39A8EA1}"/>
              </a:ext>
            </a:extLst>
          </p:cNvPr>
          <p:cNvCxnSpPr/>
          <p:nvPr/>
        </p:nvCxnSpPr>
        <p:spPr>
          <a:xfrm flipH="1" flipV="1">
            <a:off x="7975549" y="2219715"/>
            <a:ext cx="485776" cy="621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41">
            <a:extLst>
              <a:ext uri="{FF2B5EF4-FFF2-40B4-BE49-F238E27FC236}">
                <a16:creationId xmlns:a16="http://schemas.microsoft.com/office/drawing/2014/main" id="{2F183796-0D75-48DA-B78E-EA9301E0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34" y="2326262"/>
            <a:ext cx="393065" cy="1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1">
            <a:extLst>
              <a:ext uri="{FF2B5EF4-FFF2-40B4-BE49-F238E27FC236}">
                <a16:creationId xmlns:a16="http://schemas.microsoft.com/office/drawing/2014/main" id="{10FB422F-D3A6-4877-89F0-DFB6A1B6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14" y="2314831"/>
            <a:ext cx="404495" cy="17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BFD65D15-EA8F-490A-BE27-4F2D6B53BAA6}"/>
              </a:ext>
            </a:extLst>
          </p:cNvPr>
          <p:cNvCxnSpPr/>
          <p:nvPr/>
        </p:nvCxnSpPr>
        <p:spPr>
          <a:xfrm>
            <a:off x="7915224" y="2166235"/>
            <a:ext cx="0" cy="1632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3" descr="MainframeApr99">
            <a:extLst>
              <a:ext uri="{FF2B5EF4-FFF2-40B4-BE49-F238E27FC236}">
                <a16:creationId xmlns:a16="http://schemas.microsoft.com/office/drawing/2014/main" id="{A41FCA49-0B89-4F95-83AC-28A20C1E6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569" y="1662659"/>
            <a:ext cx="167005" cy="21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C8F6C672-79E0-407C-B42D-C5E24EDF77BD}"/>
              </a:ext>
            </a:extLst>
          </p:cNvPr>
          <p:cNvCxnSpPr/>
          <p:nvPr/>
        </p:nvCxnSpPr>
        <p:spPr>
          <a:xfrm flipV="1">
            <a:off x="8121963" y="1845641"/>
            <a:ext cx="0" cy="36133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DFAC3076-A4F1-4FDE-9235-12954485A72C}"/>
              </a:ext>
            </a:extLst>
          </p:cNvPr>
          <p:cNvCxnSpPr/>
          <p:nvPr/>
        </p:nvCxnSpPr>
        <p:spPr>
          <a:xfrm flipV="1">
            <a:off x="8455609" y="2225927"/>
            <a:ext cx="635" cy="81283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82685917-85B8-4F20-94D1-4A1EB9B2DD74}"/>
              </a:ext>
            </a:extLst>
          </p:cNvPr>
          <p:cNvCxnSpPr/>
          <p:nvPr/>
        </p:nvCxnSpPr>
        <p:spPr>
          <a:xfrm>
            <a:off x="8397824" y="2163060"/>
            <a:ext cx="0" cy="1632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C34CF19B-1BEA-40DD-A342-FB3A979CECC4}"/>
              </a:ext>
            </a:extLst>
          </p:cNvPr>
          <p:cNvCxnSpPr/>
          <p:nvPr/>
        </p:nvCxnSpPr>
        <p:spPr>
          <a:xfrm flipH="1">
            <a:off x="7811719" y="2480573"/>
            <a:ext cx="635" cy="100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E53BDA64-0767-474F-AF15-166407AB3682}"/>
              </a:ext>
            </a:extLst>
          </p:cNvPr>
          <p:cNvCxnSpPr/>
          <p:nvPr/>
        </p:nvCxnSpPr>
        <p:spPr>
          <a:xfrm>
            <a:off x="7812989" y="2575192"/>
            <a:ext cx="1096010" cy="4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FEFAE2E4-D701-4DFB-9EC3-C938ACC01A61}"/>
              </a:ext>
            </a:extLst>
          </p:cNvPr>
          <p:cNvCxnSpPr/>
          <p:nvPr/>
        </p:nvCxnSpPr>
        <p:spPr>
          <a:xfrm flipH="1">
            <a:off x="8223199" y="2474858"/>
            <a:ext cx="635" cy="100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24692EF0-CB1D-4B6A-98E7-4A7C0E406AD2}"/>
              </a:ext>
            </a:extLst>
          </p:cNvPr>
          <p:cNvCxnSpPr>
            <a:stCxn id="65" idx="2"/>
          </p:cNvCxnSpPr>
          <p:nvPr/>
        </p:nvCxnSpPr>
        <p:spPr>
          <a:xfrm>
            <a:off x="7879664" y="2494544"/>
            <a:ext cx="0" cy="1505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E8620FCB-4CD3-409F-99D3-D2D928924766}"/>
              </a:ext>
            </a:extLst>
          </p:cNvPr>
          <p:cNvCxnSpPr/>
          <p:nvPr/>
        </p:nvCxnSpPr>
        <p:spPr>
          <a:xfrm>
            <a:off x="8282254" y="2480573"/>
            <a:ext cx="0" cy="1505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9A86B20A-7409-4D85-B406-30C8D6321160}"/>
              </a:ext>
            </a:extLst>
          </p:cNvPr>
          <p:cNvCxnSpPr/>
          <p:nvPr/>
        </p:nvCxnSpPr>
        <p:spPr>
          <a:xfrm>
            <a:off x="7889189" y="2645680"/>
            <a:ext cx="1016000" cy="127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883">
            <a:extLst>
              <a:ext uri="{FF2B5EF4-FFF2-40B4-BE49-F238E27FC236}">
                <a16:creationId xmlns:a16="http://schemas.microsoft.com/office/drawing/2014/main" id="{EE0A8145-7893-4CA8-AC9A-99400CC31E75}"/>
              </a:ext>
            </a:extLst>
          </p:cNvPr>
          <p:cNvSpPr txBox="1"/>
          <p:nvPr/>
        </p:nvSpPr>
        <p:spPr>
          <a:xfrm>
            <a:off x="1106696" y="1836546"/>
            <a:ext cx="580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互联网</a:t>
            </a:r>
          </a:p>
        </p:txBody>
      </p:sp>
      <p:pic>
        <p:nvPicPr>
          <p:cNvPr id="79" name="Picture 37">
            <a:extLst>
              <a:ext uri="{FF2B5EF4-FFF2-40B4-BE49-F238E27FC236}">
                <a16:creationId xmlns:a16="http://schemas.microsoft.com/office/drawing/2014/main" id="{DD86248E-8EE5-46BA-BB76-DEA212E67F4F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7" y="1495011"/>
            <a:ext cx="469900" cy="2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053">
            <a:extLst>
              <a:ext uri="{FF2B5EF4-FFF2-40B4-BE49-F238E27FC236}">
                <a16:creationId xmlns:a16="http://schemas.microsoft.com/office/drawing/2014/main" id="{10F29D44-B22B-4C31-BEDF-C2A900FE5F23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54" y="2438026"/>
            <a:ext cx="480060" cy="15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053">
            <a:extLst>
              <a:ext uri="{FF2B5EF4-FFF2-40B4-BE49-F238E27FC236}">
                <a16:creationId xmlns:a16="http://schemas.microsoft.com/office/drawing/2014/main" id="{7C5B74A0-C8DA-400F-B85D-51221B4C26B3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54" y="2429136"/>
            <a:ext cx="480060" cy="15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1">
            <a:extLst>
              <a:ext uri="{FF2B5EF4-FFF2-40B4-BE49-F238E27FC236}">
                <a16:creationId xmlns:a16="http://schemas.microsoft.com/office/drawing/2014/main" id="{04F5734D-66CE-49A3-B4A6-A11F3CFC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44" y="2115433"/>
            <a:ext cx="483235" cy="20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41">
            <a:extLst>
              <a:ext uri="{FF2B5EF4-FFF2-40B4-BE49-F238E27FC236}">
                <a16:creationId xmlns:a16="http://schemas.microsoft.com/office/drawing/2014/main" id="{CC1B862E-B265-4102-A3F0-9BB57FF4A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84" y="2857779"/>
            <a:ext cx="483235" cy="20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1">
            <a:extLst>
              <a:ext uri="{FF2B5EF4-FFF2-40B4-BE49-F238E27FC236}">
                <a16:creationId xmlns:a16="http://schemas.microsoft.com/office/drawing/2014/main" id="{7867DC17-104C-4ECC-ADFD-3A63F133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89" y="2516135"/>
            <a:ext cx="383540" cy="1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圆角矩形 351">
            <a:extLst>
              <a:ext uri="{FF2B5EF4-FFF2-40B4-BE49-F238E27FC236}">
                <a16:creationId xmlns:a16="http://schemas.microsoft.com/office/drawing/2014/main" id="{126438A3-78E6-4CA0-84F4-AF50D705E032}"/>
              </a:ext>
            </a:extLst>
          </p:cNvPr>
          <p:cNvSpPr/>
          <p:nvPr/>
        </p:nvSpPr>
        <p:spPr>
          <a:xfrm>
            <a:off x="1983344" y="2743170"/>
            <a:ext cx="1283970" cy="7817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TextBox 1897">
            <a:extLst>
              <a:ext uri="{FF2B5EF4-FFF2-40B4-BE49-F238E27FC236}">
                <a16:creationId xmlns:a16="http://schemas.microsoft.com/office/drawing/2014/main" id="{004E01BD-B8FD-414E-8D25-7AB6629AE301}"/>
              </a:ext>
            </a:extLst>
          </p:cNvPr>
          <p:cNvSpPr txBox="1"/>
          <p:nvPr/>
        </p:nvSpPr>
        <p:spPr>
          <a:xfrm>
            <a:off x="2127599" y="3289323"/>
            <a:ext cx="106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外网DMZ区</a:t>
            </a:r>
          </a:p>
        </p:txBody>
      </p:sp>
      <p:pic>
        <p:nvPicPr>
          <p:cNvPr id="87" name="Picture 13" descr="MainframeApr99">
            <a:extLst>
              <a:ext uri="{FF2B5EF4-FFF2-40B4-BE49-F238E27FC236}">
                <a16:creationId xmlns:a16="http://schemas.microsoft.com/office/drawing/2014/main" id="{4A617179-C627-4496-9E4E-136314A2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04" y="2830333"/>
            <a:ext cx="167005" cy="21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圆角矩形 359">
            <a:extLst>
              <a:ext uri="{FF2B5EF4-FFF2-40B4-BE49-F238E27FC236}">
                <a16:creationId xmlns:a16="http://schemas.microsoft.com/office/drawing/2014/main" id="{3A22CEDE-EC41-44FE-870A-5D41D5FE892B}"/>
              </a:ext>
            </a:extLst>
          </p:cNvPr>
          <p:cNvSpPr/>
          <p:nvPr/>
        </p:nvSpPr>
        <p:spPr>
          <a:xfrm>
            <a:off x="2681273" y="4901443"/>
            <a:ext cx="2038350" cy="15774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Group 5">
            <a:extLst>
              <a:ext uri="{FF2B5EF4-FFF2-40B4-BE49-F238E27FC236}">
                <a16:creationId xmlns:a16="http://schemas.microsoft.com/office/drawing/2014/main" id="{852F7513-C2ED-4F6C-8C56-C820468E32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81742" y="6119833"/>
            <a:ext cx="187317" cy="151834"/>
            <a:chOff x="1746" y="2921"/>
            <a:chExt cx="269" cy="218"/>
          </a:xfrm>
        </p:grpSpPr>
        <p:sp>
          <p:nvSpPr>
            <p:cNvPr id="90" name="AutoShape 4">
              <a:extLst>
                <a:ext uri="{FF2B5EF4-FFF2-40B4-BE49-F238E27FC236}">
                  <a16:creationId xmlns:a16="http://schemas.microsoft.com/office/drawing/2014/main" id="{04D93AC0-9134-4603-856C-329001B6E0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46" y="2921"/>
              <a:ext cx="26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F9E936C0-02A6-404E-B566-9209FE126163}"/>
                </a:ext>
              </a:extLst>
            </p:cNvPr>
            <p:cNvSpPr/>
            <p:nvPr/>
          </p:nvSpPr>
          <p:spPr bwMode="auto">
            <a:xfrm>
              <a:off x="1747" y="3053"/>
              <a:ext cx="262" cy="77"/>
            </a:xfrm>
            <a:custGeom>
              <a:avLst/>
              <a:gdLst>
                <a:gd name="T0" fmla="*/ 77 w 262"/>
                <a:gd name="T1" fmla="*/ 0 h 77"/>
                <a:gd name="T2" fmla="*/ 262 w 262"/>
                <a:gd name="T3" fmla="*/ 0 h 77"/>
                <a:gd name="T4" fmla="*/ 185 w 262"/>
                <a:gd name="T5" fmla="*/ 77 h 77"/>
                <a:gd name="T6" fmla="*/ 0 w 262"/>
                <a:gd name="T7" fmla="*/ 77 h 77"/>
                <a:gd name="T8" fmla="*/ 77 w 262"/>
                <a:gd name="T9" fmla="*/ 0 h 77"/>
                <a:gd name="T10" fmla="*/ 77 w 262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77">
                  <a:moveTo>
                    <a:pt x="77" y="0"/>
                  </a:moveTo>
                  <a:lnTo>
                    <a:pt x="262" y="0"/>
                  </a:lnTo>
                  <a:lnTo>
                    <a:pt x="185" y="77"/>
                  </a:lnTo>
                  <a:lnTo>
                    <a:pt x="0" y="77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075B4094-78D4-4DB6-98C1-A6CFAB2640A6}"/>
                </a:ext>
              </a:extLst>
            </p:cNvPr>
            <p:cNvSpPr/>
            <p:nvPr/>
          </p:nvSpPr>
          <p:spPr bwMode="auto">
            <a:xfrm>
              <a:off x="1747" y="3053"/>
              <a:ext cx="262" cy="77"/>
            </a:xfrm>
            <a:custGeom>
              <a:avLst/>
              <a:gdLst>
                <a:gd name="T0" fmla="*/ 77 w 262"/>
                <a:gd name="T1" fmla="*/ 0 h 77"/>
                <a:gd name="T2" fmla="*/ 262 w 262"/>
                <a:gd name="T3" fmla="*/ 0 h 77"/>
                <a:gd name="T4" fmla="*/ 185 w 262"/>
                <a:gd name="T5" fmla="*/ 77 h 77"/>
                <a:gd name="T6" fmla="*/ 0 w 262"/>
                <a:gd name="T7" fmla="*/ 77 h 77"/>
                <a:gd name="T8" fmla="*/ 77 w 262"/>
                <a:gd name="T9" fmla="*/ 0 h 77"/>
                <a:gd name="T10" fmla="*/ 77 w 262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77">
                  <a:moveTo>
                    <a:pt x="77" y="0"/>
                  </a:moveTo>
                  <a:lnTo>
                    <a:pt x="262" y="0"/>
                  </a:lnTo>
                  <a:lnTo>
                    <a:pt x="185" y="77"/>
                  </a:lnTo>
                  <a:lnTo>
                    <a:pt x="0" y="77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ECAAAE1F-7B8B-4B83-8BC0-F13F3B80C69B}"/>
                </a:ext>
              </a:extLst>
            </p:cNvPr>
            <p:cNvSpPr/>
            <p:nvPr/>
          </p:nvSpPr>
          <p:spPr bwMode="auto">
            <a:xfrm>
              <a:off x="1833" y="3118"/>
              <a:ext cx="16" cy="6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cubicBezTo>
                    <a:pt x="28" y="24"/>
                    <a:pt x="0" y="13"/>
                    <a:pt x="0" y="0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5E362B00-9C08-44D1-BEE2-BFCB18464521}"/>
                </a:ext>
              </a:extLst>
            </p:cNvPr>
            <p:cNvSpPr/>
            <p:nvPr/>
          </p:nvSpPr>
          <p:spPr bwMode="auto">
            <a:xfrm>
              <a:off x="1848" y="3118"/>
              <a:ext cx="16" cy="6"/>
            </a:xfrm>
            <a:custGeom>
              <a:avLst/>
              <a:gdLst>
                <a:gd name="T0" fmla="*/ 63 w 63"/>
                <a:gd name="T1" fmla="*/ 0 h 24"/>
                <a:gd name="T2" fmla="*/ 0 w 63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0"/>
                  </a:moveTo>
                  <a:cubicBezTo>
                    <a:pt x="63" y="13"/>
                    <a:pt x="34" y="24"/>
                    <a:pt x="0" y="24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3F896390-A42A-4F24-BB78-171B2874BAA4}"/>
                </a:ext>
              </a:extLst>
            </p:cNvPr>
            <p:cNvSpPr/>
            <p:nvPr/>
          </p:nvSpPr>
          <p:spPr bwMode="auto">
            <a:xfrm>
              <a:off x="1835" y="3103"/>
              <a:ext cx="16" cy="6"/>
            </a:xfrm>
            <a:custGeom>
              <a:avLst/>
              <a:gdLst>
                <a:gd name="T0" fmla="*/ 0 w 63"/>
                <a:gd name="T1" fmla="*/ 23 h 23"/>
                <a:gd name="T2" fmla="*/ 63 w 63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23"/>
                  </a:moveTo>
                  <a:cubicBezTo>
                    <a:pt x="0" y="10"/>
                    <a:pt x="28" y="0"/>
                    <a:pt x="63" y="0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DB75343-F6EE-4EDB-B0AA-62FE20E1AE75}"/>
                </a:ext>
              </a:extLst>
            </p:cNvPr>
            <p:cNvSpPr/>
            <p:nvPr/>
          </p:nvSpPr>
          <p:spPr bwMode="auto">
            <a:xfrm>
              <a:off x="1850" y="3103"/>
              <a:ext cx="16" cy="6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cubicBezTo>
                    <a:pt x="34" y="0"/>
                    <a:pt x="63" y="10"/>
                    <a:pt x="63" y="23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77DDF605-A646-4574-B866-F53479F920F2}"/>
                </a:ext>
              </a:extLst>
            </p:cNvPr>
            <p:cNvSpPr/>
            <p:nvPr/>
          </p:nvSpPr>
          <p:spPr bwMode="auto">
            <a:xfrm>
              <a:off x="1747" y="3130"/>
              <a:ext cx="185" cy="8"/>
            </a:xfrm>
            <a:custGeom>
              <a:avLst/>
              <a:gdLst>
                <a:gd name="T0" fmla="*/ 0 w 185"/>
                <a:gd name="T1" fmla="*/ 8 h 8"/>
                <a:gd name="T2" fmla="*/ 184 w 185"/>
                <a:gd name="T3" fmla="*/ 8 h 8"/>
                <a:gd name="T4" fmla="*/ 185 w 185"/>
                <a:gd name="T5" fmla="*/ 0 h 8"/>
                <a:gd name="T6" fmla="*/ 0 w 185"/>
                <a:gd name="T7" fmla="*/ 0 h 8"/>
                <a:gd name="T8" fmla="*/ 0 w 185"/>
                <a:gd name="T9" fmla="*/ 8 h 8"/>
                <a:gd name="T10" fmla="*/ 0 w 18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">
                  <a:moveTo>
                    <a:pt x="0" y="8"/>
                  </a:moveTo>
                  <a:lnTo>
                    <a:pt x="184" y="8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CA786635-D603-42AE-A467-F0F79626F02F}"/>
                </a:ext>
              </a:extLst>
            </p:cNvPr>
            <p:cNvSpPr/>
            <p:nvPr/>
          </p:nvSpPr>
          <p:spPr bwMode="auto">
            <a:xfrm>
              <a:off x="1747" y="3130"/>
              <a:ext cx="185" cy="8"/>
            </a:xfrm>
            <a:custGeom>
              <a:avLst/>
              <a:gdLst>
                <a:gd name="T0" fmla="*/ 0 w 185"/>
                <a:gd name="T1" fmla="*/ 8 h 8"/>
                <a:gd name="T2" fmla="*/ 184 w 185"/>
                <a:gd name="T3" fmla="*/ 8 h 8"/>
                <a:gd name="T4" fmla="*/ 185 w 185"/>
                <a:gd name="T5" fmla="*/ 0 h 8"/>
                <a:gd name="T6" fmla="*/ 0 w 185"/>
                <a:gd name="T7" fmla="*/ 0 h 8"/>
                <a:gd name="T8" fmla="*/ 0 w 185"/>
                <a:gd name="T9" fmla="*/ 8 h 8"/>
                <a:gd name="T10" fmla="*/ 0 w 18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">
                  <a:moveTo>
                    <a:pt x="0" y="8"/>
                  </a:moveTo>
                  <a:lnTo>
                    <a:pt x="184" y="8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39ECAF34-E89B-48C0-8FDC-4E841B80C510}"/>
                </a:ext>
              </a:extLst>
            </p:cNvPr>
            <p:cNvSpPr/>
            <p:nvPr/>
          </p:nvSpPr>
          <p:spPr bwMode="auto">
            <a:xfrm>
              <a:off x="1824" y="2927"/>
              <a:ext cx="185" cy="126"/>
            </a:xfrm>
            <a:custGeom>
              <a:avLst/>
              <a:gdLst>
                <a:gd name="T0" fmla="*/ 0 w 185"/>
                <a:gd name="T1" fmla="*/ 126 h 126"/>
                <a:gd name="T2" fmla="*/ 185 w 185"/>
                <a:gd name="T3" fmla="*/ 126 h 126"/>
                <a:gd name="T4" fmla="*/ 185 w 185"/>
                <a:gd name="T5" fmla="*/ 0 h 126"/>
                <a:gd name="T6" fmla="*/ 0 w 185"/>
                <a:gd name="T7" fmla="*/ 0 h 126"/>
                <a:gd name="T8" fmla="*/ 0 w 185"/>
                <a:gd name="T9" fmla="*/ 126 h 126"/>
                <a:gd name="T10" fmla="*/ 0 w 185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26">
                  <a:moveTo>
                    <a:pt x="0" y="126"/>
                  </a:moveTo>
                  <a:lnTo>
                    <a:pt x="185" y="126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BA33B788-2A99-4E0B-A368-733B4F51B904}"/>
                </a:ext>
              </a:extLst>
            </p:cNvPr>
            <p:cNvSpPr/>
            <p:nvPr/>
          </p:nvSpPr>
          <p:spPr bwMode="auto">
            <a:xfrm>
              <a:off x="1824" y="2927"/>
              <a:ext cx="185" cy="126"/>
            </a:xfrm>
            <a:custGeom>
              <a:avLst/>
              <a:gdLst>
                <a:gd name="T0" fmla="*/ 0 w 185"/>
                <a:gd name="T1" fmla="*/ 126 h 126"/>
                <a:gd name="T2" fmla="*/ 185 w 185"/>
                <a:gd name="T3" fmla="*/ 126 h 126"/>
                <a:gd name="T4" fmla="*/ 185 w 185"/>
                <a:gd name="T5" fmla="*/ 0 h 126"/>
                <a:gd name="T6" fmla="*/ 0 w 185"/>
                <a:gd name="T7" fmla="*/ 0 h 126"/>
                <a:gd name="T8" fmla="*/ 0 w 185"/>
                <a:gd name="T9" fmla="*/ 126 h 126"/>
                <a:gd name="T10" fmla="*/ 0 w 185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26">
                  <a:moveTo>
                    <a:pt x="0" y="126"/>
                  </a:moveTo>
                  <a:lnTo>
                    <a:pt x="185" y="126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5917C9F5-E15E-4644-A0F1-14D1E07E71E2}"/>
                </a:ext>
              </a:extLst>
            </p:cNvPr>
            <p:cNvSpPr/>
            <p:nvPr/>
          </p:nvSpPr>
          <p:spPr bwMode="auto">
            <a:xfrm>
              <a:off x="2009" y="2922"/>
              <a:ext cx="5" cy="131"/>
            </a:xfrm>
            <a:custGeom>
              <a:avLst/>
              <a:gdLst>
                <a:gd name="T0" fmla="*/ 5 w 5"/>
                <a:gd name="T1" fmla="*/ 126 h 131"/>
                <a:gd name="T2" fmla="*/ 5 w 5"/>
                <a:gd name="T3" fmla="*/ 0 h 131"/>
                <a:gd name="T4" fmla="*/ 0 w 5"/>
                <a:gd name="T5" fmla="*/ 5 h 131"/>
                <a:gd name="T6" fmla="*/ 0 w 5"/>
                <a:gd name="T7" fmla="*/ 131 h 131"/>
                <a:gd name="T8" fmla="*/ 5 w 5"/>
                <a:gd name="T9" fmla="*/ 126 h 131"/>
                <a:gd name="T10" fmla="*/ 5 w 5"/>
                <a:gd name="T11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1">
                  <a:moveTo>
                    <a:pt x="5" y="126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31"/>
                  </a:lnTo>
                  <a:lnTo>
                    <a:pt x="5" y="126"/>
                  </a:lnTo>
                  <a:lnTo>
                    <a:pt x="5" y="126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B588A48B-07C4-4026-9F4A-60AEA1271A8E}"/>
                </a:ext>
              </a:extLst>
            </p:cNvPr>
            <p:cNvSpPr/>
            <p:nvPr/>
          </p:nvSpPr>
          <p:spPr bwMode="auto">
            <a:xfrm>
              <a:off x="2009" y="2922"/>
              <a:ext cx="5" cy="131"/>
            </a:xfrm>
            <a:custGeom>
              <a:avLst/>
              <a:gdLst>
                <a:gd name="T0" fmla="*/ 5 w 5"/>
                <a:gd name="T1" fmla="*/ 126 h 131"/>
                <a:gd name="T2" fmla="*/ 5 w 5"/>
                <a:gd name="T3" fmla="*/ 0 h 131"/>
                <a:gd name="T4" fmla="*/ 0 w 5"/>
                <a:gd name="T5" fmla="*/ 5 h 131"/>
                <a:gd name="T6" fmla="*/ 0 w 5"/>
                <a:gd name="T7" fmla="*/ 131 h 131"/>
                <a:gd name="T8" fmla="*/ 5 w 5"/>
                <a:gd name="T9" fmla="*/ 126 h 131"/>
                <a:gd name="T10" fmla="*/ 5 w 5"/>
                <a:gd name="T11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1">
                  <a:moveTo>
                    <a:pt x="5" y="126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31"/>
                  </a:lnTo>
                  <a:lnTo>
                    <a:pt x="5" y="126"/>
                  </a:lnTo>
                  <a:lnTo>
                    <a:pt x="5" y="126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20A6FD0-BFDC-4AFB-97E0-0803606D24F3}"/>
                </a:ext>
              </a:extLst>
            </p:cNvPr>
            <p:cNvSpPr/>
            <p:nvPr/>
          </p:nvSpPr>
          <p:spPr bwMode="auto">
            <a:xfrm>
              <a:off x="1834" y="2938"/>
              <a:ext cx="166" cy="107"/>
            </a:xfrm>
            <a:custGeom>
              <a:avLst/>
              <a:gdLst>
                <a:gd name="T0" fmla="*/ 0 w 166"/>
                <a:gd name="T1" fmla="*/ 107 h 107"/>
                <a:gd name="T2" fmla="*/ 166 w 166"/>
                <a:gd name="T3" fmla="*/ 107 h 107"/>
                <a:gd name="T4" fmla="*/ 166 w 166"/>
                <a:gd name="T5" fmla="*/ 0 h 107"/>
                <a:gd name="T6" fmla="*/ 0 w 166"/>
                <a:gd name="T7" fmla="*/ 0 h 107"/>
                <a:gd name="T8" fmla="*/ 0 w 166"/>
                <a:gd name="T9" fmla="*/ 107 h 107"/>
                <a:gd name="T10" fmla="*/ 0 w 166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07">
                  <a:moveTo>
                    <a:pt x="0" y="107"/>
                  </a:moveTo>
                  <a:lnTo>
                    <a:pt x="166" y="107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94F955BD-9C84-47AD-B67C-ABB566B1805D}"/>
                </a:ext>
              </a:extLst>
            </p:cNvPr>
            <p:cNvSpPr/>
            <p:nvPr/>
          </p:nvSpPr>
          <p:spPr bwMode="auto">
            <a:xfrm>
              <a:off x="1834" y="2938"/>
              <a:ext cx="166" cy="107"/>
            </a:xfrm>
            <a:custGeom>
              <a:avLst/>
              <a:gdLst>
                <a:gd name="T0" fmla="*/ 0 w 166"/>
                <a:gd name="T1" fmla="*/ 107 h 107"/>
                <a:gd name="T2" fmla="*/ 166 w 166"/>
                <a:gd name="T3" fmla="*/ 107 h 107"/>
                <a:gd name="T4" fmla="*/ 166 w 166"/>
                <a:gd name="T5" fmla="*/ 0 h 107"/>
                <a:gd name="T6" fmla="*/ 0 w 166"/>
                <a:gd name="T7" fmla="*/ 0 h 107"/>
                <a:gd name="T8" fmla="*/ 0 w 166"/>
                <a:gd name="T9" fmla="*/ 107 h 107"/>
                <a:gd name="T10" fmla="*/ 0 w 166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07">
                  <a:moveTo>
                    <a:pt x="0" y="107"/>
                  </a:moveTo>
                  <a:lnTo>
                    <a:pt x="166" y="107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46574FF0-FA55-44DA-8367-8AFC0FC693C8}"/>
                </a:ext>
              </a:extLst>
            </p:cNvPr>
            <p:cNvSpPr/>
            <p:nvPr/>
          </p:nvSpPr>
          <p:spPr bwMode="auto">
            <a:xfrm>
              <a:off x="1794" y="3060"/>
              <a:ext cx="195" cy="40"/>
            </a:xfrm>
            <a:custGeom>
              <a:avLst/>
              <a:gdLst>
                <a:gd name="T0" fmla="*/ 40 w 195"/>
                <a:gd name="T1" fmla="*/ 0 h 40"/>
                <a:gd name="T2" fmla="*/ 195 w 195"/>
                <a:gd name="T3" fmla="*/ 0 h 40"/>
                <a:gd name="T4" fmla="*/ 155 w 195"/>
                <a:gd name="T5" fmla="*/ 40 h 40"/>
                <a:gd name="T6" fmla="*/ 0 w 195"/>
                <a:gd name="T7" fmla="*/ 40 h 40"/>
                <a:gd name="T8" fmla="*/ 40 w 195"/>
                <a:gd name="T9" fmla="*/ 0 h 40"/>
                <a:gd name="T10" fmla="*/ 40 w 19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40">
                  <a:moveTo>
                    <a:pt x="40" y="0"/>
                  </a:moveTo>
                  <a:lnTo>
                    <a:pt x="195" y="0"/>
                  </a:lnTo>
                  <a:lnTo>
                    <a:pt x="155" y="40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39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3946703F-1F19-4C8F-A19C-B2F0AFBBE79B}"/>
                </a:ext>
              </a:extLst>
            </p:cNvPr>
            <p:cNvSpPr/>
            <p:nvPr/>
          </p:nvSpPr>
          <p:spPr bwMode="auto">
            <a:xfrm>
              <a:off x="1794" y="3060"/>
              <a:ext cx="195" cy="40"/>
            </a:xfrm>
            <a:custGeom>
              <a:avLst/>
              <a:gdLst>
                <a:gd name="T0" fmla="*/ 40 w 195"/>
                <a:gd name="T1" fmla="*/ 0 h 40"/>
                <a:gd name="T2" fmla="*/ 195 w 195"/>
                <a:gd name="T3" fmla="*/ 0 h 40"/>
                <a:gd name="T4" fmla="*/ 155 w 195"/>
                <a:gd name="T5" fmla="*/ 40 h 40"/>
                <a:gd name="T6" fmla="*/ 0 w 195"/>
                <a:gd name="T7" fmla="*/ 40 h 40"/>
                <a:gd name="T8" fmla="*/ 40 w 195"/>
                <a:gd name="T9" fmla="*/ 0 h 40"/>
                <a:gd name="T10" fmla="*/ 40 w 19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40">
                  <a:moveTo>
                    <a:pt x="40" y="0"/>
                  </a:moveTo>
                  <a:lnTo>
                    <a:pt x="195" y="0"/>
                  </a:lnTo>
                  <a:lnTo>
                    <a:pt x="155" y="40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460BFD08-7868-43B0-B640-7031DA5C5920}"/>
                </a:ext>
              </a:extLst>
            </p:cNvPr>
            <p:cNvSpPr/>
            <p:nvPr/>
          </p:nvSpPr>
          <p:spPr bwMode="auto">
            <a:xfrm>
              <a:off x="1843" y="3111"/>
              <a:ext cx="15" cy="8"/>
            </a:xfrm>
            <a:custGeom>
              <a:avLst/>
              <a:gdLst>
                <a:gd name="T0" fmla="*/ 59 w 59"/>
                <a:gd name="T1" fmla="*/ 16 h 33"/>
                <a:gd name="T2" fmla="*/ 59 w 59"/>
                <a:gd name="T3" fmla="*/ 16 h 33"/>
                <a:gd name="T4" fmla="*/ 30 w 59"/>
                <a:gd name="T5" fmla="*/ 33 h 33"/>
                <a:gd name="T6" fmla="*/ 0 w 59"/>
                <a:gd name="T7" fmla="*/ 16 h 33"/>
                <a:gd name="T8" fmla="*/ 30 w 59"/>
                <a:gd name="T9" fmla="*/ 0 h 33"/>
                <a:gd name="T10" fmla="*/ 59 w 59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3">
                  <a:moveTo>
                    <a:pt x="59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9" y="25"/>
                    <a:pt x="46" y="33"/>
                    <a:pt x="30" y="33"/>
                  </a:cubicBezTo>
                  <a:cubicBezTo>
                    <a:pt x="13" y="33"/>
                    <a:pt x="0" y="25"/>
                    <a:pt x="0" y="16"/>
                  </a:cubicBezTo>
                  <a:cubicBezTo>
                    <a:pt x="0" y="7"/>
                    <a:pt x="13" y="0"/>
                    <a:pt x="30" y="0"/>
                  </a:cubicBezTo>
                  <a:cubicBezTo>
                    <a:pt x="46" y="0"/>
                    <a:pt x="59" y="7"/>
                    <a:pt x="59" y="16"/>
                  </a:cubicBez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316EB8E1-3E98-4DAB-8439-58A5844C3B81}"/>
                </a:ext>
              </a:extLst>
            </p:cNvPr>
            <p:cNvSpPr/>
            <p:nvPr/>
          </p:nvSpPr>
          <p:spPr bwMode="auto">
            <a:xfrm>
              <a:off x="1843" y="3111"/>
              <a:ext cx="15" cy="8"/>
            </a:xfrm>
            <a:custGeom>
              <a:avLst/>
              <a:gdLst>
                <a:gd name="T0" fmla="*/ 59 w 59"/>
                <a:gd name="T1" fmla="*/ 16 h 33"/>
                <a:gd name="T2" fmla="*/ 59 w 59"/>
                <a:gd name="T3" fmla="*/ 16 h 33"/>
                <a:gd name="T4" fmla="*/ 30 w 59"/>
                <a:gd name="T5" fmla="*/ 33 h 33"/>
                <a:gd name="T6" fmla="*/ 0 w 59"/>
                <a:gd name="T7" fmla="*/ 16 h 33"/>
                <a:gd name="T8" fmla="*/ 30 w 59"/>
                <a:gd name="T9" fmla="*/ 0 h 33"/>
                <a:gd name="T10" fmla="*/ 59 w 59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3">
                  <a:moveTo>
                    <a:pt x="59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9" y="25"/>
                    <a:pt x="46" y="33"/>
                    <a:pt x="30" y="33"/>
                  </a:cubicBezTo>
                  <a:cubicBezTo>
                    <a:pt x="13" y="33"/>
                    <a:pt x="0" y="25"/>
                    <a:pt x="0" y="16"/>
                  </a:cubicBezTo>
                  <a:cubicBezTo>
                    <a:pt x="0" y="7"/>
                    <a:pt x="13" y="0"/>
                    <a:pt x="30" y="0"/>
                  </a:cubicBezTo>
                  <a:cubicBezTo>
                    <a:pt x="46" y="0"/>
                    <a:pt x="59" y="7"/>
                    <a:pt x="59" y="16"/>
                  </a:cubicBezTo>
                  <a:close/>
                </a:path>
              </a:pathLst>
            </a:custGeom>
            <a:noFill/>
            <a:ln w="1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24F85777-8D88-4AB5-A861-486773CBC767}"/>
                </a:ext>
              </a:extLst>
            </p:cNvPr>
            <p:cNvSpPr/>
            <p:nvPr/>
          </p:nvSpPr>
          <p:spPr bwMode="auto">
            <a:xfrm>
              <a:off x="1834" y="3119"/>
              <a:ext cx="16" cy="6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cubicBezTo>
                    <a:pt x="28" y="24"/>
                    <a:pt x="0" y="13"/>
                    <a:pt x="0" y="0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74322686-A728-429A-BCEF-C70C2D2C9713}"/>
                </a:ext>
              </a:extLst>
            </p:cNvPr>
            <p:cNvSpPr/>
            <p:nvPr/>
          </p:nvSpPr>
          <p:spPr bwMode="auto">
            <a:xfrm>
              <a:off x="1849" y="3119"/>
              <a:ext cx="16" cy="6"/>
            </a:xfrm>
            <a:custGeom>
              <a:avLst/>
              <a:gdLst>
                <a:gd name="T0" fmla="*/ 63 w 63"/>
                <a:gd name="T1" fmla="*/ 0 h 24"/>
                <a:gd name="T2" fmla="*/ 0 w 63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0"/>
                  </a:moveTo>
                  <a:cubicBezTo>
                    <a:pt x="63" y="13"/>
                    <a:pt x="34" y="24"/>
                    <a:pt x="0" y="24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9AC903BC-0D5D-4530-810A-27F52AC3E88B}"/>
                </a:ext>
              </a:extLst>
            </p:cNvPr>
            <p:cNvSpPr/>
            <p:nvPr/>
          </p:nvSpPr>
          <p:spPr bwMode="auto">
            <a:xfrm>
              <a:off x="1836" y="3104"/>
              <a:ext cx="16" cy="6"/>
            </a:xfrm>
            <a:custGeom>
              <a:avLst/>
              <a:gdLst>
                <a:gd name="T0" fmla="*/ 0 w 63"/>
                <a:gd name="T1" fmla="*/ 23 h 23"/>
                <a:gd name="T2" fmla="*/ 63 w 63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23"/>
                  </a:moveTo>
                  <a:cubicBezTo>
                    <a:pt x="0" y="10"/>
                    <a:pt x="28" y="0"/>
                    <a:pt x="63" y="0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7CCAF90F-7EAA-4B70-A2E2-99878547F8C7}"/>
                </a:ext>
              </a:extLst>
            </p:cNvPr>
            <p:cNvSpPr/>
            <p:nvPr/>
          </p:nvSpPr>
          <p:spPr bwMode="auto">
            <a:xfrm>
              <a:off x="1851" y="3104"/>
              <a:ext cx="16" cy="6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cubicBezTo>
                    <a:pt x="34" y="0"/>
                    <a:pt x="63" y="10"/>
                    <a:pt x="63" y="23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62CD37B3-B848-4F94-B739-77574CD11A8C}"/>
                </a:ext>
              </a:extLst>
            </p:cNvPr>
            <p:cNvSpPr/>
            <p:nvPr/>
          </p:nvSpPr>
          <p:spPr bwMode="auto">
            <a:xfrm>
              <a:off x="1931" y="3053"/>
              <a:ext cx="78" cy="85"/>
            </a:xfrm>
            <a:custGeom>
              <a:avLst/>
              <a:gdLst>
                <a:gd name="T0" fmla="*/ 78 w 78"/>
                <a:gd name="T1" fmla="*/ 8 h 85"/>
                <a:gd name="T2" fmla="*/ 0 w 78"/>
                <a:gd name="T3" fmla="*/ 85 h 85"/>
                <a:gd name="T4" fmla="*/ 1 w 78"/>
                <a:gd name="T5" fmla="*/ 77 h 85"/>
                <a:gd name="T6" fmla="*/ 78 w 78"/>
                <a:gd name="T7" fmla="*/ 0 h 85"/>
                <a:gd name="T8" fmla="*/ 78 w 78"/>
                <a:gd name="T9" fmla="*/ 8 h 85"/>
                <a:gd name="T10" fmla="*/ 78 w 78"/>
                <a:gd name="T1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5">
                  <a:moveTo>
                    <a:pt x="78" y="8"/>
                  </a:moveTo>
                  <a:lnTo>
                    <a:pt x="0" y="85"/>
                  </a:lnTo>
                  <a:lnTo>
                    <a:pt x="1" y="77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8A52217A-AC4E-4F83-9100-3B4EC842A715}"/>
                </a:ext>
              </a:extLst>
            </p:cNvPr>
            <p:cNvSpPr/>
            <p:nvPr/>
          </p:nvSpPr>
          <p:spPr bwMode="auto">
            <a:xfrm>
              <a:off x="1931" y="3053"/>
              <a:ext cx="78" cy="85"/>
            </a:xfrm>
            <a:custGeom>
              <a:avLst/>
              <a:gdLst>
                <a:gd name="T0" fmla="*/ 78 w 78"/>
                <a:gd name="T1" fmla="*/ 8 h 85"/>
                <a:gd name="T2" fmla="*/ 0 w 78"/>
                <a:gd name="T3" fmla="*/ 85 h 85"/>
                <a:gd name="T4" fmla="*/ 1 w 78"/>
                <a:gd name="T5" fmla="*/ 77 h 85"/>
                <a:gd name="T6" fmla="*/ 78 w 78"/>
                <a:gd name="T7" fmla="*/ 0 h 85"/>
                <a:gd name="T8" fmla="*/ 78 w 78"/>
                <a:gd name="T9" fmla="*/ 8 h 85"/>
                <a:gd name="T10" fmla="*/ 78 w 78"/>
                <a:gd name="T1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5">
                  <a:moveTo>
                    <a:pt x="78" y="8"/>
                  </a:moveTo>
                  <a:lnTo>
                    <a:pt x="0" y="85"/>
                  </a:lnTo>
                  <a:lnTo>
                    <a:pt x="1" y="77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78" y="8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6387E6FB-6F36-47A5-979F-8B161BD6BC84}"/>
                </a:ext>
              </a:extLst>
            </p:cNvPr>
            <p:cNvSpPr/>
            <p:nvPr/>
          </p:nvSpPr>
          <p:spPr bwMode="auto">
            <a:xfrm>
              <a:off x="1983" y="3047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3 h 3"/>
                <a:gd name="T4" fmla="*/ 15 w 15"/>
                <a:gd name="T5" fmla="*/ 3 h 3"/>
                <a:gd name="T6" fmla="*/ 15 w 15"/>
                <a:gd name="T7" fmla="*/ 0 h 3"/>
                <a:gd name="T8" fmla="*/ 0 w 15"/>
                <a:gd name="T9" fmla="*/ 0 h 3"/>
                <a:gd name="T10" fmla="*/ 0 w 1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4BF0884-77A4-4915-88F0-6F5F018B992B}"/>
                </a:ext>
              </a:extLst>
            </p:cNvPr>
            <p:cNvSpPr/>
            <p:nvPr/>
          </p:nvSpPr>
          <p:spPr bwMode="auto">
            <a:xfrm>
              <a:off x="1983" y="3047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3 h 3"/>
                <a:gd name="T4" fmla="*/ 15 w 15"/>
                <a:gd name="T5" fmla="*/ 3 h 3"/>
                <a:gd name="T6" fmla="*/ 15 w 15"/>
                <a:gd name="T7" fmla="*/ 0 h 3"/>
                <a:gd name="T8" fmla="*/ 0 w 15"/>
                <a:gd name="T9" fmla="*/ 0 h 3"/>
                <a:gd name="T10" fmla="*/ 0 w 1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Line 32">
              <a:extLst>
                <a:ext uri="{FF2B5EF4-FFF2-40B4-BE49-F238E27FC236}">
                  <a16:creationId xmlns:a16="http://schemas.microsoft.com/office/drawing/2014/main" id="{A5543101-6B33-40F2-8E6A-E7C14F6F0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5" y="3069"/>
              <a:ext cx="154" cy="0"/>
            </a:xfrm>
            <a:prstGeom prst="line">
              <a:avLst/>
            </a:pr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Line 33">
              <a:extLst>
                <a:ext uri="{FF2B5EF4-FFF2-40B4-BE49-F238E27FC236}">
                  <a16:creationId xmlns:a16="http://schemas.microsoft.com/office/drawing/2014/main" id="{827FCC54-1C15-4308-B12C-D789F29261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15" y="3079"/>
              <a:ext cx="154" cy="0"/>
            </a:xfrm>
            <a:prstGeom prst="line">
              <a:avLst/>
            </a:pr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34">
              <a:extLst>
                <a:ext uri="{FF2B5EF4-FFF2-40B4-BE49-F238E27FC236}">
                  <a16:creationId xmlns:a16="http://schemas.microsoft.com/office/drawing/2014/main" id="{2560A785-02A8-42D0-967E-B4D86EE26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5" y="3090"/>
              <a:ext cx="154" cy="0"/>
            </a:xfrm>
            <a:prstGeom prst="line">
              <a:avLst/>
            </a:pr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E0B52186-36F2-4590-BB2F-D9511CFD3C25}"/>
                </a:ext>
              </a:extLst>
            </p:cNvPr>
            <p:cNvSpPr/>
            <p:nvPr/>
          </p:nvSpPr>
          <p:spPr bwMode="auto">
            <a:xfrm>
              <a:off x="1824" y="2922"/>
              <a:ext cx="190" cy="5"/>
            </a:xfrm>
            <a:custGeom>
              <a:avLst/>
              <a:gdLst>
                <a:gd name="T0" fmla="*/ 5 w 190"/>
                <a:gd name="T1" fmla="*/ 0 h 5"/>
                <a:gd name="T2" fmla="*/ 190 w 190"/>
                <a:gd name="T3" fmla="*/ 0 h 5"/>
                <a:gd name="T4" fmla="*/ 185 w 190"/>
                <a:gd name="T5" fmla="*/ 5 h 5"/>
                <a:gd name="T6" fmla="*/ 0 w 190"/>
                <a:gd name="T7" fmla="*/ 5 h 5"/>
                <a:gd name="T8" fmla="*/ 5 w 190"/>
                <a:gd name="T9" fmla="*/ 0 h 5"/>
                <a:gd name="T10" fmla="*/ 5 w 19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5">
                  <a:moveTo>
                    <a:pt x="5" y="0"/>
                  </a:moveTo>
                  <a:lnTo>
                    <a:pt x="190" y="0"/>
                  </a:lnTo>
                  <a:lnTo>
                    <a:pt x="185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6">
              <a:extLst>
                <a:ext uri="{FF2B5EF4-FFF2-40B4-BE49-F238E27FC236}">
                  <a16:creationId xmlns:a16="http://schemas.microsoft.com/office/drawing/2014/main" id="{2925AA7A-E4AD-4FB9-8FAE-E315A4F40B19}"/>
                </a:ext>
              </a:extLst>
            </p:cNvPr>
            <p:cNvSpPr/>
            <p:nvPr/>
          </p:nvSpPr>
          <p:spPr bwMode="auto">
            <a:xfrm>
              <a:off x="1824" y="2922"/>
              <a:ext cx="190" cy="5"/>
            </a:xfrm>
            <a:custGeom>
              <a:avLst/>
              <a:gdLst>
                <a:gd name="T0" fmla="*/ 5 w 190"/>
                <a:gd name="T1" fmla="*/ 0 h 5"/>
                <a:gd name="T2" fmla="*/ 190 w 190"/>
                <a:gd name="T3" fmla="*/ 0 h 5"/>
                <a:gd name="T4" fmla="*/ 185 w 190"/>
                <a:gd name="T5" fmla="*/ 5 h 5"/>
                <a:gd name="T6" fmla="*/ 0 w 190"/>
                <a:gd name="T7" fmla="*/ 5 h 5"/>
                <a:gd name="T8" fmla="*/ 5 w 190"/>
                <a:gd name="T9" fmla="*/ 0 h 5"/>
                <a:gd name="T10" fmla="*/ 5 w 19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5">
                  <a:moveTo>
                    <a:pt x="5" y="0"/>
                  </a:moveTo>
                  <a:lnTo>
                    <a:pt x="190" y="0"/>
                  </a:lnTo>
                  <a:lnTo>
                    <a:pt x="185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38">
              <a:extLst>
                <a:ext uri="{FF2B5EF4-FFF2-40B4-BE49-F238E27FC236}">
                  <a16:creationId xmlns:a16="http://schemas.microsoft.com/office/drawing/2014/main" id="{A7FDF713-AF7E-4D51-9019-38370CE81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39">
              <a:extLst>
                <a:ext uri="{FF2B5EF4-FFF2-40B4-BE49-F238E27FC236}">
                  <a16:creationId xmlns:a16="http://schemas.microsoft.com/office/drawing/2014/main" id="{DFDFA2DF-D79E-437E-82D3-075DCF09E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10"/>
              <a:ext cx="0" cy="0"/>
            </a:xfrm>
            <a:prstGeom prst="line">
              <a:avLst/>
            </a:prstGeom>
            <a:noFill/>
            <a:ln w="1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43">
              <a:extLst>
                <a:ext uri="{FF2B5EF4-FFF2-40B4-BE49-F238E27FC236}">
                  <a16:creationId xmlns:a16="http://schemas.microsoft.com/office/drawing/2014/main" id="{070BF8A9-A278-4CA5-8454-A036D7175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3001"/>
              <a:ext cx="9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Line 44">
              <a:extLst>
                <a:ext uri="{FF2B5EF4-FFF2-40B4-BE49-F238E27FC236}">
                  <a16:creationId xmlns:a16="http://schemas.microsoft.com/office/drawing/2014/main" id="{5934B8BC-FE02-4B2D-BAD0-EBF6E086B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Line 45">
              <a:extLst>
                <a:ext uri="{FF2B5EF4-FFF2-40B4-BE49-F238E27FC236}">
                  <a16:creationId xmlns:a16="http://schemas.microsoft.com/office/drawing/2014/main" id="{545B6519-9510-4F3B-9289-8564F19EB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6">
              <a:extLst>
                <a:ext uri="{FF2B5EF4-FFF2-40B4-BE49-F238E27FC236}">
                  <a16:creationId xmlns:a16="http://schemas.microsoft.com/office/drawing/2014/main" id="{734B0B3B-275F-4406-B443-97C2C3C1FBC4}"/>
                </a:ext>
              </a:extLst>
            </p:cNvPr>
            <p:cNvSpPr/>
            <p:nvPr/>
          </p:nvSpPr>
          <p:spPr bwMode="auto">
            <a:xfrm>
              <a:off x="1904" y="3008"/>
              <a:ext cx="3" cy="14"/>
            </a:xfrm>
            <a:custGeom>
              <a:avLst/>
              <a:gdLst>
                <a:gd name="T0" fmla="*/ 3 w 3"/>
                <a:gd name="T1" fmla="*/ 11 h 14"/>
                <a:gd name="T2" fmla="*/ 3 w 3"/>
                <a:gd name="T3" fmla="*/ 0 h 14"/>
                <a:gd name="T4" fmla="*/ 0 w 3"/>
                <a:gd name="T5" fmla="*/ 2 h 14"/>
                <a:gd name="T6" fmla="*/ 0 w 3"/>
                <a:gd name="T7" fmla="*/ 14 h 14"/>
                <a:gd name="T8" fmla="*/ 3 w 3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3" y="11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Line 47">
              <a:extLst>
                <a:ext uri="{FF2B5EF4-FFF2-40B4-BE49-F238E27FC236}">
                  <a16:creationId xmlns:a16="http://schemas.microsoft.com/office/drawing/2014/main" id="{A2B47C50-4569-4CEF-9535-22FB6CB07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29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Line 48">
              <a:extLst>
                <a:ext uri="{FF2B5EF4-FFF2-40B4-BE49-F238E27FC236}">
                  <a16:creationId xmlns:a16="http://schemas.microsoft.com/office/drawing/2014/main" id="{C1102150-569A-4EC0-852F-4F158054C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2985"/>
              <a:ext cx="0" cy="0"/>
            </a:xfrm>
            <a:prstGeom prst="line">
              <a:avLst/>
            </a:prstGeom>
            <a:noFill/>
            <a:ln w="2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Group 51">
            <a:extLst>
              <a:ext uri="{FF2B5EF4-FFF2-40B4-BE49-F238E27FC236}">
                <a16:creationId xmlns:a16="http://schemas.microsoft.com/office/drawing/2014/main" id="{87BD6C05-6386-4071-8153-977010EDE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0830" y="6089437"/>
            <a:ext cx="203973" cy="184180"/>
            <a:chOff x="1371" y="3169"/>
            <a:chExt cx="288" cy="260"/>
          </a:xfrm>
        </p:grpSpPr>
        <p:sp>
          <p:nvSpPr>
            <p:cNvPr id="131" name="AutoShape 50">
              <a:extLst>
                <a:ext uri="{FF2B5EF4-FFF2-40B4-BE49-F238E27FC236}">
                  <a16:creationId xmlns:a16="http://schemas.microsoft.com/office/drawing/2014/main" id="{DFD56EC9-AF79-4C17-93B4-9A798FE2BF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71" y="3169"/>
              <a:ext cx="28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2">
              <a:extLst>
                <a:ext uri="{FF2B5EF4-FFF2-40B4-BE49-F238E27FC236}">
                  <a16:creationId xmlns:a16="http://schemas.microsoft.com/office/drawing/2014/main" id="{57913DD3-8B0F-48F9-86FF-7AFCB97BC8F2}"/>
                </a:ext>
              </a:extLst>
            </p:cNvPr>
            <p:cNvSpPr/>
            <p:nvPr/>
          </p:nvSpPr>
          <p:spPr bwMode="auto">
            <a:xfrm>
              <a:off x="1372" y="3345"/>
              <a:ext cx="259" cy="47"/>
            </a:xfrm>
            <a:custGeom>
              <a:avLst/>
              <a:gdLst>
                <a:gd name="T0" fmla="*/ 0 w 259"/>
                <a:gd name="T1" fmla="*/ 0 h 47"/>
                <a:gd name="T2" fmla="*/ 259 w 259"/>
                <a:gd name="T3" fmla="*/ 0 h 47"/>
                <a:gd name="T4" fmla="*/ 259 w 259"/>
                <a:gd name="T5" fmla="*/ 47 h 47"/>
                <a:gd name="T6" fmla="*/ 0 w 259"/>
                <a:gd name="T7" fmla="*/ 47 h 47"/>
                <a:gd name="T8" fmla="*/ 0 w 259"/>
                <a:gd name="T9" fmla="*/ 0 h 47"/>
                <a:gd name="T10" fmla="*/ 0 w 259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47">
                  <a:moveTo>
                    <a:pt x="0" y="0"/>
                  </a:moveTo>
                  <a:lnTo>
                    <a:pt x="259" y="0"/>
                  </a:lnTo>
                  <a:lnTo>
                    <a:pt x="259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3">
              <a:extLst>
                <a:ext uri="{FF2B5EF4-FFF2-40B4-BE49-F238E27FC236}">
                  <a16:creationId xmlns:a16="http://schemas.microsoft.com/office/drawing/2014/main" id="{003A4F77-973E-4CE6-81D5-BC51E1F5A9DE}"/>
                </a:ext>
              </a:extLst>
            </p:cNvPr>
            <p:cNvSpPr/>
            <p:nvPr/>
          </p:nvSpPr>
          <p:spPr bwMode="auto">
            <a:xfrm>
              <a:off x="1372" y="3345"/>
              <a:ext cx="259" cy="47"/>
            </a:xfrm>
            <a:custGeom>
              <a:avLst/>
              <a:gdLst>
                <a:gd name="T0" fmla="*/ 0 w 259"/>
                <a:gd name="T1" fmla="*/ 0 h 47"/>
                <a:gd name="T2" fmla="*/ 259 w 259"/>
                <a:gd name="T3" fmla="*/ 0 h 47"/>
                <a:gd name="T4" fmla="*/ 259 w 259"/>
                <a:gd name="T5" fmla="*/ 47 h 47"/>
                <a:gd name="T6" fmla="*/ 0 w 259"/>
                <a:gd name="T7" fmla="*/ 47 h 47"/>
                <a:gd name="T8" fmla="*/ 0 w 259"/>
                <a:gd name="T9" fmla="*/ 0 h 47"/>
                <a:gd name="T10" fmla="*/ 0 w 259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47">
                  <a:moveTo>
                    <a:pt x="0" y="0"/>
                  </a:moveTo>
                  <a:lnTo>
                    <a:pt x="259" y="0"/>
                  </a:lnTo>
                  <a:lnTo>
                    <a:pt x="259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4">
              <a:extLst>
                <a:ext uri="{FF2B5EF4-FFF2-40B4-BE49-F238E27FC236}">
                  <a16:creationId xmlns:a16="http://schemas.microsoft.com/office/drawing/2014/main" id="{902EE1B6-2818-451C-B532-E2D3CD9D292D}"/>
                </a:ext>
              </a:extLst>
            </p:cNvPr>
            <p:cNvSpPr/>
            <p:nvPr/>
          </p:nvSpPr>
          <p:spPr bwMode="auto">
            <a:xfrm>
              <a:off x="1372" y="3318"/>
              <a:ext cx="286" cy="27"/>
            </a:xfrm>
            <a:custGeom>
              <a:avLst/>
              <a:gdLst>
                <a:gd name="T0" fmla="*/ 0 w 286"/>
                <a:gd name="T1" fmla="*/ 27 h 27"/>
                <a:gd name="T2" fmla="*/ 28 w 286"/>
                <a:gd name="T3" fmla="*/ 0 h 27"/>
                <a:gd name="T4" fmla="*/ 286 w 286"/>
                <a:gd name="T5" fmla="*/ 0 h 27"/>
                <a:gd name="T6" fmla="*/ 259 w 286"/>
                <a:gd name="T7" fmla="*/ 27 h 27"/>
                <a:gd name="T8" fmla="*/ 0 w 286"/>
                <a:gd name="T9" fmla="*/ 27 h 27"/>
                <a:gd name="T10" fmla="*/ 0 w 28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7">
                  <a:moveTo>
                    <a:pt x="0" y="27"/>
                  </a:moveTo>
                  <a:lnTo>
                    <a:pt x="28" y="0"/>
                  </a:lnTo>
                  <a:lnTo>
                    <a:pt x="286" y="0"/>
                  </a:lnTo>
                  <a:lnTo>
                    <a:pt x="259" y="27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5">
              <a:extLst>
                <a:ext uri="{FF2B5EF4-FFF2-40B4-BE49-F238E27FC236}">
                  <a16:creationId xmlns:a16="http://schemas.microsoft.com/office/drawing/2014/main" id="{279A9D5C-61BF-4B5B-ACEA-41EC2DA875BF}"/>
                </a:ext>
              </a:extLst>
            </p:cNvPr>
            <p:cNvSpPr/>
            <p:nvPr/>
          </p:nvSpPr>
          <p:spPr bwMode="auto">
            <a:xfrm>
              <a:off x="1372" y="3318"/>
              <a:ext cx="286" cy="27"/>
            </a:xfrm>
            <a:custGeom>
              <a:avLst/>
              <a:gdLst>
                <a:gd name="T0" fmla="*/ 0 w 286"/>
                <a:gd name="T1" fmla="*/ 27 h 27"/>
                <a:gd name="T2" fmla="*/ 28 w 286"/>
                <a:gd name="T3" fmla="*/ 0 h 27"/>
                <a:gd name="T4" fmla="*/ 286 w 286"/>
                <a:gd name="T5" fmla="*/ 0 h 27"/>
                <a:gd name="T6" fmla="*/ 259 w 286"/>
                <a:gd name="T7" fmla="*/ 27 h 27"/>
                <a:gd name="T8" fmla="*/ 0 w 286"/>
                <a:gd name="T9" fmla="*/ 27 h 27"/>
                <a:gd name="T10" fmla="*/ 0 w 28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7">
                  <a:moveTo>
                    <a:pt x="0" y="27"/>
                  </a:moveTo>
                  <a:lnTo>
                    <a:pt x="28" y="0"/>
                  </a:lnTo>
                  <a:lnTo>
                    <a:pt x="286" y="0"/>
                  </a:lnTo>
                  <a:lnTo>
                    <a:pt x="259" y="27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Line 56">
              <a:extLst>
                <a:ext uri="{FF2B5EF4-FFF2-40B4-BE49-F238E27FC236}">
                  <a16:creationId xmlns:a16="http://schemas.microsoft.com/office/drawing/2014/main" id="{4B40B374-4EA3-4EFA-B0AB-CA20FC45E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6" y="3366"/>
              <a:ext cx="58" cy="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7">
              <a:extLst>
                <a:ext uri="{FF2B5EF4-FFF2-40B4-BE49-F238E27FC236}">
                  <a16:creationId xmlns:a16="http://schemas.microsoft.com/office/drawing/2014/main" id="{24EF13B3-3290-41F9-BE3F-C6AC0CEB6DAC}"/>
                </a:ext>
              </a:extLst>
            </p:cNvPr>
            <p:cNvSpPr/>
            <p:nvPr/>
          </p:nvSpPr>
          <p:spPr bwMode="auto">
            <a:xfrm>
              <a:off x="1631" y="3318"/>
              <a:ext cx="27" cy="74"/>
            </a:xfrm>
            <a:custGeom>
              <a:avLst/>
              <a:gdLst>
                <a:gd name="T0" fmla="*/ 0 w 27"/>
                <a:gd name="T1" fmla="*/ 74 h 74"/>
                <a:gd name="T2" fmla="*/ 27 w 27"/>
                <a:gd name="T3" fmla="*/ 47 h 74"/>
                <a:gd name="T4" fmla="*/ 27 w 27"/>
                <a:gd name="T5" fmla="*/ 0 h 74"/>
                <a:gd name="T6" fmla="*/ 0 w 27"/>
                <a:gd name="T7" fmla="*/ 27 h 74"/>
                <a:gd name="T8" fmla="*/ 0 w 27"/>
                <a:gd name="T9" fmla="*/ 74 h 74"/>
                <a:gd name="T10" fmla="*/ 0 w 2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4">
                  <a:moveTo>
                    <a:pt x="0" y="74"/>
                  </a:moveTo>
                  <a:lnTo>
                    <a:pt x="27" y="47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8">
              <a:extLst>
                <a:ext uri="{FF2B5EF4-FFF2-40B4-BE49-F238E27FC236}">
                  <a16:creationId xmlns:a16="http://schemas.microsoft.com/office/drawing/2014/main" id="{CBD015D4-60DC-47DA-A0A4-B3E7B7FDB195}"/>
                </a:ext>
              </a:extLst>
            </p:cNvPr>
            <p:cNvSpPr/>
            <p:nvPr/>
          </p:nvSpPr>
          <p:spPr bwMode="auto">
            <a:xfrm>
              <a:off x="1631" y="3318"/>
              <a:ext cx="27" cy="74"/>
            </a:xfrm>
            <a:custGeom>
              <a:avLst/>
              <a:gdLst>
                <a:gd name="T0" fmla="*/ 0 w 27"/>
                <a:gd name="T1" fmla="*/ 74 h 74"/>
                <a:gd name="T2" fmla="*/ 27 w 27"/>
                <a:gd name="T3" fmla="*/ 47 h 74"/>
                <a:gd name="T4" fmla="*/ 27 w 27"/>
                <a:gd name="T5" fmla="*/ 0 h 74"/>
                <a:gd name="T6" fmla="*/ 0 w 27"/>
                <a:gd name="T7" fmla="*/ 27 h 74"/>
                <a:gd name="T8" fmla="*/ 0 w 27"/>
                <a:gd name="T9" fmla="*/ 74 h 74"/>
                <a:gd name="T10" fmla="*/ 0 w 2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4">
                  <a:moveTo>
                    <a:pt x="0" y="74"/>
                  </a:moveTo>
                  <a:lnTo>
                    <a:pt x="27" y="47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BEBA1C45-D13E-4DB1-9D7F-3CD1B7F86E41}"/>
                </a:ext>
              </a:extLst>
            </p:cNvPr>
            <p:cNvSpPr/>
            <p:nvPr/>
          </p:nvSpPr>
          <p:spPr bwMode="auto">
            <a:xfrm>
              <a:off x="1374" y="3386"/>
              <a:ext cx="228" cy="35"/>
            </a:xfrm>
            <a:custGeom>
              <a:avLst/>
              <a:gdLst>
                <a:gd name="T0" fmla="*/ 0 w 228"/>
                <a:gd name="T1" fmla="*/ 35 h 35"/>
                <a:gd name="T2" fmla="*/ 29 w 228"/>
                <a:gd name="T3" fmla="*/ 0 h 35"/>
                <a:gd name="T4" fmla="*/ 228 w 228"/>
                <a:gd name="T5" fmla="*/ 0 h 35"/>
                <a:gd name="T6" fmla="*/ 199 w 228"/>
                <a:gd name="T7" fmla="*/ 35 h 35"/>
                <a:gd name="T8" fmla="*/ 0 w 228"/>
                <a:gd name="T9" fmla="*/ 35 h 35"/>
                <a:gd name="T10" fmla="*/ 0 w 228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35">
                  <a:moveTo>
                    <a:pt x="0" y="35"/>
                  </a:moveTo>
                  <a:lnTo>
                    <a:pt x="29" y="0"/>
                  </a:lnTo>
                  <a:lnTo>
                    <a:pt x="228" y="0"/>
                  </a:lnTo>
                  <a:lnTo>
                    <a:pt x="19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E1D16BE5-0E9C-486C-B0B2-2EE49522BCF7}"/>
                </a:ext>
              </a:extLst>
            </p:cNvPr>
            <p:cNvSpPr/>
            <p:nvPr/>
          </p:nvSpPr>
          <p:spPr bwMode="auto">
            <a:xfrm>
              <a:off x="1374" y="3386"/>
              <a:ext cx="228" cy="35"/>
            </a:xfrm>
            <a:custGeom>
              <a:avLst/>
              <a:gdLst>
                <a:gd name="T0" fmla="*/ 0 w 228"/>
                <a:gd name="T1" fmla="*/ 35 h 35"/>
                <a:gd name="T2" fmla="*/ 29 w 228"/>
                <a:gd name="T3" fmla="*/ 0 h 35"/>
                <a:gd name="T4" fmla="*/ 228 w 228"/>
                <a:gd name="T5" fmla="*/ 0 h 35"/>
                <a:gd name="T6" fmla="*/ 199 w 228"/>
                <a:gd name="T7" fmla="*/ 35 h 35"/>
                <a:gd name="T8" fmla="*/ 0 w 228"/>
                <a:gd name="T9" fmla="*/ 35 h 35"/>
                <a:gd name="T10" fmla="*/ 0 w 228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35">
                  <a:moveTo>
                    <a:pt x="0" y="35"/>
                  </a:moveTo>
                  <a:lnTo>
                    <a:pt x="29" y="0"/>
                  </a:lnTo>
                  <a:lnTo>
                    <a:pt x="228" y="0"/>
                  </a:lnTo>
                  <a:lnTo>
                    <a:pt x="19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E80983DA-0864-4F3C-9697-AAD3FF26F0FC}"/>
                </a:ext>
              </a:extLst>
            </p:cNvPr>
            <p:cNvSpPr/>
            <p:nvPr/>
          </p:nvSpPr>
          <p:spPr bwMode="auto">
            <a:xfrm>
              <a:off x="1573" y="3386"/>
              <a:ext cx="29" cy="42"/>
            </a:xfrm>
            <a:custGeom>
              <a:avLst/>
              <a:gdLst>
                <a:gd name="T0" fmla="*/ 0 w 29"/>
                <a:gd name="T1" fmla="*/ 42 h 42"/>
                <a:gd name="T2" fmla="*/ 29 w 29"/>
                <a:gd name="T3" fmla="*/ 13 h 42"/>
                <a:gd name="T4" fmla="*/ 29 w 29"/>
                <a:gd name="T5" fmla="*/ 0 h 42"/>
                <a:gd name="T6" fmla="*/ 0 w 29"/>
                <a:gd name="T7" fmla="*/ 36 h 42"/>
                <a:gd name="T8" fmla="*/ 0 w 29"/>
                <a:gd name="T9" fmla="*/ 42 h 42"/>
                <a:gd name="T10" fmla="*/ 0 w 29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2">
                  <a:moveTo>
                    <a:pt x="0" y="42"/>
                  </a:moveTo>
                  <a:lnTo>
                    <a:pt x="29" y="13"/>
                  </a:lnTo>
                  <a:lnTo>
                    <a:pt x="29" y="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1CBF9B6E-DA0F-45B4-ABDB-3CD9B38D7E79}"/>
                </a:ext>
              </a:extLst>
            </p:cNvPr>
            <p:cNvSpPr/>
            <p:nvPr/>
          </p:nvSpPr>
          <p:spPr bwMode="auto">
            <a:xfrm>
              <a:off x="1573" y="3386"/>
              <a:ext cx="29" cy="42"/>
            </a:xfrm>
            <a:custGeom>
              <a:avLst/>
              <a:gdLst>
                <a:gd name="T0" fmla="*/ 0 w 29"/>
                <a:gd name="T1" fmla="*/ 42 h 42"/>
                <a:gd name="T2" fmla="*/ 29 w 29"/>
                <a:gd name="T3" fmla="*/ 13 h 42"/>
                <a:gd name="T4" fmla="*/ 29 w 29"/>
                <a:gd name="T5" fmla="*/ 0 h 42"/>
                <a:gd name="T6" fmla="*/ 0 w 29"/>
                <a:gd name="T7" fmla="*/ 36 h 42"/>
                <a:gd name="T8" fmla="*/ 0 w 29"/>
                <a:gd name="T9" fmla="*/ 42 h 42"/>
                <a:gd name="T10" fmla="*/ 0 w 29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2">
                  <a:moveTo>
                    <a:pt x="0" y="42"/>
                  </a:moveTo>
                  <a:lnTo>
                    <a:pt x="29" y="13"/>
                  </a:lnTo>
                  <a:lnTo>
                    <a:pt x="29" y="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3">
              <a:extLst>
                <a:ext uri="{FF2B5EF4-FFF2-40B4-BE49-F238E27FC236}">
                  <a16:creationId xmlns:a16="http://schemas.microsoft.com/office/drawing/2014/main" id="{A2CEFCCC-AD15-47E5-9FA9-9CCC81A9D94C}"/>
                </a:ext>
              </a:extLst>
            </p:cNvPr>
            <p:cNvSpPr/>
            <p:nvPr/>
          </p:nvSpPr>
          <p:spPr bwMode="auto">
            <a:xfrm>
              <a:off x="1374" y="3421"/>
              <a:ext cx="199" cy="7"/>
            </a:xfrm>
            <a:custGeom>
              <a:avLst/>
              <a:gdLst>
                <a:gd name="T0" fmla="*/ 0 w 199"/>
                <a:gd name="T1" fmla="*/ 0 h 7"/>
                <a:gd name="T2" fmla="*/ 199 w 199"/>
                <a:gd name="T3" fmla="*/ 0 h 7"/>
                <a:gd name="T4" fmla="*/ 199 w 199"/>
                <a:gd name="T5" fmla="*/ 7 h 7"/>
                <a:gd name="T6" fmla="*/ 0 w 199"/>
                <a:gd name="T7" fmla="*/ 7 h 7"/>
                <a:gd name="T8" fmla="*/ 0 w 199"/>
                <a:gd name="T9" fmla="*/ 0 h 7"/>
                <a:gd name="T10" fmla="*/ 0 w 19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7">
                  <a:moveTo>
                    <a:pt x="0" y="0"/>
                  </a:moveTo>
                  <a:lnTo>
                    <a:pt x="199" y="0"/>
                  </a:lnTo>
                  <a:lnTo>
                    <a:pt x="19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4">
              <a:extLst>
                <a:ext uri="{FF2B5EF4-FFF2-40B4-BE49-F238E27FC236}">
                  <a16:creationId xmlns:a16="http://schemas.microsoft.com/office/drawing/2014/main" id="{9CB3E1ED-8B27-48F1-98F1-1988D05AF202}"/>
                </a:ext>
              </a:extLst>
            </p:cNvPr>
            <p:cNvSpPr/>
            <p:nvPr/>
          </p:nvSpPr>
          <p:spPr bwMode="auto">
            <a:xfrm>
              <a:off x="1374" y="3421"/>
              <a:ext cx="199" cy="7"/>
            </a:xfrm>
            <a:custGeom>
              <a:avLst/>
              <a:gdLst>
                <a:gd name="T0" fmla="*/ 0 w 199"/>
                <a:gd name="T1" fmla="*/ 0 h 7"/>
                <a:gd name="T2" fmla="*/ 199 w 199"/>
                <a:gd name="T3" fmla="*/ 0 h 7"/>
                <a:gd name="T4" fmla="*/ 199 w 199"/>
                <a:gd name="T5" fmla="*/ 7 h 7"/>
                <a:gd name="T6" fmla="*/ 0 w 199"/>
                <a:gd name="T7" fmla="*/ 7 h 7"/>
                <a:gd name="T8" fmla="*/ 0 w 199"/>
                <a:gd name="T9" fmla="*/ 0 h 7"/>
                <a:gd name="T10" fmla="*/ 0 w 19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7">
                  <a:moveTo>
                    <a:pt x="0" y="0"/>
                  </a:moveTo>
                  <a:lnTo>
                    <a:pt x="199" y="0"/>
                  </a:lnTo>
                  <a:lnTo>
                    <a:pt x="19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5">
              <a:extLst>
                <a:ext uri="{FF2B5EF4-FFF2-40B4-BE49-F238E27FC236}">
                  <a16:creationId xmlns:a16="http://schemas.microsoft.com/office/drawing/2014/main" id="{1C085553-D0B0-462F-B905-874B58ABECCC}"/>
                </a:ext>
              </a:extLst>
            </p:cNvPr>
            <p:cNvSpPr/>
            <p:nvPr/>
          </p:nvSpPr>
          <p:spPr bwMode="auto">
            <a:xfrm>
              <a:off x="1412" y="3318"/>
              <a:ext cx="204" cy="20"/>
            </a:xfrm>
            <a:custGeom>
              <a:avLst/>
              <a:gdLst>
                <a:gd name="T0" fmla="*/ 0 w 204"/>
                <a:gd name="T1" fmla="*/ 20 h 20"/>
                <a:gd name="T2" fmla="*/ 21 w 204"/>
                <a:gd name="T3" fmla="*/ 0 h 20"/>
                <a:gd name="T4" fmla="*/ 204 w 204"/>
                <a:gd name="T5" fmla="*/ 0 h 20"/>
                <a:gd name="T6" fmla="*/ 183 w 204"/>
                <a:gd name="T7" fmla="*/ 20 h 20"/>
                <a:gd name="T8" fmla="*/ 0 w 204"/>
                <a:gd name="T9" fmla="*/ 20 h 20"/>
                <a:gd name="T10" fmla="*/ 0 w 20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">
                  <a:moveTo>
                    <a:pt x="0" y="20"/>
                  </a:moveTo>
                  <a:lnTo>
                    <a:pt x="21" y="0"/>
                  </a:lnTo>
                  <a:lnTo>
                    <a:pt x="204" y="0"/>
                  </a:lnTo>
                  <a:lnTo>
                    <a:pt x="183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6">
              <a:extLst>
                <a:ext uri="{FF2B5EF4-FFF2-40B4-BE49-F238E27FC236}">
                  <a16:creationId xmlns:a16="http://schemas.microsoft.com/office/drawing/2014/main" id="{E5D7A327-718E-4E3F-9EFB-DB62DAA3BBAE}"/>
                </a:ext>
              </a:extLst>
            </p:cNvPr>
            <p:cNvSpPr/>
            <p:nvPr/>
          </p:nvSpPr>
          <p:spPr bwMode="auto">
            <a:xfrm>
              <a:off x="1412" y="3318"/>
              <a:ext cx="204" cy="20"/>
            </a:xfrm>
            <a:custGeom>
              <a:avLst/>
              <a:gdLst>
                <a:gd name="T0" fmla="*/ 0 w 204"/>
                <a:gd name="T1" fmla="*/ 20 h 20"/>
                <a:gd name="T2" fmla="*/ 21 w 204"/>
                <a:gd name="T3" fmla="*/ 0 h 20"/>
                <a:gd name="T4" fmla="*/ 204 w 204"/>
                <a:gd name="T5" fmla="*/ 0 h 20"/>
                <a:gd name="T6" fmla="*/ 183 w 204"/>
                <a:gd name="T7" fmla="*/ 20 h 20"/>
                <a:gd name="T8" fmla="*/ 0 w 204"/>
                <a:gd name="T9" fmla="*/ 20 h 20"/>
                <a:gd name="T10" fmla="*/ 0 w 20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">
                  <a:moveTo>
                    <a:pt x="0" y="20"/>
                  </a:moveTo>
                  <a:lnTo>
                    <a:pt x="21" y="0"/>
                  </a:lnTo>
                  <a:lnTo>
                    <a:pt x="204" y="0"/>
                  </a:lnTo>
                  <a:lnTo>
                    <a:pt x="183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2" cap="sq">
              <a:solidFill>
                <a:srgbClr val="000000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7">
              <a:extLst>
                <a:ext uri="{FF2B5EF4-FFF2-40B4-BE49-F238E27FC236}">
                  <a16:creationId xmlns:a16="http://schemas.microsoft.com/office/drawing/2014/main" id="{086C5619-84AF-4C73-81A3-8643B262C4B2}"/>
                </a:ext>
              </a:extLst>
            </p:cNvPr>
            <p:cNvSpPr/>
            <p:nvPr/>
          </p:nvSpPr>
          <p:spPr bwMode="auto">
            <a:xfrm>
              <a:off x="1410" y="3171"/>
              <a:ext cx="203" cy="20"/>
            </a:xfrm>
            <a:custGeom>
              <a:avLst/>
              <a:gdLst>
                <a:gd name="T0" fmla="*/ 0 w 203"/>
                <a:gd name="T1" fmla="*/ 20 h 20"/>
                <a:gd name="T2" fmla="*/ 20 w 203"/>
                <a:gd name="T3" fmla="*/ 0 h 20"/>
                <a:gd name="T4" fmla="*/ 203 w 203"/>
                <a:gd name="T5" fmla="*/ 0 h 20"/>
                <a:gd name="T6" fmla="*/ 183 w 203"/>
                <a:gd name="T7" fmla="*/ 20 h 20"/>
                <a:gd name="T8" fmla="*/ 0 w 203"/>
                <a:gd name="T9" fmla="*/ 20 h 20"/>
                <a:gd name="T10" fmla="*/ 0 w 20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0">
                  <a:moveTo>
                    <a:pt x="0" y="20"/>
                  </a:moveTo>
                  <a:lnTo>
                    <a:pt x="20" y="0"/>
                  </a:lnTo>
                  <a:lnTo>
                    <a:pt x="203" y="0"/>
                  </a:lnTo>
                  <a:lnTo>
                    <a:pt x="183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8">
              <a:extLst>
                <a:ext uri="{FF2B5EF4-FFF2-40B4-BE49-F238E27FC236}">
                  <a16:creationId xmlns:a16="http://schemas.microsoft.com/office/drawing/2014/main" id="{DDB38408-DF5B-4813-9E79-A2CAD1533AE5}"/>
                </a:ext>
              </a:extLst>
            </p:cNvPr>
            <p:cNvSpPr/>
            <p:nvPr/>
          </p:nvSpPr>
          <p:spPr bwMode="auto">
            <a:xfrm>
              <a:off x="1410" y="3171"/>
              <a:ext cx="203" cy="20"/>
            </a:xfrm>
            <a:custGeom>
              <a:avLst/>
              <a:gdLst>
                <a:gd name="T0" fmla="*/ 0 w 203"/>
                <a:gd name="T1" fmla="*/ 20 h 20"/>
                <a:gd name="T2" fmla="*/ 20 w 203"/>
                <a:gd name="T3" fmla="*/ 0 h 20"/>
                <a:gd name="T4" fmla="*/ 203 w 203"/>
                <a:gd name="T5" fmla="*/ 0 h 20"/>
                <a:gd name="T6" fmla="*/ 183 w 203"/>
                <a:gd name="T7" fmla="*/ 20 h 20"/>
                <a:gd name="T8" fmla="*/ 0 w 203"/>
                <a:gd name="T9" fmla="*/ 20 h 20"/>
                <a:gd name="T10" fmla="*/ 0 w 20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0">
                  <a:moveTo>
                    <a:pt x="0" y="20"/>
                  </a:moveTo>
                  <a:lnTo>
                    <a:pt x="20" y="0"/>
                  </a:lnTo>
                  <a:lnTo>
                    <a:pt x="203" y="0"/>
                  </a:lnTo>
                  <a:lnTo>
                    <a:pt x="183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69">
              <a:extLst>
                <a:ext uri="{FF2B5EF4-FFF2-40B4-BE49-F238E27FC236}">
                  <a16:creationId xmlns:a16="http://schemas.microsoft.com/office/drawing/2014/main" id="{804E6B24-8522-44CB-A53E-24C6BAA01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191"/>
              <a:ext cx="183" cy="143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70">
              <a:extLst>
                <a:ext uri="{FF2B5EF4-FFF2-40B4-BE49-F238E27FC236}">
                  <a16:creationId xmlns:a16="http://schemas.microsoft.com/office/drawing/2014/main" id="{5D0BA3A5-9ADC-4E1A-B8F1-DD4937281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191"/>
              <a:ext cx="183" cy="143"/>
            </a:xfrm>
            <a:prstGeom prst="rect">
              <a:avLst/>
            </a:prstGeom>
            <a:noFill/>
            <a:ln w="2" cap="sq">
              <a:solidFill>
                <a:srgbClr val="49493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71">
              <a:extLst>
                <a:ext uri="{FF2B5EF4-FFF2-40B4-BE49-F238E27FC236}">
                  <a16:creationId xmlns:a16="http://schemas.microsoft.com/office/drawing/2014/main" id="{2380EEAB-E2F4-4691-BC1E-9D78CBC2A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3208"/>
              <a:ext cx="151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72">
              <a:extLst>
                <a:ext uri="{FF2B5EF4-FFF2-40B4-BE49-F238E27FC236}">
                  <a16:creationId xmlns:a16="http://schemas.microsoft.com/office/drawing/2014/main" id="{026B5755-287A-49A6-8F67-BC41054DB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3208"/>
              <a:ext cx="151" cy="111"/>
            </a:xfrm>
            <a:prstGeom prst="rect">
              <a:avLst/>
            </a:prstGeom>
            <a:noFill/>
            <a:ln w="2" cap="sq">
              <a:solidFill>
                <a:srgbClr val="49493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73">
              <a:extLst>
                <a:ext uri="{FF2B5EF4-FFF2-40B4-BE49-F238E27FC236}">
                  <a16:creationId xmlns:a16="http://schemas.microsoft.com/office/drawing/2014/main" id="{727704E8-C0FD-414F-AC66-64B82898B1F1}"/>
                </a:ext>
              </a:extLst>
            </p:cNvPr>
            <p:cNvSpPr/>
            <p:nvPr/>
          </p:nvSpPr>
          <p:spPr bwMode="auto">
            <a:xfrm>
              <a:off x="1593" y="3171"/>
              <a:ext cx="20" cy="162"/>
            </a:xfrm>
            <a:custGeom>
              <a:avLst/>
              <a:gdLst>
                <a:gd name="T0" fmla="*/ 0 w 20"/>
                <a:gd name="T1" fmla="*/ 162 h 162"/>
                <a:gd name="T2" fmla="*/ 20 w 20"/>
                <a:gd name="T3" fmla="*/ 143 h 162"/>
                <a:gd name="T4" fmla="*/ 20 w 20"/>
                <a:gd name="T5" fmla="*/ 0 h 162"/>
                <a:gd name="T6" fmla="*/ 0 w 20"/>
                <a:gd name="T7" fmla="*/ 20 h 162"/>
                <a:gd name="T8" fmla="*/ 0 w 20"/>
                <a:gd name="T9" fmla="*/ 162 h 162"/>
                <a:gd name="T10" fmla="*/ 0 w 20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2">
                  <a:moveTo>
                    <a:pt x="0" y="162"/>
                  </a:moveTo>
                  <a:lnTo>
                    <a:pt x="20" y="143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74">
              <a:extLst>
                <a:ext uri="{FF2B5EF4-FFF2-40B4-BE49-F238E27FC236}">
                  <a16:creationId xmlns:a16="http://schemas.microsoft.com/office/drawing/2014/main" id="{D9C0CCA8-A999-4F03-966E-1DEBB661C17E}"/>
                </a:ext>
              </a:extLst>
            </p:cNvPr>
            <p:cNvSpPr/>
            <p:nvPr/>
          </p:nvSpPr>
          <p:spPr bwMode="auto">
            <a:xfrm>
              <a:off x="1593" y="3171"/>
              <a:ext cx="20" cy="162"/>
            </a:xfrm>
            <a:custGeom>
              <a:avLst/>
              <a:gdLst>
                <a:gd name="T0" fmla="*/ 0 w 20"/>
                <a:gd name="T1" fmla="*/ 162 h 162"/>
                <a:gd name="T2" fmla="*/ 20 w 20"/>
                <a:gd name="T3" fmla="*/ 143 h 162"/>
                <a:gd name="T4" fmla="*/ 20 w 20"/>
                <a:gd name="T5" fmla="*/ 0 h 162"/>
                <a:gd name="T6" fmla="*/ 0 w 20"/>
                <a:gd name="T7" fmla="*/ 20 h 162"/>
                <a:gd name="T8" fmla="*/ 0 w 20"/>
                <a:gd name="T9" fmla="*/ 162 h 162"/>
                <a:gd name="T10" fmla="*/ 0 w 20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2">
                  <a:moveTo>
                    <a:pt x="0" y="162"/>
                  </a:moveTo>
                  <a:lnTo>
                    <a:pt x="20" y="143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Line 76">
              <a:extLst>
                <a:ext uri="{FF2B5EF4-FFF2-40B4-BE49-F238E27FC236}">
                  <a16:creationId xmlns:a16="http://schemas.microsoft.com/office/drawing/2014/main" id="{8B0AA428-31DE-4AFC-80BC-91E1C6AB0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328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Line 77">
              <a:extLst>
                <a:ext uri="{FF2B5EF4-FFF2-40B4-BE49-F238E27FC236}">
                  <a16:creationId xmlns:a16="http://schemas.microsoft.com/office/drawing/2014/main" id="{BAFDDA73-9991-4106-B789-8DD4D2786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3282"/>
              <a:ext cx="0" cy="0"/>
            </a:xfrm>
            <a:prstGeom prst="line">
              <a:avLst/>
            </a:prstGeom>
            <a:noFill/>
            <a:ln w="1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81">
              <a:extLst>
                <a:ext uri="{FF2B5EF4-FFF2-40B4-BE49-F238E27FC236}">
                  <a16:creationId xmlns:a16="http://schemas.microsoft.com/office/drawing/2014/main" id="{9A9E38A7-3583-4897-9BCE-36C8C1687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73"/>
              <a:ext cx="10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Line 82">
              <a:extLst>
                <a:ext uri="{FF2B5EF4-FFF2-40B4-BE49-F238E27FC236}">
                  <a16:creationId xmlns:a16="http://schemas.microsoft.com/office/drawing/2014/main" id="{5D086E66-1B0A-4C1C-AB27-2C4CC5447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327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Line 83">
              <a:extLst>
                <a:ext uri="{FF2B5EF4-FFF2-40B4-BE49-F238E27FC236}">
                  <a16:creationId xmlns:a16="http://schemas.microsoft.com/office/drawing/2014/main" id="{96EF4131-8C0B-4878-92B4-D74AD8866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327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6D206A25-41BD-4F3C-AA1C-5E5C922B3776}"/>
                </a:ext>
              </a:extLst>
            </p:cNvPr>
            <p:cNvSpPr/>
            <p:nvPr/>
          </p:nvSpPr>
          <p:spPr bwMode="auto">
            <a:xfrm>
              <a:off x="1491" y="3280"/>
              <a:ext cx="4" cy="15"/>
            </a:xfrm>
            <a:custGeom>
              <a:avLst/>
              <a:gdLst>
                <a:gd name="T0" fmla="*/ 4 w 4"/>
                <a:gd name="T1" fmla="*/ 12 h 15"/>
                <a:gd name="T2" fmla="*/ 4 w 4"/>
                <a:gd name="T3" fmla="*/ 0 h 15"/>
                <a:gd name="T4" fmla="*/ 0 w 4"/>
                <a:gd name="T5" fmla="*/ 2 h 15"/>
                <a:gd name="T6" fmla="*/ 0 w 4"/>
                <a:gd name="T7" fmla="*/ 15 h 15"/>
                <a:gd name="T8" fmla="*/ 4 w 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4" y="1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1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Line 85">
              <a:extLst>
                <a:ext uri="{FF2B5EF4-FFF2-40B4-BE49-F238E27FC236}">
                  <a16:creationId xmlns:a16="http://schemas.microsoft.com/office/drawing/2014/main" id="{6F8E9E55-F5C5-4422-97CD-7C7C6F30E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25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Line 86">
              <a:extLst>
                <a:ext uri="{FF2B5EF4-FFF2-40B4-BE49-F238E27FC236}">
                  <a16:creationId xmlns:a16="http://schemas.microsoft.com/office/drawing/2014/main" id="{337B163F-B81C-424E-98F4-3BBF96376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256"/>
              <a:ext cx="0" cy="0"/>
            </a:xfrm>
            <a:prstGeom prst="line">
              <a:avLst/>
            </a:prstGeom>
            <a:noFill/>
            <a:ln w="2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3" name="Group 5">
            <a:extLst>
              <a:ext uri="{FF2B5EF4-FFF2-40B4-BE49-F238E27FC236}">
                <a16:creationId xmlns:a16="http://schemas.microsoft.com/office/drawing/2014/main" id="{D87E891E-7040-40B2-BEF5-AB7696A67F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30317" y="6115990"/>
            <a:ext cx="187317" cy="151834"/>
            <a:chOff x="1746" y="2921"/>
            <a:chExt cx="269" cy="218"/>
          </a:xfrm>
        </p:grpSpPr>
        <p:sp>
          <p:nvSpPr>
            <p:cNvPr id="164" name="AutoShape 4">
              <a:extLst>
                <a:ext uri="{FF2B5EF4-FFF2-40B4-BE49-F238E27FC236}">
                  <a16:creationId xmlns:a16="http://schemas.microsoft.com/office/drawing/2014/main" id="{D8DBAEF0-431C-49B6-A9C6-84069F02DA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46" y="2921"/>
              <a:ext cx="26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AE683A62-B59E-4DE1-B80F-53D412EA17F2}"/>
                </a:ext>
              </a:extLst>
            </p:cNvPr>
            <p:cNvSpPr/>
            <p:nvPr/>
          </p:nvSpPr>
          <p:spPr bwMode="auto">
            <a:xfrm>
              <a:off x="1747" y="3053"/>
              <a:ext cx="262" cy="77"/>
            </a:xfrm>
            <a:custGeom>
              <a:avLst/>
              <a:gdLst>
                <a:gd name="T0" fmla="*/ 77 w 262"/>
                <a:gd name="T1" fmla="*/ 0 h 77"/>
                <a:gd name="T2" fmla="*/ 262 w 262"/>
                <a:gd name="T3" fmla="*/ 0 h 77"/>
                <a:gd name="T4" fmla="*/ 185 w 262"/>
                <a:gd name="T5" fmla="*/ 77 h 77"/>
                <a:gd name="T6" fmla="*/ 0 w 262"/>
                <a:gd name="T7" fmla="*/ 77 h 77"/>
                <a:gd name="T8" fmla="*/ 77 w 262"/>
                <a:gd name="T9" fmla="*/ 0 h 77"/>
                <a:gd name="T10" fmla="*/ 77 w 262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77">
                  <a:moveTo>
                    <a:pt x="77" y="0"/>
                  </a:moveTo>
                  <a:lnTo>
                    <a:pt x="262" y="0"/>
                  </a:lnTo>
                  <a:lnTo>
                    <a:pt x="185" y="77"/>
                  </a:lnTo>
                  <a:lnTo>
                    <a:pt x="0" y="77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1D5289B3-DF44-402E-9D02-48DE3EF46096}"/>
                </a:ext>
              </a:extLst>
            </p:cNvPr>
            <p:cNvSpPr/>
            <p:nvPr/>
          </p:nvSpPr>
          <p:spPr bwMode="auto">
            <a:xfrm>
              <a:off x="1747" y="3053"/>
              <a:ext cx="262" cy="77"/>
            </a:xfrm>
            <a:custGeom>
              <a:avLst/>
              <a:gdLst>
                <a:gd name="T0" fmla="*/ 77 w 262"/>
                <a:gd name="T1" fmla="*/ 0 h 77"/>
                <a:gd name="T2" fmla="*/ 262 w 262"/>
                <a:gd name="T3" fmla="*/ 0 h 77"/>
                <a:gd name="T4" fmla="*/ 185 w 262"/>
                <a:gd name="T5" fmla="*/ 77 h 77"/>
                <a:gd name="T6" fmla="*/ 0 w 262"/>
                <a:gd name="T7" fmla="*/ 77 h 77"/>
                <a:gd name="T8" fmla="*/ 77 w 262"/>
                <a:gd name="T9" fmla="*/ 0 h 77"/>
                <a:gd name="T10" fmla="*/ 77 w 262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77">
                  <a:moveTo>
                    <a:pt x="77" y="0"/>
                  </a:moveTo>
                  <a:lnTo>
                    <a:pt x="262" y="0"/>
                  </a:lnTo>
                  <a:lnTo>
                    <a:pt x="185" y="77"/>
                  </a:lnTo>
                  <a:lnTo>
                    <a:pt x="0" y="77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8">
              <a:extLst>
                <a:ext uri="{FF2B5EF4-FFF2-40B4-BE49-F238E27FC236}">
                  <a16:creationId xmlns:a16="http://schemas.microsoft.com/office/drawing/2014/main" id="{3A1B7B65-05F4-4C98-9B69-E1A66EBFF51C}"/>
                </a:ext>
              </a:extLst>
            </p:cNvPr>
            <p:cNvSpPr/>
            <p:nvPr/>
          </p:nvSpPr>
          <p:spPr bwMode="auto">
            <a:xfrm>
              <a:off x="1833" y="3118"/>
              <a:ext cx="16" cy="6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cubicBezTo>
                    <a:pt x="28" y="24"/>
                    <a:pt x="0" y="13"/>
                    <a:pt x="0" y="0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9">
              <a:extLst>
                <a:ext uri="{FF2B5EF4-FFF2-40B4-BE49-F238E27FC236}">
                  <a16:creationId xmlns:a16="http://schemas.microsoft.com/office/drawing/2014/main" id="{77A90B7E-41FF-4750-AC68-3A9BDD6E7AED}"/>
                </a:ext>
              </a:extLst>
            </p:cNvPr>
            <p:cNvSpPr/>
            <p:nvPr/>
          </p:nvSpPr>
          <p:spPr bwMode="auto">
            <a:xfrm>
              <a:off x="1848" y="3118"/>
              <a:ext cx="16" cy="6"/>
            </a:xfrm>
            <a:custGeom>
              <a:avLst/>
              <a:gdLst>
                <a:gd name="T0" fmla="*/ 63 w 63"/>
                <a:gd name="T1" fmla="*/ 0 h 24"/>
                <a:gd name="T2" fmla="*/ 0 w 63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0"/>
                  </a:moveTo>
                  <a:cubicBezTo>
                    <a:pt x="63" y="13"/>
                    <a:pt x="34" y="24"/>
                    <a:pt x="0" y="24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A0F4256F-2FDC-466E-8931-9D89102A6EC2}"/>
                </a:ext>
              </a:extLst>
            </p:cNvPr>
            <p:cNvSpPr/>
            <p:nvPr/>
          </p:nvSpPr>
          <p:spPr bwMode="auto">
            <a:xfrm>
              <a:off x="1835" y="3103"/>
              <a:ext cx="16" cy="6"/>
            </a:xfrm>
            <a:custGeom>
              <a:avLst/>
              <a:gdLst>
                <a:gd name="T0" fmla="*/ 0 w 63"/>
                <a:gd name="T1" fmla="*/ 23 h 23"/>
                <a:gd name="T2" fmla="*/ 63 w 63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23"/>
                  </a:moveTo>
                  <a:cubicBezTo>
                    <a:pt x="0" y="10"/>
                    <a:pt x="28" y="0"/>
                    <a:pt x="63" y="0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803DEAB0-73BD-454D-B7B8-1C332D950E2D}"/>
                </a:ext>
              </a:extLst>
            </p:cNvPr>
            <p:cNvSpPr/>
            <p:nvPr/>
          </p:nvSpPr>
          <p:spPr bwMode="auto">
            <a:xfrm>
              <a:off x="1850" y="3103"/>
              <a:ext cx="16" cy="6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cubicBezTo>
                    <a:pt x="34" y="0"/>
                    <a:pt x="63" y="10"/>
                    <a:pt x="63" y="23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CFC81D80-9A8F-462C-9634-0E0120F380C2}"/>
                </a:ext>
              </a:extLst>
            </p:cNvPr>
            <p:cNvSpPr/>
            <p:nvPr/>
          </p:nvSpPr>
          <p:spPr bwMode="auto">
            <a:xfrm>
              <a:off x="1747" y="3130"/>
              <a:ext cx="185" cy="8"/>
            </a:xfrm>
            <a:custGeom>
              <a:avLst/>
              <a:gdLst>
                <a:gd name="T0" fmla="*/ 0 w 185"/>
                <a:gd name="T1" fmla="*/ 8 h 8"/>
                <a:gd name="T2" fmla="*/ 184 w 185"/>
                <a:gd name="T3" fmla="*/ 8 h 8"/>
                <a:gd name="T4" fmla="*/ 185 w 185"/>
                <a:gd name="T5" fmla="*/ 0 h 8"/>
                <a:gd name="T6" fmla="*/ 0 w 185"/>
                <a:gd name="T7" fmla="*/ 0 h 8"/>
                <a:gd name="T8" fmla="*/ 0 w 185"/>
                <a:gd name="T9" fmla="*/ 8 h 8"/>
                <a:gd name="T10" fmla="*/ 0 w 18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">
                  <a:moveTo>
                    <a:pt x="0" y="8"/>
                  </a:moveTo>
                  <a:lnTo>
                    <a:pt x="184" y="8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51564AF9-E1B1-4B51-B400-A38A86AF512C}"/>
                </a:ext>
              </a:extLst>
            </p:cNvPr>
            <p:cNvSpPr/>
            <p:nvPr/>
          </p:nvSpPr>
          <p:spPr bwMode="auto">
            <a:xfrm>
              <a:off x="1747" y="3130"/>
              <a:ext cx="185" cy="8"/>
            </a:xfrm>
            <a:custGeom>
              <a:avLst/>
              <a:gdLst>
                <a:gd name="T0" fmla="*/ 0 w 185"/>
                <a:gd name="T1" fmla="*/ 8 h 8"/>
                <a:gd name="T2" fmla="*/ 184 w 185"/>
                <a:gd name="T3" fmla="*/ 8 h 8"/>
                <a:gd name="T4" fmla="*/ 185 w 185"/>
                <a:gd name="T5" fmla="*/ 0 h 8"/>
                <a:gd name="T6" fmla="*/ 0 w 185"/>
                <a:gd name="T7" fmla="*/ 0 h 8"/>
                <a:gd name="T8" fmla="*/ 0 w 185"/>
                <a:gd name="T9" fmla="*/ 8 h 8"/>
                <a:gd name="T10" fmla="*/ 0 w 18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">
                  <a:moveTo>
                    <a:pt x="0" y="8"/>
                  </a:moveTo>
                  <a:lnTo>
                    <a:pt x="184" y="8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FC5B90C4-842D-45AC-87C6-B347E9713AA7}"/>
                </a:ext>
              </a:extLst>
            </p:cNvPr>
            <p:cNvSpPr/>
            <p:nvPr/>
          </p:nvSpPr>
          <p:spPr bwMode="auto">
            <a:xfrm>
              <a:off x="1824" y="2927"/>
              <a:ext cx="185" cy="126"/>
            </a:xfrm>
            <a:custGeom>
              <a:avLst/>
              <a:gdLst>
                <a:gd name="T0" fmla="*/ 0 w 185"/>
                <a:gd name="T1" fmla="*/ 126 h 126"/>
                <a:gd name="T2" fmla="*/ 185 w 185"/>
                <a:gd name="T3" fmla="*/ 126 h 126"/>
                <a:gd name="T4" fmla="*/ 185 w 185"/>
                <a:gd name="T5" fmla="*/ 0 h 126"/>
                <a:gd name="T6" fmla="*/ 0 w 185"/>
                <a:gd name="T7" fmla="*/ 0 h 126"/>
                <a:gd name="T8" fmla="*/ 0 w 185"/>
                <a:gd name="T9" fmla="*/ 126 h 126"/>
                <a:gd name="T10" fmla="*/ 0 w 185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26">
                  <a:moveTo>
                    <a:pt x="0" y="126"/>
                  </a:moveTo>
                  <a:lnTo>
                    <a:pt x="185" y="126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E7C2DD21-D737-4D56-A867-ABF0D3C33B8D}"/>
                </a:ext>
              </a:extLst>
            </p:cNvPr>
            <p:cNvSpPr/>
            <p:nvPr/>
          </p:nvSpPr>
          <p:spPr bwMode="auto">
            <a:xfrm>
              <a:off x="1824" y="2927"/>
              <a:ext cx="185" cy="126"/>
            </a:xfrm>
            <a:custGeom>
              <a:avLst/>
              <a:gdLst>
                <a:gd name="T0" fmla="*/ 0 w 185"/>
                <a:gd name="T1" fmla="*/ 126 h 126"/>
                <a:gd name="T2" fmla="*/ 185 w 185"/>
                <a:gd name="T3" fmla="*/ 126 h 126"/>
                <a:gd name="T4" fmla="*/ 185 w 185"/>
                <a:gd name="T5" fmla="*/ 0 h 126"/>
                <a:gd name="T6" fmla="*/ 0 w 185"/>
                <a:gd name="T7" fmla="*/ 0 h 126"/>
                <a:gd name="T8" fmla="*/ 0 w 185"/>
                <a:gd name="T9" fmla="*/ 126 h 126"/>
                <a:gd name="T10" fmla="*/ 0 w 185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26">
                  <a:moveTo>
                    <a:pt x="0" y="126"/>
                  </a:moveTo>
                  <a:lnTo>
                    <a:pt x="185" y="126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62D3AB5E-BCB1-4F83-897B-755CFE7D6277}"/>
                </a:ext>
              </a:extLst>
            </p:cNvPr>
            <p:cNvSpPr/>
            <p:nvPr/>
          </p:nvSpPr>
          <p:spPr bwMode="auto">
            <a:xfrm>
              <a:off x="2009" y="2922"/>
              <a:ext cx="5" cy="131"/>
            </a:xfrm>
            <a:custGeom>
              <a:avLst/>
              <a:gdLst>
                <a:gd name="T0" fmla="*/ 5 w 5"/>
                <a:gd name="T1" fmla="*/ 126 h 131"/>
                <a:gd name="T2" fmla="*/ 5 w 5"/>
                <a:gd name="T3" fmla="*/ 0 h 131"/>
                <a:gd name="T4" fmla="*/ 0 w 5"/>
                <a:gd name="T5" fmla="*/ 5 h 131"/>
                <a:gd name="T6" fmla="*/ 0 w 5"/>
                <a:gd name="T7" fmla="*/ 131 h 131"/>
                <a:gd name="T8" fmla="*/ 5 w 5"/>
                <a:gd name="T9" fmla="*/ 126 h 131"/>
                <a:gd name="T10" fmla="*/ 5 w 5"/>
                <a:gd name="T11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1">
                  <a:moveTo>
                    <a:pt x="5" y="126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31"/>
                  </a:lnTo>
                  <a:lnTo>
                    <a:pt x="5" y="126"/>
                  </a:lnTo>
                  <a:lnTo>
                    <a:pt x="5" y="126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F19287BF-C8EF-4235-872C-7FA683E3F9B6}"/>
                </a:ext>
              </a:extLst>
            </p:cNvPr>
            <p:cNvSpPr/>
            <p:nvPr/>
          </p:nvSpPr>
          <p:spPr bwMode="auto">
            <a:xfrm>
              <a:off x="2009" y="2922"/>
              <a:ext cx="5" cy="131"/>
            </a:xfrm>
            <a:custGeom>
              <a:avLst/>
              <a:gdLst>
                <a:gd name="T0" fmla="*/ 5 w 5"/>
                <a:gd name="T1" fmla="*/ 126 h 131"/>
                <a:gd name="T2" fmla="*/ 5 w 5"/>
                <a:gd name="T3" fmla="*/ 0 h 131"/>
                <a:gd name="T4" fmla="*/ 0 w 5"/>
                <a:gd name="T5" fmla="*/ 5 h 131"/>
                <a:gd name="T6" fmla="*/ 0 w 5"/>
                <a:gd name="T7" fmla="*/ 131 h 131"/>
                <a:gd name="T8" fmla="*/ 5 w 5"/>
                <a:gd name="T9" fmla="*/ 126 h 131"/>
                <a:gd name="T10" fmla="*/ 5 w 5"/>
                <a:gd name="T11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1">
                  <a:moveTo>
                    <a:pt x="5" y="126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31"/>
                  </a:lnTo>
                  <a:lnTo>
                    <a:pt x="5" y="126"/>
                  </a:lnTo>
                  <a:lnTo>
                    <a:pt x="5" y="126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6B969969-F8D5-4C52-B6FC-FE1696ADE683}"/>
                </a:ext>
              </a:extLst>
            </p:cNvPr>
            <p:cNvSpPr/>
            <p:nvPr/>
          </p:nvSpPr>
          <p:spPr bwMode="auto">
            <a:xfrm>
              <a:off x="1834" y="2938"/>
              <a:ext cx="166" cy="107"/>
            </a:xfrm>
            <a:custGeom>
              <a:avLst/>
              <a:gdLst>
                <a:gd name="T0" fmla="*/ 0 w 166"/>
                <a:gd name="T1" fmla="*/ 107 h 107"/>
                <a:gd name="T2" fmla="*/ 166 w 166"/>
                <a:gd name="T3" fmla="*/ 107 h 107"/>
                <a:gd name="T4" fmla="*/ 166 w 166"/>
                <a:gd name="T5" fmla="*/ 0 h 107"/>
                <a:gd name="T6" fmla="*/ 0 w 166"/>
                <a:gd name="T7" fmla="*/ 0 h 107"/>
                <a:gd name="T8" fmla="*/ 0 w 166"/>
                <a:gd name="T9" fmla="*/ 107 h 107"/>
                <a:gd name="T10" fmla="*/ 0 w 166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07">
                  <a:moveTo>
                    <a:pt x="0" y="107"/>
                  </a:moveTo>
                  <a:lnTo>
                    <a:pt x="166" y="107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843AF5DC-C0DB-420D-86EF-B80C1119702C}"/>
                </a:ext>
              </a:extLst>
            </p:cNvPr>
            <p:cNvSpPr/>
            <p:nvPr/>
          </p:nvSpPr>
          <p:spPr bwMode="auto">
            <a:xfrm>
              <a:off x="1834" y="2938"/>
              <a:ext cx="166" cy="107"/>
            </a:xfrm>
            <a:custGeom>
              <a:avLst/>
              <a:gdLst>
                <a:gd name="T0" fmla="*/ 0 w 166"/>
                <a:gd name="T1" fmla="*/ 107 h 107"/>
                <a:gd name="T2" fmla="*/ 166 w 166"/>
                <a:gd name="T3" fmla="*/ 107 h 107"/>
                <a:gd name="T4" fmla="*/ 166 w 166"/>
                <a:gd name="T5" fmla="*/ 0 h 107"/>
                <a:gd name="T6" fmla="*/ 0 w 166"/>
                <a:gd name="T7" fmla="*/ 0 h 107"/>
                <a:gd name="T8" fmla="*/ 0 w 166"/>
                <a:gd name="T9" fmla="*/ 107 h 107"/>
                <a:gd name="T10" fmla="*/ 0 w 166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07">
                  <a:moveTo>
                    <a:pt x="0" y="107"/>
                  </a:moveTo>
                  <a:lnTo>
                    <a:pt x="166" y="107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F514DFCC-34C9-4F8F-B9AD-29496E962047}"/>
                </a:ext>
              </a:extLst>
            </p:cNvPr>
            <p:cNvSpPr/>
            <p:nvPr/>
          </p:nvSpPr>
          <p:spPr bwMode="auto">
            <a:xfrm>
              <a:off x="1794" y="3060"/>
              <a:ext cx="195" cy="40"/>
            </a:xfrm>
            <a:custGeom>
              <a:avLst/>
              <a:gdLst>
                <a:gd name="T0" fmla="*/ 40 w 195"/>
                <a:gd name="T1" fmla="*/ 0 h 40"/>
                <a:gd name="T2" fmla="*/ 195 w 195"/>
                <a:gd name="T3" fmla="*/ 0 h 40"/>
                <a:gd name="T4" fmla="*/ 155 w 195"/>
                <a:gd name="T5" fmla="*/ 40 h 40"/>
                <a:gd name="T6" fmla="*/ 0 w 195"/>
                <a:gd name="T7" fmla="*/ 40 h 40"/>
                <a:gd name="T8" fmla="*/ 40 w 195"/>
                <a:gd name="T9" fmla="*/ 0 h 40"/>
                <a:gd name="T10" fmla="*/ 40 w 19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40">
                  <a:moveTo>
                    <a:pt x="40" y="0"/>
                  </a:moveTo>
                  <a:lnTo>
                    <a:pt x="195" y="0"/>
                  </a:lnTo>
                  <a:lnTo>
                    <a:pt x="155" y="40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39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1">
              <a:extLst>
                <a:ext uri="{FF2B5EF4-FFF2-40B4-BE49-F238E27FC236}">
                  <a16:creationId xmlns:a16="http://schemas.microsoft.com/office/drawing/2014/main" id="{76B6301A-F71B-4240-B56C-4A8463AFE304}"/>
                </a:ext>
              </a:extLst>
            </p:cNvPr>
            <p:cNvSpPr/>
            <p:nvPr/>
          </p:nvSpPr>
          <p:spPr bwMode="auto">
            <a:xfrm>
              <a:off x="1794" y="3060"/>
              <a:ext cx="195" cy="40"/>
            </a:xfrm>
            <a:custGeom>
              <a:avLst/>
              <a:gdLst>
                <a:gd name="T0" fmla="*/ 40 w 195"/>
                <a:gd name="T1" fmla="*/ 0 h 40"/>
                <a:gd name="T2" fmla="*/ 195 w 195"/>
                <a:gd name="T3" fmla="*/ 0 h 40"/>
                <a:gd name="T4" fmla="*/ 155 w 195"/>
                <a:gd name="T5" fmla="*/ 40 h 40"/>
                <a:gd name="T6" fmla="*/ 0 w 195"/>
                <a:gd name="T7" fmla="*/ 40 h 40"/>
                <a:gd name="T8" fmla="*/ 40 w 195"/>
                <a:gd name="T9" fmla="*/ 0 h 40"/>
                <a:gd name="T10" fmla="*/ 40 w 19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40">
                  <a:moveTo>
                    <a:pt x="40" y="0"/>
                  </a:moveTo>
                  <a:lnTo>
                    <a:pt x="195" y="0"/>
                  </a:lnTo>
                  <a:lnTo>
                    <a:pt x="155" y="40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D0925F75-67C8-4030-9ADF-CDADAE18F531}"/>
                </a:ext>
              </a:extLst>
            </p:cNvPr>
            <p:cNvSpPr/>
            <p:nvPr/>
          </p:nvSpPr>
          <p:spPr bwMode="auto">
            <a:xfrm>
              <a:off x="1843" y="3111"/>
              <a:ext cx="15" cy="8"/>
            </a:xfrm>
            <a:custGeom>
              <a:avLst/>
              <a:gdLst>
                <a:gd name="T0" fmla="*/ 59 w 59"/>
                <a:gd name="T1" fmla="*/ 16 h 33"/>
                <a:gd name="T2" fmla="*/ 59 w 59"/>
                <a:gd name="T3" fmla="*/ 16 h 33"/>
                <a:gd name="T4" fmla="*/ 30 w 59"/>
                <a:gd name="T5" fmla="*/ 33 h 33"/>
                <a:gd name="T6" fmla="*/ 0 w 59"/>
                <a:gd name="T7" fmla="*/ 16 h 33"/>
                <a:gd name="T8" fmla="*/ 30 w 59"/>
                <a:gd name="T9" fmla="*/ 0 h 33"/>
                <a:gd name="T10" fmla="*/ 59 w 59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3">
                  <a:moveTo>
                    <a:pt x="59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9" y="25"/>
                    <a:pt x="46" y="33"/>
                    <a:pt x="30" y="33"/>
                  </a:cubicBezTo>
                  <a:cubicBezTo>
                    <a:pt x="13" y="33"/>
                    <a:pt x="0" y="25"/>
                    <a:pt x="0" y="16"/>
                  </a:cubicBezTo>
                  <a:cubicBezTo>
                    <a:pt x="0" y="7"/>
                    <a:pt x="13" y="0"/>
                    <a:pt x="30" y="0"/>
                  </a:cubicBezTo>
                  <a:cubicBezTo>
                    <a:pt x="46" y="0"/>
                    <a:pt x="59" y="7"/>
                    <a:pt x="59" y="16"/>
                  </a:cubicBez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F895DC08-17B9-46EE-A85C-7166F0311503}"/>
                </a:ext>
              </a:extLst>
            </p:cNvPr>
            <p:cNvSpPr/>
            <p:nvPr/>
          </p:nvSpPr>
          <p:spPr bwMode="auto">
            <a:xfrm>
              <a:off x="1843" y="3111"/>
              <a:ext cx="15" cy="8"/>
            </a:xfrm>
            <a:custGeom>
              <a:avLst/>
              <a:gdLst>
                <a:gd name="T0" fmla="*/ 59 w 59"/>
                <a:gd name="T1" fmla="*/ 16 h 33"/>
                <a:gd name="T2" fmla="*/ 59 w 59"/>
                <a:gd name="T3" fmla="*/ 16 h 33"/>
                <a:gd name="T4" fmla="*/ 30 w 59"/>
                <a:gd name="T5" fmla="*/ 33 h 33"/>
                <a:gd name="T6" fmla="*/ 0 w 59"/>
                <a:gd name="T7" fmla="*/ 16 h 33"/>
                <a:gd name="T8" fmla="*/ 30 w 59"/>
                <a:gd name="T9" fmla="*/ 0 h 33"/>
                <a:gd name="T10" fmla="*/ 59 w 59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3">
                  <a:moveTo>
                    <a:pt x="59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9" y="25"/>
                    <a:pt x="46" y="33"/>
                    <a:pt x="30" y="33"/>
                  </a:cubicBezTo>
                  <a:cubicBezTo>
                    <a:pt x="13" y="33"/>
                    <a:pt x="0" y="25"/>
                    <a:pt x="0" y="16"/>
                  </a:cubicBezTo>
                  <a:cubicBezTo>
                    <a:pt x="0" y="7"/>
                    <a:pt x="13" y="0"/>
                    <a:pt x="30" y="0"/>
                  </a:cubicBezTo>
                  <a:cubicBezTo>
                    <a:pt x="46" y="0"/>
                    <a:pt x="59" y="7"/>
                    <a:pt x="59" y="16"/>
                  </a:cubicBezTo>
                  <a:close/>
                </a:path>
              </a:pathLst>
            </a:custGeom>
            <a:noFill/>
            <a:ln w="1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4">
              <a:extLst>
                <a:ext uri="{FF2B5EF4-FFF2-40B4-BE49-F238E27FC236}">
                  <a16:creationId xmlns:a16="http://schemas.microsoft.com/office/drawing/2014/main" id="{E77110D8-B32B-48B7-B4BE-0A82724BD6E0}"/>
                </a:ext>
              </a:extLst>
            </p:cNvPr>
            <p:cNvSpPr/>
            <p:nvPr/>
          </p:nvSpPr>
          <p:spPr bwMode="auto">
            <a:xfrm>
              <a:off x="1834" y="3119"/>
              <a:ext cx="16" cy="6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cubicBezTo>
                    <a:pt x="28" y="24"/>
                    <a:pt x="0" y="13"/>
                    <a:pt x="0" y="0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5">
              <a:extLst>
                <a:ext uri="{FF2B5EF4-FFF2-40B4-BE49-F238E27FC236}">
                  <a16:creationId xmlns:a16="http://schemas.microsoft.com/office/drawing/2014/main" id="{9F40D5E3-3A2E-45E1-8916-D60BB94A2516}"/>
                </a:ext>
              </a:extLst>
            </p:cNvPr>
            <p:cNvSpPr/>
            <p:nvPr/>
          </p:nvSpPr>
          <p:spPr bwMode="auto">
            <a:xfrm>
              <a:off x="1849" y="3119"/>
              <a:ext cx="16" cy="6"/>
            </a:xfrm>
            <a:custGeom>
              <a:avLst/>
              <a:gdLst>
                <a:gd name="T0" fmla="*/ 63 w 63"/>
                <a:gd name="T1" fmla="*/ 0 h 24"/>
                <a:gd name="T2" fmla="*/ 0 w 63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0"/>
                  </a:moveTo>
                  <a:cubicBezTo>
                    <a:pt x="63" y="13"/>
                    <a:pt x="34" y="24"/>
                    <a:pt x="0" y="24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6">
              <a:extLst>
                <a:ext uri="{FF2B5EF4-FFF2-40B4-BE49-F238E27FC236}">
                  <a16:creationId xmlns:a16="http://schemas.microsoft.com/office/drawing/2014/main" id="{54CE695F-0DCA-471C-AF9B-942963E8321D}"/>
                </a:ext>
              </a:extLst>
            </p:cNvPr>
            <p:cNvSpPr/>
            <p:nvPr/>
          </p:nvSpPr>
          <p:spPr bwMode="auto">
            <a:xfrm>
              <a:off x="1836" y="3104"/>
              <a:ext cx="16" cy="6"/>
            </a:xfrm>
            <a:custGeom>
              <a:avLst/>
              <a:gdLst>
                <a:gd name="T0" fmla="*/ 0 w 63"/>
                <a:gd name="T1" fmla="*/ 23 h 23"/>
                <a:gd name="T2" fmla="*/ 63 w 63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23"/>
                  </a:moveTo>
                  <a:cubicBezTo>
                    <a:pt x="0" y="10"/>
                    <a:pt x="28" y="0"/>
                    <a:pt x="63" y="0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7">
              <a:extLst>
                <a:ext uri="{FF2B5EF4-FFF2-40B4-BE49-F238E27FC236}">
                  <a16:creationId xmlns:a16="http://schemas.microsoft.com/office/drawing/2014/main" id="{8D0D1545-C4F8-4D00-B111-3705F5B546B5}"/>
                </a:ext>
              </a:extLst>
            </p:cNvPr>
            <p:cNvSpPr/>
            <p:nvPr/>
          </p:nvSpPr>
          <p:spPr bwMode="auto">
            <a:xfrm>
              <a:off x="1851" y="3104"/>
              <a:ext cx="16" cy="6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cubicBezTo>
                    <a:pt x="34" y="0"/>
                    <a:pt x="63" y="10"/>
                    <a:pt x="63" y="23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8">
              <a:extLst>
                <a:ext uri="{FF2B5EF4-FFF2-40B4-BE49-F238E27FC236}">
                  <a16:creationId xmlns:a16="http://schemas.microsoft.com/office/drawing/2014/main" id="{6C4B07DC-06CE-4CC1-850F-8A185C88EB08}"/>
                </a:ext>
              </a:extLst>
            </p:cNvPr>
            <p:cNvSpPr/>
            <p:nvPr/>
          </p:nvSpPr>
          <p:spPr bwMode="auto">
            <a:xfrm>
              <a:off x="1931" y="3053"/>
              <a:ext cx="78" cy="85"/>
            </a:xfrm>
            <a:custGeom>
              <a:avLst/>
              <a:gdLst>
                <a:gd name="T0" fmla="*/ 78 w 78"/>
                <a:gd name="T1" fmla="*/ 8 h 85"/>
                <a:gd name="T2" fmla="*/ 0 w 78"/>
                <a:gd name="T3" fmla="*/ 85 h 85"/>
                <a:gd name="T4" fmla="*/ 1 w 78"/>
                <a:gd name="T5" fmla="*/ 77 h 85"/>
                <a:gd name="T6" fmla="*/ 78 w 78"/>
                <a:gd name="T7" fmla="*/ 0 h 85"/>
                <a:gd name="T8" fmla="*/ 78 w 78"/>
                <a:gd name="T9" fmla="*/ 8 h 85"/>
                <a:gd name="T10" fmla="*/ 78 w 78"/>
                <a:gd name="T1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5">
                  <a:moveTo>
                    <a:pt x="78" y="8"/>
                  </a:moveTo>
                  <a:lnTo>
                    <a:pt x="0" y="85"/>
                  </a:lnTo>
                  <a:lnTo>
                    <a:pt x="1" y="77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9">
              <a:extLst>
                <a:ext uri="{FF2B5EF4-FFF2-40B4-BE49-F238E27FC236}">
                  <a16:creationId xmlns:a16="http://schemas.microsoft.com/office/drawing/2014/main" id="{3B6977F7-E7C0-4665-A45D-D9637DE4F102}"/>
                </a:ext>
              </a:extLst>
            </p:cNvPr>
            <p:cNvSpPr/>
            <p:nvPr/>
          </p:nvSpPr>
          <p:spPr bwMode="auto">
            <a:xfrm>
              <a:off x="1931" y="3053"/>
              <a:ext cx="78" cy="85"/>
            </a:xfrm>
            <a:custGeom>
              <a:avLst/>
              <a:gdLst>
                <a:gd name="T0" fmla="*/ 78 w 78"/>
                <a:gd name="T1" fmla="*/ 8 h 85"/>
                <a:gd name="T2" fmla="*/ 0 w 78"/>
                <a:gd name="T3" fmla="*/ 85 h 85"/>
                <a:gd name="T4" fmla="*/ 1 w 78"/>
                <a:gd name="T5" fmla="*/ 77 h 85"/>
                <a:gd name="T6" fmla="*/ 78 w 78"/>
                <a:gd name="T7" fmla="*/ 0 h 85"/>
                <a:gd name="T8" fmla="*/ 78 w 78"/>
                <a:gd name="T9" fmla="*/ 8 h 85"/>
                <a:gd name="T10" fmla="*/ 78 w 78"/>
                <a:gd name="T1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5">
                  <a:moveTo>
                    <a:pt x="78" y="8"/>
                  </a:moveTo>
                  <a:lnTo>
                    <a:pt x="0" y="85"/>
                  </a:lnTo>
                  <a:lnTo>
                    <a:pt x="1" y="77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78" y="8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9E86648B-82E9-42A0-9085-10FCDE160986}"/>
                </a:ext>
              </a:extLst>
            </p:cNvPr>
            <p:cNvSpPr/>
            <p:nvPr/>
          </p:nvSpPr>
          <p:spPr bwMode="auto">
            <a:xfrm>
              <a:off x="1983" y="3047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3 h 3"/>
                <a:gd name="T4" fmla="*/ 15 w 15"/>
                <a:gd name="T5" fmla="*/ 3 h 3"/>
                <a:gd name="T6" fmla="*/ 15 w 15"/>
                <a:gd name="T7" fmla="*/ 0 h 3"/>
                <a:gd name="T8" fmla="*/ 0 w 15"/>
                <a:gd name="T9" fmla="*/ 0 h 3"/>
                <a:gd name="T10" fmla="*/ 0 w 1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1">
              <a:extLst>
                <a:ext uri="{FF2B5EF4-FFF2-40B4-BE49-F238E27FC236}">
                  <a16:creationId xmlns:a16="http://schemas.microsoft.com/office/drawing/2014/main" id="{9CD3D022-BD7E-46AE-9AA8-0FB1584FC64E}"/>
                </a:ext>
              </a:extLst>
            </p:cNvPr>
            <p:cNvSpPr/>
            <p:nvPr/>
          </p:nvSpPr>
          <p:spPr bwMode="auto">
            <a:xfrm>
              <a:off x="1983" y="3047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3 h 3"/>
                <a:gd name="T4" fmla="*/ 15 w 15"/>
                <a:gd name="T5" fmla="*/ 3 h 3"/>
                <a:gd name="T6" fmla="*/ 15 w 15"/>
                <a:gd name="T7" fmla="*/ 0 h 3"/>
                <a:gd name="T8" fmla="*/ 0 w 15"/>
                <a:gd name="T9" fmla="*/ 0 h 3"/>
                <a:gd name="T10" fmla="*/ 0 w 1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Line 32">
              <a:extLst>
                <a:ext uri="{FF2B5EF4-FFF2-40B4-BE49-F238E27FC236}">
                  <a16:creationId xmlns:a16="http://schemas.microsoft.com/office/drawing/2014/main" id="{96FBDB5D-6923-41B0-85F6-0BDE71A7D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5" y="3069"/>
              <a:ext cx="154" cy="0"/>
            </a:xfrm>
            <a:prstGeom prst="line">
              <a:avLst/>
            </a:pr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Line 33">
              <a:extLst>
                <a:ext uri="{FF2B5EF4-FFF2-40B4-BE49-F238E27FC236}">
                  <a16:creationId xmlns:a16="http://schemas.microsoft.com/office/drawing/2014/main" id="{3830E000-D3F8-4452-831A-2F1A55CA1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15" y="3079"/>
              <a:ext cx="154" cy="0"/>
            </a:xfrm>
            <a:prstGeom prst="line">
              <a:avLst/>
            </a:pr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Line 34">
              <a:extLst>
                <a:ext uri="{FF2B5EF4-FFF2-40B4-BE49-F238E27FC236}">
                  <a16:creationId xmlns:a16="http://schemas.microsoft.com/office/drawing/2014/main" id="{8842A02C-D0B7-4490-9D99-93248CB9EB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5" y="3090"/>
              <a:ext cx="154" cy="0"/>
            </a:xfrm>
            <a:prstGeom prst="line">
              <a:avLst/>
            </a:pr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5">
              <a:extLst>
                <a:ext uri="{FF2B5EF4-FFF2-40B4-BE49-F238E27FC236}">
                  <a16:creationId xmlns:a16="http://schemas.microsoft.com/office/drawing/2014/main" id="{52614B03-8623-4803-9A44-D0FA37737C5A}"/>
                </a:ext>
              </a:extLst>
            </p:cNvPr>
            <p:cNvSpPr/>
            <p:nvPr/>
          </p:nvSpPr>
          <p:spPr bwMode="auto">
            <a:xfrm>
              <a:off x="1824" y="2922"/>
              <a:ext cx="190" cy="5"/>
            </a:xfrm>
            <a:custGeom>
              <a:avLst/>
              <a:gdLst>
                <a:gd name="T0" fmla="*/ 5 w 190"/>
                <a:gd name="T1" fmla="*/ 0 h 5"/>
                <a:gd name="T2" fmla="*/ 190 w 190"/>
                <a:gd name="T3" fmla="*/ 0 h 5"/>
                <a:gd name="T4" fmla="*/ 185 w 190"/>
                <a:gd name="T5" fmla="*/ 5 h 5"/>
                <a:gd name="T6" fmla="*/ 0 w 190"/>
                <a:gd name="T7" fmla="*/ 5 h 5"/>
                <a:gd name="T8" fmla="*/ 5 w 190"/>
                <a:gd name="T9" fmla="*/ 0 h 5"/>
                <a:gd name="T10" fmla="*/ 5 w 19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5">
                  <a:moveTo>
                    <a:pt x="5" y="0"/>
                  </a:moveTo>
                  <a:lnTo>
                    <a:pt x="190" y="0"/>
                  </a:lnTo>
                  <a:lnTo>
                    <a:pt x="185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6">
              <a:extLst>
                <a:ext uri="{FF2B5EF4-FFF2-40B4-BE49-F238E27FC236}">
                  <a16:creationId xmlns:a16="http://schemas.microsoft.com/office/drawing/2014/main" id="{AC6710FE-4BEB-4766-8092-EC3306043178}"/>
                </a:ext>
              </a:extLst>
            </p:cNvPr>
            <p:cNvSpPr/>
            <p:nvPr/>
          </p:nvSpPr>
          <p:spPr bwMode="auto">
            <a:xfrm>
              <a:off x="1824" y="2922"/>
              <a:ext cx="190" cy="5"/>
            </a:xfrm>
            <a:custGeom>
              <a:avLst/>
              <a:gdLst>
                <a:gd name="T0" fmla="*/ 5 w 190"/>
                <a:gd name="T1" fmla="*/ 0 h 5"/>
                <a:gd name="T2" fmla="*/ 190 w 190"/>
                <a:gd name="T3" fmla="*/ 0 h 5"/>
                <a:gd name="T4" fmla="*/ 185 w 190"/>
                <a:gd name="T5" fmla="*/ 5 h 5"/>
                <a:gd name="T6" fmla="*/ 0 w 190"/>
                <a:gd name="T7" fmla="*/ 5 h 5"/>
                <a:gd name="T8" fmla="*/ 5 w 190"/>
                <a:gd name="T9" fmla="*/ 0 h 5"/>
                <a:gd name="T10" fmla="*/ 5 w 19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5">
                  <a:moveTo>
                    <a:pt x="5" y="0"/>
                  </a:moveTo>
                  <a:lnTo>
                    <a:pt x="190" y="0"/>
                  </a:lnTo>
                  <a:lnTo>
                    <a:pt x="185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Line 38">
              <a:extLst>
                <a:ext uri="{FF2B5EF4-FFF2-40B4-BE49-F238E27FC236}">
                  <a16:creationId xmlns:a16="http://schemas.microsoft.com/office/drawing/2014/main" id="{83AC63F0-D617-474A-9369-04A4F9970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Line 39">
              <a:extLst>
                <a:ext uri="{FF2B5EF4-FFF2-40B4-BE49-F238E27FC236}">
                  <a16:creationId xmlns:a16="http://schemas.microsoft.com/office/drawing/2014/main" id="{B8FA30F5-1C7A-4F8F-9E18-B4AF261C2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10"/>
              <a:ext cx="0" cy="0"/>
            </a:xfrm>
            <a:prstGeom prst="line">
              <a:avLst/>
            </a:prstGeom>
            <a:noFill/>
            <a:ln w="1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Oval 43">
              <a:extLst>
                <a:ext uri="{FF2B5EF4-FFF2-40B4-BE49-F238E27FC236}">
                  <a16:creationId xmlns:a16="http://schemas.microsoft.com/office/drawing/2014/main" id="{F74148B9-8F34-4228-8B10-FEE8D5499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3001"/>
              <a:ext cx="9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Line 44">
              <a:extLst>
                <a:ext uri="{FF2B5EF4-FFF2-40B4-BE49-F238E27FC236}">
                  <a16:creationId xmlns:a16="http://schemas.microsoft.com/office/drawing/2014/main" id="{0CB4EFA2-19F3-4583-91CF-D2018A46E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Line 45">
              <a:extLst>
                <a:ext uri="{FF2B5EF4-FFF2-40B4-BE49-F238E27FC236}">
                  <a16:creationId xmlns:a16="http://schemas.microsoft.com/office/drawing/2014/main" id="{2DDD91B3-D655-4E7E-8039-4CB3D8500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46">
              <a:extLst>
                <a:ext uri="{FF2B5EF4-FFF2-40B4-BE49-F238E27FC236}">
                  <a16:creationId xmlns:a16="http://schemas.microsoft.com/office/drawing/2014/main" id="{92FC1C6F-DBB3-4734-9AF0-ECF62CA607E2}"/>
                </a:ext>
              </a:extLst>
            </p:cNvPr>
            <p:cNvSpPr/>
            <p:nvPr/>
          </p:nvSpPr>
          <p:spPr bwMode="auto">
            <a:xfrm>
              <a:off x="1904" y="3008"/>
              <a:ext cx="3" cy="14"/>
            </a:xfrm>
            <a:custGeom>
              <a:avLst/>
              <a:gdLst>
                <a:gd name="T0" fmla="*/ 3 w 3"/>
                <a:gd name="T1" fmla="*/ 11 h 14"/>
                <a:gd name="T2" fmla="*/ 3 w 3"/>
                <a:gd name="T3" fmla="*/ 0 h 14"/>
                <a:gd name="T4" fmla="*/ 0 w 3"/>
                <a:gd name="T5" fmla="*/ 2 h 14"/>
                <a:gd name="T6" fmla="*/ 0 w 3"/>
                <a:gd name="T7" fmla="*/ 14 h 14"/>
                <a:gd name="T8" fmla="*/ 3 w 3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3" y="11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Line 47">
              <a:extLst>
                <a:ext uri="{FF2B5EF4-FFF2-40B4-BE49-F238E27FC236}">
                  <a16:creationId xmlns:a16="http://schemas.microsoft.com/office/drawing/2014/main" id="{37675EDE-21A9-45E1-AF32-21A36AFDC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29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Line 48">
              <a:extLst>
                <a:ext uri="{FF2B5EF4-FFF2-40B4-BE49-F238E27FC236}">
                  <a16:creationId xmlns:a16="http://schemas.microsoft.com/office/drawing/2014/main" id="{2E0F66E0-C641-4318-A5CD-5A19AAB0F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2985"/>
              <a:ext cx="0" cy="0"/>
            </a:xfrm>
            <a:prstGeom prst="line">
              <a:avLst/>
            </a:prstGeom>
            <a:noFill/>
            <a:ln w="2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4" name="Group 51">
            <a:extLst>
              <a:ext uri="{FF2B5EF4-FFF2-40B4-BE49-F238E27FC236}">
                <a16:creationId xmlns:a16="http://schemas.microsoft.com/office/drawing/2014/main" id="{376467AE-064B-4240-BD98-CA465E04B5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30283" y="6091821"/>
            <a:ext cx="203973" cy="184180"/>
            <a:chOff x="1371" y="3169"/>
            <a:chExt cx="288" cy="260"/>
          </a:xfrm>
        </p:grpSpPr>
        <p:sp>
          <p:nvSpPr>
            <p:cNvPr id="205" name="AutoShape 50">
              <a:extLst>
                <a:ext uri="{FF2B5EF4-FFF2-40B4-BE49-F238E27FC236}">
                  <a16:creationId xmlns:a16="http://schemas.microsoft.com/office/drawing/2014/main" id="{A4208E6C-3997-4A46-995E-55844F73E5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71" y="3169"/>
              <a:ext cx="28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52">
              <a:extLst>
                <a:ext uri="{FF2B5EF4-FFF2-40B4-BE49-F238E27FC236}">
                  <a16:creationId xmlns:a16="http://schemas.microsoft.com/office/drawing/2014/main" id="{27E11B5F-EF02-4C82-B647-C772793F3C19}"/>
                </a:ext>
              </a:extLst>
            </p:cNvPr>
            <p:cNvSpPr/>
            <p:nvPr/>
          </p:nvSpPr>
          <p:spPr bwMode="auto">
            <a:xfrm>
              <a:off x="1372" y="3345"/>
              <a:ext cx="259" cy="47"/>
            </a:xfrm>
            <a:custGeom>
              <a:avLst/>
              <a:gdLst>
                <a:gd name="T0" fmla="*/ 0 w 259"/>
                <a:gd name="T1" fmla="*/ 0 h 47"/>
                <a:gd name="T2" fmla="*/ 259 w 259"/>
                <a:gd name="T3" fmla="*/ 0 h 47"/>
                <a:gd name="T4" fmla="*/ 259 w 259"/>
                <a:gd name="T5" fmla="*/ 47 h 47"/>
                <a:gd name="T6" fmla="*/ 0 w 259"/>
                <a:gd name="T7" fmla="*/ 47 h 47"/>
                <a:gd name="T8" fmla="*/ 0 w 259"/>
                <a:gd name="T9" fmla="*/ 0 h 47"/>
                <a:gd name="T10" fmla="*/ 0 w 259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47">
                  <a:moveTo>
                    <a:pt x="0" y="0"/>
                  </a:moveTo>
                  <a:lnTo>
                    <a:pt x="259" y="0"/>
                  </a:lnTo>
                  <a:lnTo>
                    <a:pt x="259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53">
              <a:extLst>
                <a:ext uri="{FF2B5EF4-FFF2-40B4-BE49-F238E27FC236}">
                  <a16:creationId xmlns:a16="http://schemas.microsoft.com/office/drawing/2014/main" id="{E8AD02DD-E554-44FD-A3ED-57354CAD8989}"/>
                </a:ext>
              </a:extLst>
            </p:cNvPr>
            <p:cNvSpPr/>
            <p:nvPr/>
          </p:nvSpPr>
          <p:spPr bwMode="auto">
            <a:xfrm>
              <a:off x="1372" y="3345"/>
              <a:ext cx="259" cy="47"/>
            </a:xfrm>
            <a:custGeom>
              <a:avLst/>
              <a:gdLst>
                <a:gd name="T0" fmla="*/ 0 w 259"/>
                <a:gd name="T1" fmla="*/ 0 h 47"/>
                <a:gd name="T2" fmla="*/ 259 w 259"/>
                <a:gd name="T3" fmla="*/ 0 h 47"/>
                <a:gd name="T4" fmla="*/ 259 w 259"/>
                <a:gd name="T5" fmla="*/ 47 h 47"/>
                <a:gd name="T6" fmla="*/ 0 w 259"/>
                <a:gd name="T7" fmla="*/ 47 h 47"/>
                <a:gd name="T8" fmla="*/ 0 w 259"/>
                <a:gd name="T9" fmla="*/ 0 h 47"/>
                <a:gd name="T10" fmla="*/ 0 w 259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47">
                  <a:moveTo>
                    <a:pt x="0" y="0"/>
                  </a:moveTo>
                  <a:lnTo>
                    <a:pt x="259" y="0"/>
                  </a:lnTo>
                  <a:lnTo>
                    <a:pt x="259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54">
              <a:extLst>
                <a:ext uri="{FF2B5EF4-FFF2-40B4-BE49-F238E27FC236}">
                  <a16:creationId xmlns:a16="http://schemas.microsoft.com/office/drawing/2014/main" id="{9244A590-C943-4F31-9D5B-644F3218FB25}"/>
                </a:ext>
              </a:extLst>
            </p:cNvPr>
            <p:cNvSpPr/>
            <p:nvPr/>
          </p:nvSpPr>
          <p:spPr bwMode="auto">
            <a:xfrm>
              <a:off x="1372" y="3318"/>
              <a:ext cx="286" cy="27"/>
            </a:xfrm>
            <a:custGeom>
              <a:avLst/>
              <a:gdLst>
                <a:gd name="T0" fmla="*/ 0 w 286"/>
                <a:gd name="T1" fmla="*/ 27 h 27"/>
                <a:gd name="T2" fmla="*/ 28 w 286"/>
                <a:gd name="T3" fmla="*/ 0 h 27"/>
                <a:gd name="T4" fmla="*/ 286 w 286"/>
                <a:gd name="T5" fmla="*/ 0 h 27"/>
                <a:gd name="T6" fmla="*/ 259 w 286"/>
                <a:gd name="T7" fmla="*/ 27 h 27"/>
                <a:gd name="T8" fmla="*/ 0 w 286"/>
                <a:gd name="T9" fmla="*/ 27 h 27"/>
                <a:gd name="T10" fmla="*/ 0 w 28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7">
                  <a:moveTo>
                    <a:pt x="0" y="27"/>
                  </a:moveTo>
                  <a:lnTo>
                    <a:pt x="28" y="0"/>
                  </a:lnTo>
                  <a:lnTo>
                    <a:pt x="286" y="0"/>
                  </a:lnTo>
                  <a:lnTo>
                    <a:pt x="259" y="27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55">
              <a:extLst>
                <a:ext uri="{FF2B5EF4-FFF2-40B4-BE49-F238E27FC236}">
                  <a16:creationId xmlns:a16="http://schemas.microsoft.com/office/drawing/2014/main" id="{78A403FF-72CF-40F2-BF04-ED22A64250E3}"/>
                </a:ext>
              </a:extLst>
            </p:cNvPr>
            <p:cNvSpPr/>
            <p:nvPr/>
          </p:nvSpPr>
          <p:spPr bwMode="auto">
            <a:xfrm>
              <a:off x="1372" y="3318"/>
              <a:ext cx="286" cy="27"/>
            </a:xfrm>
            <a:custGeom>
              <a:avLst/>
              <a:gdLst>
                <a:gd name="T0" fmla="*/ 0 w 286"/>
                <a:gd name="T1" fmla="*/ 27 h 27"/>
                <a:gd name="T2" fmla="*/ 28 w 286"/>
                <a:gd name="T3" fmla="*/ 0 h 27"/>
                <a:gd name="T4" fmla="*/ 286 w 286"/>
                <a:gd name="T5" fmla="*/ 0 h 27"/>
                <a:gd name="T6" fmla="*/ 259 w 286"/>
                <a:gd name="T7" fmla="*/ 27 h 27"/>
                <a:gd name="T8" fmla="*/ 0 w 286"/>
                <a:gd name="T9" fmla="*/ 27 h 27"/>
                <a:gd name="T10" fmla="*/ 0 w 28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7">
                  <a:moveTo>
                    <a:pt x="0" y="27"/>
                  </a:moveTo>
                  <a:lnTo>
                    <a:pt x="28" y="0"/>
                  </a:lnTo>
                  <a:lnTo>
                    <a:pt x="286" y="0"/>
                  </a:lnTo>
                  <a:lnTo>
                    <a:pt x="259" y="27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Line 56">
              <a:extLst>
                <a:ext uri="{FF2B5EF4-FFF2-40B4-BE49-F238E27FC236}">
                  <a16:creationId xmlns:a16="http://schemas.microsoft.com/office/drawing/2014/main" id="{8D34752D-0D71-49B9-B726-7EFDE8FFD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6" y="3366"/>
              <a:ext cx="58" cy="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57">
              <a:extLst>
                <a:ext uri="{FF2B5EF4-FFF2-40B4-BE49-F238E27FC236}">
                  <a16:creationId xmlns:a16="http://schemas.microsoft.com/office/drawing/2014/main" id="{430A23E4-CD97-4766-81AF-9055EA51F9D4}"/>
                </a:ext>
              </a:extLst>
            </p:cNvPr>
            <p:cNvSpPr/>
            <p:nvPr/>
          </p:nvSpPr>
          <p:spPr bwMode="auto">
            <a:xfrm>
              <a:off x="1631" y="3318"/>
              <a:ext cx="27" cy="74"/>
            </a:xfrm>
            <a:custGeom>
              <a:avLst/>
              <a:gdLst>
                <a:gd name="T0" fmla="*/ 0 w 27"/>
                <a:gd name="T1" fmla="*/ 74 h 74"/>
                <a:gd name="T2" fmla="*/ 27 w 27"/>
                <a:gd name="T3" fmla="*/ 47 h 74"/>
                <a:gd name="T4" fmla="*/ 27 w 27"/>
                <a:gd name="T5" fmla="*/ 0 h 74"/>
                <a:gd name="T6" fmla="*/ 0 w 27"/>
                <a:gd name="T7" fmla="*/ 27 h 74"/>
                <a:gd name="T8" fmla="*/ 0 w 27"/>
                <a:gd name="T9" fmla="*/ 74 h 74"/>
                <a:gd name="T10" fmla="*/ 0 w 2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4">
                  <a:moveTo>
                    <a:pt x="0" y="74"/>
                  </a:moveTo>
                  <a:lnTo>
                    <a:pt x="27" y="47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58">
              <a:extLst>
                <a:ext uri="{FF2B5EF4-FFF2-40B4-BE49-F238E27FC236}">
                  <a16:creationId xmlns:a16="http://schemas.microsoft.com/office/drawing/2014/main" id="{08467293-ADFD-42F3-91D8-EE936B2A41DE}"/>
                </a:ext>
              </a:extLst>
            </p:cNvPr>
            <p:cNvSpPr/>
            <p:nvPr/>
          </p:nvSpPr>
          <p:spPr bwMode="auto">
            <a:xfrm>
              <a:off x="1631" y="3318"/>
              <a:ext cx="27" cy="74"/>
            </a:xfrm>
            <a:custGeom>
              <a:avLst/>
              <a:gdLst>
                <a:gd name="T0" fmla="*/ 0 w 27"/>
                <a:gd name="T1" fmla="*/ 74 h 74"/>
                <a:gd name="T2" fmla="*/ 27 w 27"/>
                <a:gd name="T3" fmla="*/ 47 h 74"/>
                <a:gd name="T4" fmla="*/ 27 w 27"/>
                <a:gd name="T5" fmla="*/ 0 h 74"/>
                <a:gd name="T6" fmla="*/ 0 w 27"/>
                <a:gd name="T7" fmla="*/ 27 h 74"/>
                <a:gd name="T8" fmla="*/ 0 w 27"/>
                <a:gd name="T9" fmla="*/ 74 h 74"/>
                <a:gd name="T10" fmla="*/ 0 w 2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4">
                  <a:moveTo>
                    <a:pt x="0" y="74"/>
                  </a:moveTo>
                  <a:lnTo>
                    <a:pt x="27" y="47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59">
              <a:extLst>
                <a:ext uri="{FF2B5EF4-FFF2-40B4-BE49-F238E27FC236}">
                  <a16:creationId xmlns:a16="http://schemas.microsoft.com/office/drawing/2014/main" id="{E8C23A71-4B5E-4ECC-A589-D7C1E3061BEE}"/>
                </a:ext>
              </a:extLst>
            </p:cNvPr>
            <p:cNvSpPr/>
            <p:nvPr/>
          </p:nvSpPr>
          <p:spPr bwMode="auto">
            <a:xfrm>
              <a:off x="1374" y="3386"/>
              <a:ext cx="228" cy="35"/>
            </a:xfrm>
            <a:custGeom>
              <a:avLst/>
              <a:gdLst>
                <a:gd name="T0" fmla="*/ 0 w 228"/>
                <a:gd name="T1" fmla="*/ 35 h 35"/>
                <a:gd name="T2" fmla="*/ 29 w 228"/>
                <a:gd name="T3" fmla="*/ 0 h 35"/>
                <a:gd name="T4" fmla="*/ 228 w 228"/>
                <a:gd name="T5" fmla="*/ 0 h 35"/>
                <a:gd name="T6" fmla="*/ 199 w 228"/>
                <a:gd name="T7" fmla="*/ 35 h 35"/>
                <a:gd name="T8" fmla="*/ 0 w 228"/>
                <a:gd name="T9" fmla="*/ 35 h 35"/>
                <a:gd name="T10" fmla="*/ 0 w 228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35">
                  <a:moveTo>
                    <a:pt x="0" y="35"/>
                  </a:moveTo>
                  <a:lnTo>
                    <a:pt x="29" y="0"/>
                  </a:lnTo>
                  <a:lnTo>
                    <a:pt x="228" y="0"/>
                  </a:lnTo>
                  <a:lnTo>
                    <a:pt x="19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60">
              <a:extLst>
                <a:ext uri="{FF2B5EF4-FFF2-40B4-BE49-F238E27FC236}">
                  <a16:creationId xmlns:a16="http://schemas.microsoft.com/office/drawing/2014/main" id="{12129D54-DF7F-4394-8E1B-96B0416A7C04}"/>
                </a:ext>
              </a:extLst>
            </p:cNvPr>
            <p:cNvSpPr/>
            <p:nvPr/>
          </p:nvSpPr>
          <p:spPr bwMode="auto">
            <a:xfrm>
              <a:off x="1374" y="3386"/>
              <a:ext cx="228" cy="35"/>
            </a:xfrm>
            <a:custGeom>
              <a:avLst/>
              <a:gdLst>
                <a:gd name="T0" fmla="*/ 0 w 228"/>
                <a:gd name="T1" fmla="*/ 35 h 35"/>
                <a:gd name="T2" fmla="*/ 29 w 228"/>
                <a:gd name="T3" fmla="*/ 0 h 35"/>
                <a:gd name="T4" fmla="*/ 228 w 228"/>
                <a:gd name="T5" fmla="*/ 0 h 35"/>
                <a:gd name="T6" fmla="*/ 199 w 228"/>
                <a:gd name="T7" fmla="*/ 35 h 35"/>
                <a:gd name="T8" fmla="*/ 0 w 228"/>
                <a:gd name="T9" fmla="*/ 35 h 35"/>
                <a:gd name="T10" fmla="*/ 0 w 228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35">
                  <a:moveTo>
                    <a:pt x="0" y="35"/>
                  </a:moveTo>
                  <a:lnTo>
                    <a:pt x="29" y="0"/>
                  </a:lnTo>
                  <a:lnTo>
                    <a:pt x="228" y="0"/>
                  </a:lnTo>
                  <a:lnTo>
                    <a:pt x="19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61">
              <a:extLst>
                <a:ext uri="{FF2B5EF4-FFF2-40B4-BE49-F238E27FC236}">
                  <a16:creationId xmlns:a16="http://schemas.microsoft.com/office/drawing/2014/main" id="{DFE489A3-AC8B-4D94-9314-0EACAED0A089}"/>
                </a:ext>
              </a:extLst>
            </p:cNvPr>
            <p:cNvSpPr/>
            <p:nvPr/>
          </p:nvSpPr>
          <p:spPr bwMode="auto">
            <a:xfrm>
              <a:off x="1573" y="3386"/>
              <a:ext cx="29" cy="42"/>
            </a:xfrm>
            <a:custGeom>
              <a:avLst/>
              <a:gdLst>
                <a:gd name="T0" fmla="*/ 0 w 29"/>
                <a:gd name="T1" fmla="*/ 42 h 42"/>
                <a:gd name="T2" fmla="*/ 29 w 29"/>
                <a:gd name="T3" fmla="*/ 13 h 42"/>
                <a:gd name="T4" fmla="*/ 29 w 29"/>
                <a:gd name="T5" fmla="*/ 0 h 42"/>
                <a:gd name="T6" fmla="*/ 0 w 29"/>
                <a:gd name="T7" fmla="*/ 36 h 42"/>
                <a:gd name="T8" fmla="*/ 0 w 29"/>
                <a:gd name="T9" fmla="*/ 42 h 42"/>
                <a:gd name="T10" fmla="*/ 0 w 29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2">
                  <a:moveTo>
                    <a:pt x="0" y="42"/>
                  </a:moveTo>
                  <a:lnTo>
                    <a:pt x="29" y="13"/>
                  </a:lnTo>
                  <a:lnTo>
                    <a:pt x="29" y="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62">
              <a:extLst>
                <a:ext uri="{FF2B5EF4-FFF2-40B4-BE49-F238E27FC236}">
                  <a16:creationId xmlns:a16="http://schemas.microsoft.com/office/drawing/2014/main" id="{CA1E2EF3-34EF-4074-B7B4-A7A204206966}"/>
                </a:ext>
              </a:extLst>
            </p:cNvPr>
            <p:cNvSpPr/>
            <p:nvPr/>
          </p:nvSpPr>
          <p:spPr bwMode="auto">
            <a:xfrm>
              <a:off x="1573" y="3386"/>
              <a:ext cx="29" cy="42"/>
            </a:xfrm>
            <a:custGeom>
              <a:avLst/>
              <a:gdLst>
                <a:gd name="T0" fmla="*/ 0 w 29"/>
                <a:gd name="T1" fmla="*/ 42 h 42"/>
                <a:gd name="T2" fmla="*/ 29 w 29"/>
                <a:gd name="T3" fmla="*/ 13 h 42"/>
                <a:gd name="T4" fmla="*/ 29 w 29"/>
                <a:gd name="T5" fmla="*/ 0 h 42"/>
                <a:gd name="T6" fmla="*/ 0 w 29"/>
                <a:gd name="T7" fmla="*/ 36 h 42"/>
                <a:gd name="T8" fmla="*/ 0 w 29"/>
                <a:gd name="T9" fmla="*/ 42 h 42"/>
                <a:gd name="T10" fmla="*/ 0 w 29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2">
                  <a:moveTo>
                    <a:pt x="0" y="42"/>
                  </a:moveTo>
                  <a:lnTo>
                    <a:pt x="29" y="13"/>
                  </a:lnTo>
                  <a:lnTo>
                    <a:pt x="29" y="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63">
              <a:extLst>
                <a:ext uri="{FF2B5EF4-FFF2-40B4-BE49-F238E27FC236}">
                  <a16:creationId xmlns:a16="http://schemas.microsoft.com/office/drawing/2014/main" id="{B91E1600-E0A1-4FFA-B9D2-1E7AB800963D}"/>
                </a:ext>
              </a:extLst>
            </p:cNvPr>
            <p:cNvSpPr/>
            <p:nvPr/>
          </p:nvSpPr>
          <p:spPr bwMode="auto">
            <a:xfrm>
              <a:off x="1374" y="3421"/>
              <a:ext cx="199" cy="7"/>
            </a:xfrm>
            <a:custGeom>
              <a:avLst/>
              <a:gdLst>
                <a:gd name="T0" fmla="*/ 0 w 199"/>
                <a:gd name="T1" fmla="*/ 0 h 7"/>
                <a:gd name="T2" fmla="*/ 199 w 199"/>
                <a:gd name="T3" fmla="*/ 0 h 7"/>
                <a:gd name="T4" fmla="*/ 199 w 199"/>
                <a:gd name="T5" fmla="*/ 7 h 7"/>
                <a:gd name="T6" fmla="*/ 0 w 199"/>
                <a:gd name="T7" fmla="*/ 7 h 7"/>
                <a:gd name="T8" fmla="*/ 0 w 199"/>
                <a:gd name="T9" fmla="*/ 0 h 7"/>
                <a:gd name="T10" fmla="*/ 0 w 19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7">
                  <a:moveTo>
                    <a:pt x="0" y="0"/>
                  </a:moveTo>
                  <a:lnTo>
                    <a:pt x="199" y="0"/>
                  </a:lnTo>
                  <a:lnTo>
                    <a:pt x="19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64">
              <a:extLst>
                <a:ext uri="{FF2B5EF4-FFF2-40B4-BE49-F238E27FC236}">
                  <a16:creationId xmlns:a16="http://schemas.microsoft.com/office/drawing/2014/main" id="{D4B7FA72-41E3-47BD-A2D6-2F004CDA5365}"/>
                </a:ext>
              </a:extLst>
            </p:cNvPr>
            <p:cNvSpPr/>
            <p:nvPr/>
          </p:nvSpPr>
          <p:spPr bwMode="auto">
            <a:xfrm>
              <a:off x="1374" y="3421"/>
              <a:ext cx="199" cy="7"/>
            </a:xfrm>
            <a:custGeom>
              <a:avLst/>
              <a:gdLst>
                <a:gd name="T0" fmla="*/ 0 w 199"/>
                <a:gd name="T1" fmla="*/ 0 h 7"/>
                <a:gd name="T2" fmla="*/ 199 w 199"/>
                <a:gd name="T3" fmla="*/ 0 h 7"/>
                <a:gd name="T4" fmla="*/ 199 w 199"/>
                <a:gd name="T5" fmla="*/ 7 h 7"/>
                <a:gd name="T6" fmla="*/ 0 w 199"/>
                <a:gd name="T7" fmla="*/ 7 h 7"/>
                <a:gd name="T8" fmla="*/ 0 w 199"/>
                <a:gd name="T9" fmla="*/ 0 h 7"/>
                <a:gd name="T10" fmla="*/ 0 w 19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7">
                  <a:moveTo>
                    <a:pt x="0" y="0"/>
                  </a:moveTo>
                  <a:lnTo>
                    <a:pt x="199" y="0"/>
                  </a:lnTo>
                  <a:lnTo>
                    <a:pt x="19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65">
              <a:extLst>
                <a:ext uri="{FF2B5EF4-FFF2-40B4-BE49-F238E27FC236}">
                  <a16:creationId xmlns:a16="http://schemas.microsoft.com/office/drawing/2014/main" id="{DDFF2E99-0A3E-4990-9F6E-CD069F53DBC8}"/>
                </a:ext>
              </a:extLst>
            </p:cNvPr>
            <p:cNvSpPr/>
            <p:nvPr/>
          </p:nvSpPr>
          <p:spPr bwMode="auto">
            <a:xfrm>
              <a:off x="1412" y="3318"/>
              <a:ext cx="204" cy="20"/>
            </a:xfrm>
            <a:custGeom>
              <a:avLst/>
              <a:gdLst>
                <a:gd name="T0" fmla="*/ 0 w 204"/>
                <a:gd name="T1" fmla="*/ 20 h 20"/>
                <a:gd name="T2" fmla="*/ 21 w 204"/>
                <a:gd name="T3" fmla="*/ 0 h 20"/>
                <a:gd name="T4" fmla="*/ 204 w 204"/>
                <a:gd name="T5" fmla="*/ 0 h 20"/>
                <a:gd name="T6" fmla="*/ 183 w 204"/>
                <a:gd name="T7" fmla="*/ 20 h 20"/>
                <a:gd name="T8" fmla="*/ 0 w 204"/>
                <a:gd name="T9" fmla="*/ 20 h 20"/>
                <a:gd name="T10" fmla="*/ 0 w 20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">
                  <a:moveTo>
                    <a:pt x="0" y="20"/>
                  </a:moveTo>
                  <a:lnTo>
                    <a:pt x="21" y="0"/>
                  </a:lnTo>
                  <a:lnTo>
                    <a:pt x="204" y="0"/>
                  </a:lnTo>
                  <a:lnTo>
                    <a:pt x="183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66">
              <a:extLst>
                <a:ext uri="{FF2B5EF4-FFF2-40B4-BE49-F238E27FC236}">
                  <a16:creationId xmlns:a16="http://schemas.microsoft.com/office/drawing/2014/main" id="{4A793C79-FA59-4533-9C17-8285D7A608E5}"/>
                </a:ext>
              </a:extLst>
            </p:cNvPr>
            <p:cNvSpPr/>
            <p:nvPr/>
          </p:nvSpPr>
          <p:spPr bwMode="auto">
            <a:xfrm>
              <a:off x="1412" y="3318"/>
              <a:ext cx="204" cy="20"/>
            </a:xfrm>
            <a:custGeom>
              <a:avLst/>
              <a:gdLst>
                <a:gd name="T0" fmla="*/ 0 w 204"/>
                <a:gd name="T1" fmla="*/ 20 h 20"/>
                <a:gd name="T2" fmla="*/ 21 w 204"/>
                <a:gd name="T3" fmla="*/ 0 h 20"/>
                <a:gd name="T4" fmla="*/ 204 w 204"/>
                <a:gd name="T5" fmla="*/ 0 h 20"/>
                <a:gd name="T6" fmla="*/ 183 w 204"/>
                <a:gd name="T7" fmla="*/ 20 h 20"/>
                <a:gd name="T8" fmla="*/ 0 w 204"/>
                <a:gd name="T9" fmla="*/ 20 h 20"/>
                <a:gd name="T10" fmla="*/ 0 w 20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">
                  <a:moveTo>
                    <a:pt x="0" y="20"/>
                  </a:moveTo>
                  <a:lnTo>
                    <a:pt x="21" y="0"/>
                  </a:lnTo>
                  <a:lnTo>
                    <a:pt x="204" y="0"/>
                  </a:lnTo>
                  <a:lnTo>
                    <a:pt x="183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2" cap="sq">
              <a:solidFill>
                <a:srgbClr val="000000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67">
              <a:extLst>
                <a:ext uri="{FF2B5EF4-FFF2-40B4-BE49-F238E27FC236}">
                  <a16:creationId xmlns:a16="http://schemas.microsoft.com/office/drawing/2014/main" id="{E951C72C-4A2E-41D9-834C-F767A74A4FE1}"/>
                </a:ext>
              </a:extLst>
            </p:cNvPr>
            <p:cNvSpPr/>
            <p:nvPr/>
          </p:nvSpPr>
          <p:spPr bwMode="auto">
            <a:xfrm>
              <a:off x="1410" y="3171"/>
              <a:ext cx="203" cy="20"/>
            </a:xfrm>
            <a:custGeom>
              <a:avLst/>
              <a:gdLst>
                <a:gd name="T0" fmla="*/ 0 w 203"/>
                <a:gd name="T1" fmla="*/ 20 h 20"/>
                <a:gd name="T2" fmla="*/ 20 w 203"/>
                <a:gd name="T3" fmla="*/ 0 h 20"/>
                <a:gd name="T4" fmla="*/ 203 w 203"/>
                <a:gd name="T5" fmla="*/ 0 h 20"/>
                <a:gd name="T6" fmla="*/ 183 w 203"/>
                <a:gd name="T7" fmla="*/ 20 h 20"/>
                <a:gd name="T8" fmla="*/ 0 w 203"/>
                <a:gd name="T9" fmla="*/ 20 h 20"/>
                <a:gd name="T10" fmla="*/ 0 w 20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0">
                  <a:moveTo>
                    <a:pt x="0" y="20"/>
                  </a:moveTo>
                  <a:lnTo>
                    <a:pt x="20" y="0"/>
                  </a:lnTo>
                  <a:lnTo>
                    <a:pt x="203" y="0"/>
                  </a:lnTo>
                  <a:lnTo>
                    <a:pt x="183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68">
              <a:extLst>
                <a:ext uri="{FF2B5EF4-FFF2-40B4-BE49-F238E27FC236}">
                  <a16:creationId xmlns:a16="http://schemas.microsoft.com/office/drawing/2014/main" id="{CA4AEACD-47FD-4133-BAF7-60F36D9E2C60}"/>
                </a:ext>
              </a:extLst>
            </p:cNvPr>
            <p:cNvSpPr/>
            <p:nvPr/>
          </p:nvSpPr>
          <p:spPr bwMode="auto">
            <a:xfrm>
              <a:off x="1410" y="3171"/>
              <a:ext cx="203" cy="20"/>
            </a:xfrm>
            <a:custGeom>
              <a:avLst/>
              <a:gdLst>
                <a:gd name="T0" fmla="*/ 0 w 203"/>
                <a:gd name="T1" fmla="*/ 20 h 20"/>
                <a:gd name="T2" fmla="*/ 20 w 203"/>
                <a:gd name="T3" fmla="*/ 0 h 20"/>
                <a:gd name="T4" fmla="*/ 203 w 203"/>
                <a:gd name="T5" fmla="*/ 0 h 20"/>
                <a:gd name="T6" fmla="*/ 183 w 203"/>
                <a:gd name="T7" fmla="*/ 20 h 20"/>
                <a:gd name="T8" fmla="*/ 0 w 203"/>
                <a:gd name="T9" fmla="*/ 20 h 20"/>
                <a:gd name="T10" fmla="*/ 0 w 20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0">
                  <a:moveTo>
                    <a:pt x="0" y="20"/>
                  </a:moveTo>
                  <a:lnTo>
                    <a:pt x="20" y="0"/>
                  </a:lnTo>
                  <a:lnTo>
                    <a:pt x="203" y="0"/>
                  </a:lnTo>
                  <a:lnTo>
                    <a:pt x="183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69">
              <a:extLst>
                <a:ext uri="{FF2B5EF4-FFF2-40B4-BE49-F238E27FC236}">
                  <a16:creationId xmlns:a16="http://schemas.microsoft.com/office/drawing/2014/main" id="{7193E8CD-5BB3-430F-A6F5-85E6C6D4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191"/>
              <a:ext cx="183" cy="143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70">
              <a:extLst>
                <a:ext uri="{FF2B5EF4-FFF2-40B4-BE49-F238E27FC236}">
                  <a16:creationId xmlns:a16="http://schemas.microsoft.com/office/drawing/2014/main" id="{2B3560E5-6950-4AD5-BA50-C52599DDB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191"/>
              <a:ext cx="183" cy="143"/>
            </a:xfrm>
            <a:prstGeom prst="rect">
              <a:avLst/>
            </a:prstGeom>
            <a:noFill/>
            <a:ln w="2" cap="sq">
              <a:solidFill>
                <a:srgbClr val="49493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71">
              <a:extLst>
                <a:ext uri="{FF2B5EF4-FFF2-40B4-BE49-F238E27FC236}">
                  <a16:creationId xmlns:a16="http://schemas.microsoft.com/office/drawing/2014/main" id="{F7B8F89D-2F8D-4D43-A7E5-DE50D60EF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3208"/>
              <a:ext cx="151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72">
              <a:extLst>
                <a:ext uri="{FF2B5EF4-FFF2-40B4-BE49-F238E27FC236}">
                  <a16:creationId xmlns:a16="http://schemas.microsoft.com/office/drawing/2014/main" id="{A861B808-508C-4F9E-B0C7-4D9FA6E2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3208"/>
              <a:ext cx="151" cy="111"/>
            </a:xfrm>
            <a:prstGeom prst="rect">
              <a:avLst/>
            </a:prstGeom>
            <a:noFill/>
            <a:ln w="2" cap="sq">
              <a:solidFill>
                <a:srgbClr val="49493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73">
              <a:extLst>
                <a:ext uri="{FF2B5EF4-FFF2-40B4-BE49-F238E27FC236}">
                  <a16:creationId xmlns:a16="http://schemas.microsoft.com/office/drawing/2014/main" id="{E864292E-B28E-426C-9A07-A53715FA1B36}"/>
                </a:ext>
              </a:extLst>
            </p:cNvPr>
            <p:cNvSpPr/>
            <p:nvPr/>
          </p:nvSpPr>
          <p:spPr bwMode="auto">
            <a:xfrm>
              <a:off x="1593" y="3171"/>
              <a:ext cx="20" cy="162"/>
            </a:xfrm>
            <a:custGeom>
              <a:avLst/>
              <a:gdLst>
                <a:gd name="T0" fmla="*/ 0 w 20"/>
                <a:gd name="T1" fmla="*/ 162 h 162"/>
                <a:gd name="T2" fmla="*/ 20 w 20"/>
                <a:gd name="T3" fmla="*/ 143 h 162"/>
                <a:gd name="T4" fmla="*/ 20 w 20"/>
                <a:gd name="T5" fmla="*/ 0 h 162"/>
                <a:gd name="T6" fmla="*/ 0 w 20"/>
                <a:gd name="T7" fmla="*/ 20 h 162"/>
                <a:gd name="T8" fmla="*/ 0 w 20"/>
                <a:gd name="T9" fmla="*/ 162 h 162"/>
                <a:gd name="T10" fmla="*/ 0 w 20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2">
                  <a:moveTo>
                    <a:pt x="0" y="162"/>
                  </a:moveTo>
                  <a:lnTo>
                    <a:pt x="20" y="143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74">
              <a:extLst>
                <a:ext uri="{FF2B5EF4-FFF2-40B4-BE49-F238E27FC236}">
                  <a16:creationId xmlns:a16="http://schemas.microsoft.com/office/drawing/2014/main" id="{33862A27-D292-43FD-BCD8-0D5A01B64EA5}"/>
                </a:ext>
              </a:extLst>
            </p:cNvPr>
            <p:cNvSpPr/>
            <p:nvPr/>
          </p:nvSpPr>
          <p:spPr bwMode="auto">
            <a:xfrm>
              <a:off x="1593" y="3171"/>
              <a:ext cx="20" cy="162"/>
            </a:xfrm>
            <a:custGeom>
              <a:avLst/>
              <a:gdLst>
                <a:gd name="T0" fmla="*/ 0 w 20"/>
                <a:gd name="T1" fmla="*/ 162 h 162"/>
                <a:gd name="T2" fmla="*/ 20 w 20"/>
                <a:gd name="T3" fmla="*/ 143 h 162"/>
                <a:gd name="T4" fmla="*/ 20 w 20"/>
                <a:gd name="T5" fmla="*/ 0 h 162"/>
                <a:gd name="T6" fmla="*/ 0 w 20"/>
                <a:gd name="T7" fmla="*/ 20 h 162"/>
                <a:gd name="T8" fmla="*/ 0 w 20"/>
                <a:gd name="T9" fmla="*/ 162 h 162"/>
                <a:gd name="T10" fmla="*/ 0 w 20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2">
                  <a:moveTo>
                    <a:pt x="0" y="162"/>
                  </a:moveTo>
                  <a:lnTo>
                    <a:pt x="20" y="143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noFill/>
            <a:ln w="2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Line 76">
              <a:extLst>
                <a:ext uri="{FF2B5EF4-FFF2-40B4-BE49-F238E27FC236}">
                  <a16:creationId xmlns:a16="http://schemas.microsoft.com/office/drawing/2014/main" id="{4A178DE4-2592-4B66-93FF-87367A084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328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Line 77">
              <a:extLst>
                <a:ext uri="{FF2B5EF4-FFF2-40B4-BE49-F238E27FC236}">
                  <a16:creationId xmlns:a16="http://schemas.microsoft.com/office/drawing/2014/main" id="{562D6A5C-78D9-4583-8376-502304A32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3282"/>
              <a:ext cx="0" cy="0"/>
            </a:xfrm>
            <a:prstGeom prst="line">
              <a:avLst/>
            </a:prstGeom>
            <a:noFill/>
            <a:ln w="1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Oval 81">
              <a:extLst>
                <a:ext uri="{FF2B5EF4-FFF2-40B4-BE49-F238E27FC236}">
                  <a16:creationId xmlns:a16="http://schemas.microsoft.com/office/drawing/2014/main" id="{8D13AFDB-AD99-4C81-A876-48483DC2F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73"/>
              <a:ext cx="10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Line 82">
              <a:extLst>
                <a:ext uri="{FF2B5EF4-FFF2-40B4-BE49-F238E27FC236}">
                  <a16:creationId xmlns:a16="http://schemas.microsoft.com/office/drawing/2014/main" id="{58B742EA-2CFB-4830-A30D-75660FF78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327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Line 83">
              <a:extLst>
                <a:ext uri="{FF2B5EF4-FFF2-40B4-BE49-F238E27FC236}">
                  <a16:creationId xmlns:a16="http://schemas.microsoft.com/office/drawing/2014/main" id="{D8DC18C0-C408-47F5-8943-865E38DA6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327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4">
              <a:extLst>
                <a:ext uri="{FF2B5EF4-FFF2-40B4-BE49-F238E27FC236}">
                  <a16:creationId xmlns:a16="http://schemas.microsoft.com/office/drawing/2014/main" id="{CB484558-5211-426C-BBFC-376EBA4140D8}"/>
                </a:ext>
              </a:extLst>
            </p:cNvPr>
            <p:cNvSpPr/>
            <p:nvPr/>
          </p:nvSpPr>
          <p:spPr bwMode="auto">
            <a:xfrm>
              <a:off x="1491" y="3280"/>
              <a:ext cx="4" cy="15"/>
            </a:xfrm>
            <a:custGeom>
              <a:avLst/>
              <a:gdLst>
                <a:gd name="T0" fmla="*/ 4 w 4"/>
                <a:gd name="T1" fmla="*/ 12 h 15"/>
                <a:gd name="T2" fmla="*/ 4 w 4"/>
                <a:gd name="T3" fmla="*/ 0 h 15"/>
                <a:gd name="T4" fmla="*/ 0 w 4"/>
                <a:gd name="T5" fmla="*/ 2 h 15"/>
                <a:gd name="T6" fmla="*/ 0 w 4"/>
                <a:gd name="T7" fmla="*/ 15 h 15"/>
                <a:gd name="T8" fmla="*/ 4 w 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4" y="1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1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Line 85">
              <a:extLst>
                <a:ext uri="{FF2B5EF4-FFF2-40B4-BE49-F238E27FC236}">
                  <a16:creationId xmlns:a16="http://schemas.microsoft.com/office/drawing/2014/main" id="{8FE9C723-0F08-4E7F-AB28-037FDC9EB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25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Line 86">
              <a:extLst>
                <a:ext uri="{FF2B5EF4-FFF2-40B4-BE49-F238E27FC236}">
                  <a16:creationId xmlns:a16="http://schemas.microsoft.com/office/drawing/2014/main" id="{399D684E-AAA4-4581-B3B9-ACF759420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256"/>
              <a:ext cx="0" cy="0"/>
            </a:xfrm>
            <a:prstGeom prst="line">
              <a:avLst/>
            </a:prstGeom>
            <a:noFill/>
            <a:ln w="2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37" name="直接连接符 236">
            <a:extLst>
              <a:ext uri="{FF2B5EF4-FFF2-40B4-BE49-F238E27FC236}">
                <a16:creationId xmlns:a16="http://schemas.microsoft.com/office/drawing/2014/main" id="{CEC58998-9976-4930-B3E5-2110E4A8DA35}"/>
              </a:ext>
            </a:extLst>
          </p:cNvPr>
          <p:cNvCxnSpPr/>
          <p:nvPr/>
        </p:nvCxnSpPr>
        <p:spPr>
          <a:xfrm>
            <a:off x="3879799" y="3064798"/>
            <a:ext cx="18646" cy="967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>
            <a:extLst>
              <a:ext uri="{FF2B5EF4-FFF2-40B4-BE49-F238E27FC236}">
                <a16:creationId xmlns:a16="http://schemas.microsoft.com/office/drawing/2014/main" id="{8C9461F1-590E-407A-8A44-352D110C8A1B}"/>
              </a:ext>
            </a:extLst>
          </p:cNvPr>
          <p:cNvCxnSpPr>
            <a:stCxn id="80" idx="2"/>
          </p:cNvCxnSpPr>
          <p:nvPr/>
        </p:nvCxnSpPr>
        <p:spPr>
          <a:xfrm>
            <a:off x="3594684" y="2592973"/>
            <a:ext cx="270510" cy="255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>
            <a:extLst>
              <a:ext uri="{FF2B5EF4-FFF2-40B4-BE49-F238E27FC236}">
                <a16:creationId xmlns:a16="http://schemas.microsoft.com/office/drawing/2014/main" id="{4D5D678A-880D-41BA-83E1-DBEF8E2082C1}"/>
              </a:ext>
            </a:extLst>
          </p:cNvPr>
          <p:cNvCxnSpPr>
            <a:stCxn id="81" idx="2"/>
            <a:endCxn id="83" idx="0"/>
          </p:cNvCxnSpPr>
          <p:nvPr/>
        </p:nvCxnSpPr>
        <p:spPr>
          <a:xfrm flipH="1">
            <a:off x="3849319" y="2584082"/>
            <a:ext cx="380365" cy="27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>
            <a:extLst>
              <a:ext uri="{FF2B5EF4-FFF2-40B4-BE49-F238E27FC236}">
                <a16:creationId xmlns:a16="http://schemas.microsoft.com/office/drawing/2014/main" id="{6A3C5001-4E2B-4F12-9167-76267186060C}"/>
              </a:ext>
            </a:extLst>
          </p:cNvPr>
          <p:cNvCxnSpPr>
            <a:endCxn id="80" idx="1"/>
          </p:cNvCxnSpPr>
          <p:nvPr/>
        </p:nvCxnSpPr>
        <p:spPr>
          <a:xfrm>
            <a:off x="3063824" y="2332612"/>
            <a:ext cx="290195" cy="182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5D3694CE-3F78-40B5-8D6E-41ABF7BCAB14}"/>
              </a:ext>
            </a:extLst>
          </p:cNvPr>
          <p:cNvCxnSpPr>
            <a:stCxn id="82" idx="2"/>
            <a:endCxn id="80" idx="0"/>
          </p:cNvCxnSpPr>
          <p:nvPr/>
        </p:nvCxnSpPr>
        <p:spPr>
          <a:xfrm flipH="1">
            <a:off x="3594684" y="2322451"/>
            <a:ext cx="277495" cy="11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7AF8DB32-4134-4B29-886D-4D084F6B8A11}"/>
              </a:ext>
            </a:extLst>
          </p:cNvPr>
          <p:cNvCxnSpPr>
            <a:stCxn id="82" idx="2"/>
            <a:endCxn id="81" idx="0"/>
          </p:cNvCxnSpPr>
          <p:nvPr/>
        </p:nvCxnSpPr>
        <p:spPr>
          <a:xfrm>
            <a:off x="3872179" y="2322451"/>
            <a:ext cx="357505" cy="10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0264F6D9-0672-424D-AD53-87E38C249164}"/>
              </a:ext>
            </a:extLst>
          </p:cNvPr>
          <p:cNvCxnSpPr>
            <a:stCxn id="79" idx="2"/>
            <a:endCxn id="82" idx="0"/>
          </p:cNvCxnSpPr>
          <p:nvPr/>
        </p:nvCxnSpPr>
        <p:spPr>
          <a:xfrm>
            <a:off x="2700717" y="1705840"/>
            <a:ext cx="1171145" cy="409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5D8578F5-0D1E-4A34-A9B8-F39ED74A1C6B}"/>
              </a:ext>
            </a:extLst>
          </p:cNvPr>
          <p:cNvCxnSpPr>
            <a:stCxn id="84" idx="2"/>
            <a:endCxn id="87" idx="0"/>
          </p:cNvCxnSpPr>
          <p:nvPr/>
        </p:nvCxnSpPr>
        <p:spPr>
          <a:xfrm>
            <a:off x="2124659" y="2679972"/>
            <a:ext cx="90048" cy="150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252">
            <a:extLst>
              <a:ext uri="{FF2B5EF4-FFF2-40B4-BE49-F238E27FC236}">
                <a16:creationId xmlns:a16="http://schemas.microsoft.com/office/drawing/2014/main" id="{01371499-9811-4128-B343-A5EACFFED183}"/>
              </a:ext>
            </a:extLst>
          </p:cNvPr>
          <p:cNvSpPr txBox="1"/>
          <p:nvPr/>
        </p:nvSpPr>
        <p:spPr>
          <a:xfrm>
            <a:off x="4079466" y="2217221"/>
            <a:ext cx="487680" cy="214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防火墙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6" name="TextBox 2257">
            <a:extLst>
              <a:ext uri="{FF2B5EF4-FFF2-40B4-BE49-F238E27FC236}">
                <a16:creationId xmlns:a16="http://schemas.microsoft.com/office/drawing/2014/main" id="{FD0120F2-DB81-4193-B42C-D8AD5F7473D5}"/>
              </a:ext>
            </a:extLst>
          </p:cNvPr>
          <p:cNvSpPr txBox="1"/>
          <p:nvPr/>
        </p:nvSpPr>
        <p:spPr>
          <a:xfrm>
            <a:off x="2695637" y="2038247"/>
            <a:ext cx="424815" cy="214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WAF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7" name="TextBox 2258">
            <a:extLst>
              <a:ext uri="{FF2B5EF4-FFF2-40B4-BE49-F238E27FC236}">
                <a16:creationId xmlns:a16="http://schemas.microsoft.com/office/drawing/2014/main" id="{46B7BE0E-3823-46A4-BD38-6D63D8B30943}"/>
              </a:ext>
            </a:extLst>
          </p:cNvPr>
          <p:cNvSpPr txBox="1"/>
          <p:nvPr/>
        </p:nvSpPr>
        <p:spPr>
          <a:xfrm>
            <a:off x="3954735" y="317973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外网区</a:t>
            </a:r>
          </a:p>
        </p:txBody>
      </p:sp>
      <p:cxnSp>
        <p:nvCxnSpPr>
          <p:cNvPr id="248" name="直接连接符 247">
            <a:extLst>
              <a:ext uri="{FF2B5EF4-FFF2-40B4-BE49-F238E27FC236}">
                <a16:creationId xmlns:a16="http://schemas.microsoft.com/office/drawing/2014/main" id="{DFFA2539-9467-4032-870A-95F5F050CA8D}"/>
              </a:ext>
            </a:extLst>
          </p:cNvPr>
          <p:cNvCxnSpPr/>
          <p:nvPr/>
        </p:nvCxnSpPr>
        <p:spPr>
          <a:xfrm flipV="1">
            <a:off x="3700448" y="4621727"/>
            <a:ext cx="2243736" cy="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接连接符 248">
            <a:extLst>
              <a:ext uri="{FF2B5EF4-FFF2-40B4-BE49-F238E27FC236}">
                <a16:creationId xmlns:a16="http://schemas.microsoft.com/office/drawing/2014/main" id="{2ECAD04F-F678-4BE4-8461-AE7EAEB2F83E}"/>
              </a:ext>
            </a:extLst>
          </p:cNvPr>
          <p:cNvCxnSpPr>
            <a:stCxn id="88" idx="0"/>
          </p:cNvCxnSpPr>
          <p:nvPr/>
        </p:nvCxnSpPr>
        <p:spPr>
          <a:xfrm flipV="1">
            <a:off x="3700448" y="4621727"/>
            <a:ext cx="0" cy="27971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接连接符 249">
            <a:extLst>
              <a:ext uri="{FF2B5EF4-FFF2-40B4-BE49-F238E27FC236}">
                <a16:creationId xmlns:a16="http://schemas.microsoft.com/office/drawing/2014/main" id="{036E59E7-C570-4E25-AF19-AFD840BBAAC4}"/>
              </a:ext>
            </a:extLst>
          </p:cNvPr>
          <p:cNvCxnSpPr/>
          <p:nvPr/>
        </p:nvCxnSpPr>
        <p:spPr>
          <a:xfrm flipV="1">
            <a:off x="5951169" y="3057812"/>
            <a:ext cx="1905" cy="86490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连接符 250">
            <a:extLst>
              <a:ext uri="{FF2B5EF4-FFF2-40B4-BE49-F238E27FC236}">
                <a16:creationId xmlns:a16="http://schemas.microsoft.com/office/drawing/2014/main" id="{86A7A0E3-C58D-4FFE-9919-EA86825C6BA5}"/>
              </a:ext>
            </a:extLst>
          </p:cNvPr>
          <p:cNvCxnSpPr/>
          <p:nvPr/>
        </p:nvCxnSpPr>
        <p:spPr>
          <a:xfrm>
            <a:off x="5907354" y="3057812"/>
            <a:ext cx="2948940" cy="69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>
            <a:extLst>
              <a:ext uri="{FF2B5EF4-FFF2-40B4-BE49-F238E27FC236}">
                <a16:creationId xmlns:a16="http://schemas.microsoft.com/office/drawing/2014/main" id="{62F04245-178F-4D31-8D68-6657B9BD6121}"/>
              </a:ext>
            </a:extLst>
          </p:cNvPr>
          <p:cNvCxnSpPr/>
          <p:nvPr/>
        </p:nvCxnSpPr>
        <p:spPr>
          <a:xfrm flipV="1">
            <a:off x="6031814" y="3114330"/>
            <a:ext cx="2931160" cy="260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接连接符 252">
            <a:extLst>
              <a:ext uri="{FF2B5EF4-FFF2-40B4-BE49-F238E27FC236}">
                <a16:creationId xmlns:a16="http://schemas.microsoft.com/office/drawing/2014/main" id="{3F8BDED4-BCFF-42CD-A173-87F4C42E91BD}"/>
              </a:ext>
            </a:extLst>
          </p:cNvPr>
          <p:cNvCxnSpPr/>
          <p:nvPr/>
        </p:nvCxnSpPr>
        <p:spPr>
          <a:xfrm flipH="1">
            <a:off x="5907354" y="2893976"/>
            <a:ext cx="635" cy="16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接连接符 253">
            <a:extLst>
              <a:ext uri="{FF2B5EF4-FFF2-40B4-BE49-F238E27FC236}">
                <a16:creationId xmlns:a16="http://schemas.microsoft.com/office/drawing/2014/main" id="{FF413852-9C57-4C29-A81B-810F22EF380D}"/>
              </a:ext>
            </a:extLst>
          </p:cNvPr>
          <p:cNvCxnSpPr/>
          <p:nvPr/>
        </p:nvCxnSpPr>
        <p:spPr>
          <a:xfrm flipH="1">
            <a:off x="6443294" y="2893976"/>
            <a:ext cx="635" cy="16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>
            <a:extLst>
              <a:ext uri="{FF2B5EF4-FFF2-40B4-BE49-F238E27FC236}">
                <a16:creationId xmlns:a16="http://schemas.microsoft.com/office/drawing/2014/main" id="{FD591B9F-5199-45CF-8274-7A94F221D4C0}"/>
              </a:ext>
            </a:extLst>
          </p:cNvPr>
          <p:cNvCxnSpPr/>
          <p:nvPr/>
        </p:nvCxnSpPr>
        <p:spPr>
          <a:xfrm>
            <a:off x="6025464" y="2902866"/>
            <a:ext cx="635" cy="24512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>
            <a:extLst>
              <a:ext uri="{FF2B5EF4-FFF2-40B4-BE49-F238E27FC236}">
                <a16:creationId xmlns:a16="http://schemas.microsoft.com/office/drawing/2014/main" id="{3EE35E81-EEFB-4C4B-9659-AD84EB012593}"/>
              </a:ext>
            </a:extLst>
          </p:cNvPr>
          <p:cNvCxnSpPr/>
          <p:nvPr/>
        </p:nvCxnSpPr>
        <p:spPr>
          <a:xfrm>
            <a:off x="6532829" y="2895881"/>
            <a:ext cx="635" cy="24512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接连接符 256">
            <a:extLst>
              <a:ext uri="{FF2B5EF4-FFF2-40B4-BE49-F238E27FC236}">
                <a16:creationId xmlns:a16="http://schemas.microsoft.com/office/drawing/2014/main" id="{5BF4A321-B647-485D-87C2-3602FAF8D25F}"/>
              </a:ext>
            </a:extLst>
          </p:cNvPr>
          <p:cNvCxnSpPr/>
          <p:nvPr/>
        </p:nvCxnSpPr>
        <p:spPr>
          <a:xfrm flipH="1">
            <a:off x="8842959" y="2879370"/>
            <a:ext cx="635" cy="16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>
            <a:extLst>
              <a:ext uri="{FF2B5EF4-FFF2-40B4-BE49-F238E27FC236}">
                <a16:creationId xmlns:a16="http://schemas.microsoft.com/office/drawing/2014/main" id="{578ECEFA-B311-420A-A485-409D467BFB39}"/>
              </a:ext>
            </a:extLst>
          </p:cNvPr>
          <p:cNvCxnSpPr/>
          <p:nvPr/>
        </p:nvCxnSpPr>
        <p:spPr>
          <a:xfrm>
            <a:off x="8952814" y="2872385"/>
            <a:ext cx="635" cy="24512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>
            <a:extLst>
              <a:ext uri="{FF2B5EF4-FFF2-40B4-BE49-F238E27FC236}">
                <a16:creationId xmlns:a16="http://schemas.microsoft.com/office/drawing/2014/main" id="{D7FEC17D-8CFE-43EB-A829-F319355D240B}"/>
              </a:ext>
            </a:extLst>
          </p:cNvPr>
          <p:cNvCxnSpPr/>
          <p:nvPr/>
        </p:nvCxnSpPr>
        <p:spPr>
          <a:xfrm>
            <a:off x="6592519" y="3141001"/>
            <a:ext cx="7620" cy="77409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组合 259">
            <a:extLst>
              <a:ext uri="{FF2B5EF4-FFF2-40B4-BE49-F238E27FC236}">
                <a16:creationId xmlns:a16="http://schemas.microsoft.com/office/drawing/2014/main" id="{A9084060-8D47-43F5-85D1-341258A6DF5C}"/>
              </a:ext>
            </a:extLst>
          </p:cNvPr>
          <p:cNvGrpSpPr/>
          <p:nvPr/>
        </p:nvGrpSpPr>
        <p:grpSpPr>
          <a:xfrm>
            <a:off x="6191834" y="2790466"/>
            <a:ext cx="130175" cy="31751"/>
            <a:chOff x="3707904" y="2826240"/>
            <a:chExt cx="129961" cy="31726"/>
          </a:xfrm>
        </p:grpSpPr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46CA7094-56B9-403D-B9A9-8E0BAAA26079}"/>
                </a:ext>
              </a:extLst>
            </p:cNvPr>
            <p:cNvCxnSpPr/>
            <p:nvPr/>
          </p:nvCxnSpPr>
          <p:spPr>
            <a:xfrm>
              <a:off x="3707904" y="2826240"/>
              <a:ext cx="1299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D2302A46-EAFF-41A1-8812-1DB4864220E8}"/>
                </a:ext>
              </a:extLst>
            </p:cNvPr>
            <p:cNvCxnSpPr/>
            <p:nvPr/>
          </p:nvCxnSpPr>
          <p:spPr>
            <a:xfrm>
              <a:off x="3707904" y="2857966"/>
              <a:ext cx="1299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组合 262">
            <a:extLst>
              <a:ext uri="{FF2B5EF4-FFF2-40B4-BE49-F238E27FC236}">
                <a16:creationId xmlns:a16="http://schemas.microsoft.com/office/drawing/2014/main" id="{85BB52C0-E16B-41A0-85A4-D22977BD4B82}"/>
              </a:ext>
            </a:extLst>
          </p:cNvPr>
          <p:cNvGrpSpPr/>
          <p:nvPr/>
        </p:nvGrpSpPr>
        <p:grpSpPr>
          <a:xfrm>
            <a:off x="8450529" y="2772050"/>
            <a:ext cx="130175" cy="31751"/>
            <a:chOff x="3707904" y="2826240"/>
            <a:chExt cx="129961" cy="31726"/>
          </a:xfrm>
        </p:grpSpPr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17CA9606-C3C3-4DCE-9082-0A8516C9D400}"/>
                </a:ext>
              </a:extLst>
            </p:cNvPr>
            <p:cNvCxnSpPr/>
            <p:nvPr/>
          </p:nvCxnSpPr>
          <p:spPr>
            <a:xfrm>
              <a:off x="3707904" y="2826240"/>
              <a:ext cx="1299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88D16045-AFCA-40A4-B662-C7A231960B45}"/>
                </a:ext>
              </a:extLst>
            </p:cNvPr>
            <p:cNvCxnSpPr/>
            <p:nvPr/>
          </p:nvCxnSpPr>
          <p:spPr>
            <a:xfrm>
              <a:off x="3707904" y="2857966"/>
              <a:ext cx="1299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" name="Picture 37">
            <a:extLst>
              <a:ext uri="{FF2B5EF4-FFF2-40B4-BE49-F238E27FC236}">
                <a16:creationId xmlns:a16="http://schemas.microsoft.com/office/drawing/2014/main" id="{2E9AB6B9-6A85-4D13-A18E-B9D0B7B5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09" y="3974153"/>
            <a:ext cx="539115" cy="16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TextBox 2300">
            <a:extLst>
              <a:ext uri="{FF2B5EF4-FFF2-40B4-BE49-F238E27FC236}">
                <a16:creationId xmlns:a16="http://schemas.microsoft.com/office/drawing/2014/main" id="{A3F28B5F-3FB6-4E73-895A-0841BB007E7D}"/>
              </a:ext>
            </a:extLst>
          </p:cNvPr>
          <p:cNvSpPr txBox="1"/>
          <p:nvPr/>
        </p:nvSpPr>
        <p:spPr>
          <a:xfrm>
            <a:off x="7124649" y="4154501"/>
            <a:ext cx="690880" cy="214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日志服务器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8" name="Picture 102" descr="WAE">
            <a:extLst>
              <a:ext uri="{FF2B5EF4-FFF2-40B4-BE49-F238E27FC236}">
                <a16:creationId xmlns:a16="http://schemas.microsoft.com/office/drawing/2014/main" id="{DCC3FB84-F76C-482B-BEBC-683ABFB2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24" y="3969073"/>
            <a:ext cx="474980" cy="1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" name="TextBox 2302">
            <a:extLst>
              <a:ext uri="{FF2B5EF4-FFF2-40B4-BE49-F238E27FC236}">
                <a16:creationId xmlns:a16="http://schemas.microsoft.com/office/drawing/2014/main" id="{FF899941-A152-42DD-AD07-DEA823705FD9}"/>
              </a:ext>
            </a:extLst>
          </p:cNvPr>
          <p:cNvSpPr txBox="1"/>
          <p:nvPr/>
        </p:nvSpPr>
        <p:spPr>
          <a:xfrm>
            <a:off x="8418779" y="4148151"/>
            <a:ext cx="589280" cy="214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网络审计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0" name="TextBox 760">
            <a:extLst>
              <a:ext uri="{FF2B5EF4-FFF2-40B4-BE49-F238E27FC236}">
                <a16:creationId xmlns:a16="http://schemas.microsoft.com/office/drawing/2014/main" id="{BC4EF81C-56D3-42D8-B794-CCC297CE8C3B}"/>
              </a:ext>
            </a:extLst>
          </p:cNvPr>
          <p:cNvSpPr txBox="1"/>
          <p:nvPr/>
        </p:nvSpPr>
        <p:spPr>
          <a:xfrm>
            <a:off x="7825054" y="4155771"/>
            <a:ext cx="702310" cy="214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漏洞扫描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1" name="直接连接符 270">
            <a:extLst>
              <a:ext uri="{FF2B5EF4-FFF2-40B4-BE49-F238E27FC236}">
                <a16:creationId xmlns:a16="http://schemas.microsoft.com/office/drawing/2014/main" id="{47D3A5C3-E899-436D-A3B1-9C3A318DB622}"/>
              </a:ext>
            </a:extLst>
          </p:cNvPr>
          <p:cNvCxnSpPr>
            <a:stCxn id="80" idx="3"/>
            <a:endCxn id="81" idx="1"/>
          </p:cNvCxnSpPr>
          <p:nvPr/>
        </p:nvCxnSpPr>
        <p:spPr>
          <a:xfrm flipV="1">
            <a:off x="3834714" y="2506609"/>
            <a:ext cx="154940" cy="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289">
            <a:extLst>
              <a:ext uri="{FF2B5EF4-FFF2-40B4-BE49-F238E27FC236}">
                <a16:creationId xmlns:a16="http://schemas.microsoft.com/office/drawing/2014/main" id="{715A003B-DFE3-4148-9D50-C408D08DCFAA}"/>
              </a:ext>
            </a:extLst>
          </p:cNvPr>
          <p:cNvSpPr txBox="1"/>
          <p:nvPr/>
        </p:nvSpPr>
        <p:spPr>
          <a:xfrm>
            <a:off x="3625824" y="623274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内网用户区</a:t>
            </a:r>
          </a:p>
        </p:txBody>
      </p:sp>
      <p:pic>
        <p:nvPicPr>
          <p:cNvPr id="273" name="Picture 58" descr="CS-MARS">
            <a:extLst>
              <a:ext uri="{FF2B5EF4-FFF2-40B4-BE49-F238E27FC236}">
                <a16:creationId xmlns:a16="http://schemas.microsoft.com/office/drawing/2014/main" id="{E00C9D4D-939C-4C8E-8C5C-8C663929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67" y="1830132"/>
            <a:ext cx="543560" cy="14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" name="TextBox 1902">
            <a:extLst>
              <a:ext uri="{FF2B5EF4-FFF2-40B4-BE49-F238E27FC236}">
                <a16:creationId xmlns:a16="http://schemas.microsoft.com/office/drawing/2014/main" id="{613222FC-6E13-4C50-B033-863FE88D9E9D}"/>
              </a:ext>
            </a:extLst>
          </p:cNvPr>
          <p:cNvSpPr txBox="1"/>
          <p:nvPr/>
        </p:nvSpPr>
        <p:spPr>
          <a:xfrm>
            <a:off x="3136118" y="1637578"/>
            <a:ext cx="344805" cy="214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</a:t>
            </a:r>
            <a:endParaRPr lang="zh-CN" altLang="en-US" sz="1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5" name="TextBox 1870">
            <a:extLst>
              <a:ext uri="{FF2B5EF4-FFF2-40B4-BE49-F238E27FC236}">
                <a16:creationId xmlns:a16="http://schemas.microsoft.com/office/drawing/2014/main" id="{0BF72BF2-B2A6-4649-8E0E-D7119EF96B60}"/>
              </a:ext>
            </a:extLst>
          </p:cNvPr>
          <p:cNvSpPr txBox="1"/>
          <p:nvPr/>
        </p:nvSpPr>
        <p:spPr>
          <a:xfrm>
            <a:off x="7642174" y="1461355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HRP</a:t>
            </a:r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备份服务器</a:t>
            </a:r>
          </a:p>
        </p:txBody>
      </p:sp>
      <p:pic>
        <p:nvPicPr>
          <p:cNvPr id="276" name="Picture 57" descr="icon_color">
            <a:extLst>
              <a:ext uri="{FF2B5EF4-FFF2-40B4-BE49-F238E27FC236}">
                <a16:creationId xmlns:a16="http://schemas.microsoft.com/office/drawing/2014/main" id="{A73B2987-96B4-455E-B781-BEB30E29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04" y="3973518"/>
            <a:ext cx="535305" cy="15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7" name="直接连接符 276">
            <a:extLst>
              <a:ext uri="{FF2B5EF4-FFF2-40B4-BE49-F238E27FC236}">
                <a16:creationId xmlns:a16="http://schemas.microsoft.com/office/drawing/2014/main" id="{71CF95DB-88D3-4EBB-B012-F817A6E22359}"/>
              </a:ext>
            </a:extLst>
          </p:cNvPr>
          <p:cNvCxnSpPr/>
          <p:nvPr/>
        </p:nvCxnSpPr>
        <p:spPr>
          <a:xfrm flipV="1">
            <a:off x="6101664" y="3747452"/>
            <a:ext cx="2610485" cy="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接连接符 277">
            <a:extLst>
              <a:ext uri="{FF2B5EF4-FFF2-40B4-BE49-F238E27FC236}">
                <a16:creationId xmlns:a16="http://schemas.microsoft.com/office/drawing/2014/main" id="{B744BD88-E8F0-4828-8CFA-84C606FA1C30}"/>
              </a:ext>
            </a:extLst>
          </p:cNvPr>
          <p:cNvCxnSpPr/>
          <p:nvPr/>
        </p:nvCxnSpPr>
        <p:spPr>
          <a:xfrm>
            <a:off x="7445324" y="3645844"/>
            <a:ext cx="0" cy="1632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接连接符 278">
            <a:extLst>
              <a:ext uri="{FF2B5EF4-FFF2-40B4-BE49-F238E27FC236}">
                <a16:creationId xmlns:a16="http://schemas.microsoft.com/office/drawing/2014/main" id="{ED61AE26-CD91-43B7-9E2C-A4B5D3EC8F0D}"/>
              </a:ext>
            </a:extLst>
          </p:cNvPr>
          <p:cNvCxnSpPr/>
          <p:nvPr/>
        </p:nvCxnSpPr>
        <p:spPr>
          <a:xfrm>
            <a:off x="8065719" y="3650925"/>
            <a:ext cx="0" cy="1632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接连接符 279">
            <a:extLst>
              <a:ext uri="{FF2B5EF4-FFF2-40B4-BE49-F238E27FC236}">
                <a16:creationId xmlns:a16="http://schemas.microsoft.com/office/drawing/2014/main" id="{5436F529-075D-40A4-A959-CCC6CEC70273}"/>
              </a:ext>
            </a:extLst>
          </p:cNvPr>
          <p:cNvCxnSpPr/>
          <p:nvPr/>
        </p:nvCxnSpPr>
        <p:spPr>
          <a:xfrm>
            <a:off x="8701354" y="3644574"/>
            <a:ext cx="0" cy="1632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连接符 280">
            <a:extLst>
              <a:ext uri="{FF2B5EF4-FFF2-40B4-BE49-F238E27FC236}">
                <a16:creationId xmlns:a16="http://schemas.microsoft.com/office/drawing/2014/main" id="{4046CAAD-7E5D-457F-85FB-0973BD242A35}"/>
              </a:ext>
            </a:extLst>
          </p:cNvPr>
          <p:cNvCxnSpPr/>
          <p:nvPr/>
        </p:nvCxnSpPr>
        <p:spPr>
          <a:xfrm>
            <a:off x="7445324" y="3813492"/>
            <a:ext cx="0" cy="1632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>
            <a:extLst>
              <a:ext uri="{FF2B5EF4-FFF2-40B4-BE49-F238E27FC236}">
                <a16:creationId xmlns:a16="http://schemas.microsoft.com/office/drawing/2014/main" id="{7E49A658-1AF9-44AA-99D6-E9D989DED809}"/>
              </a:ext>
            </a:extLst>
          </p:cNvPr>
          <p:cNvCxnSpPr/>
          <p:nvPr/>
        </p:nvCxnSpPr>
        <p:spPr>
          <a:xfrm>
            <a:off x="8066989" y="3800156"/>
            <a:ext cx="0" cy="1632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接连接符 282">
            <a:extLst>
              <a:ext uri="{FF2B5EF4-FFF2-40B4-BE49-F238E27FC236}">
                <a16:creationId xmlns:a16="http://schemas.microsoft.com/office/drawing/2014/main" id="{C32603ED-A713-4583-806D-6965FA482FE3}"/>
              </a:ext>
            </a:extLst>
          </p:cNvPr>
          <p:cNvCxnSpPr/>
          <p:nvPr/>
        </p:nvCxnSpPr>
        <p:spPr>
          <a:xfrm>
            <a:off x="8701354" y="3804601"/>
            <a:ext cx="0" cy="1632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4" name="Picture 55" descr="NAC Appliance">
            <a:extLst>
              <a:ext uri="{FF2B5EF4-FFF2-40B4-BE49-F238E27FC236}">
                <a16:creationId xmlns:a16="http://schemas.microsoft.com/office/drawing/2014/main" id="{0EDE55AD-1192-4FBD-ADC4-E99A0734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19" y="2231643"/>
            <a:ext cx="520700" cy="14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5" name="直接连接符 284">
            <a:extLst>
              <a:ext uri="{FF2B5EF4-FFF2-40B4-BE49-F238E27FC236}">
                <a16:creationId xmlns:a16="http://schemas.microsoft.com/office/drawing/2014/main" id="{6A11D23D-8B94-460C-9D77-7942F16C4D4E}"/>
              </a:ext>
            </a:extLst>
          </p:cNvPr>
          <p:cNvCxnSpPr>
            <a:stCxn id="284" idx="2"/>
            <a:endCxn id="84" idx="0"/>
          </p:cNvCxnSpPr>
          <p:nvPr/>
        </p:nvCxnSpPr>
        <p:spPr>
          <a:xfrm flipH="1">
            <a:off x="2124659" y="2380239"/>
            <a:ext cx="740410" cy="13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圆角矩形 998">
            <a:extLst>
              <a:ext uri="{FF2B5EF4-FFF2-40B4-BE49-F238E27FC236}">
                <a16:creationId xmlns:a16="http://schemas.microsoft.com/office/drawing/2014/main" id="{7E37F4FD-8E27-4B17-8253-B824E6AB059E}"/>
              </a:ext>
            </a:extLst>
          </p:cNvPr>
          <p:cNvSpPr/>
          <p:nvPr/>
        </p:nvSpPr>
        <p:spPr>
          <a:xfrm>
            <a:off x="7219899" y="5369276"/>
            <a:ext cx="1953895" cy="8712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7" name="Picture 13" descr="MainframeApr99">
            <a:extLst>
              <a:ext uri="{FF2B5EF4-FFF2-40B4-BE49-F238E27FC236}">
                <a16:creationId xmlns:a16="http://schemas.microsoft.com/office/drawing/2014/main" id="{EDD81A73-CF74-49E7-A86F-313801280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74" y="5534406"/>
            <a:ext cx="210185" cy="21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TextBox 1897">
            <a:extLst>
              <a:ext uri="{FF2B5EF4-FFF2-40B4-BE49-F238E27FC236}">
                <a16:creationId xmlns:a16="http://schemas.microsoft.com/office/drawing/2014/main" id="{A331AA41-B8E8-4B5D-ABF9-D613309D91C8}"/>
              </a:ext>
            </a:extLst>
          </p:cNvPr>
          <p:cNvSpPr txBox="1"/>
          <p:nvPr/>
        </p:nvSpPr>
        <p:spPr>
          <a:xfrm>
            <a:off x="8139204" y="5956158"/>
            <a:ext cx="1028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内网</a:t>
            </a:r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DMZ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</a:p>
        </p:txBody>
      </p:sp>
      <p:cxnSp>
        <p:nvCxnSpPr>
          <p:cNvPr id="289" name="直接连接符 288">
            <a:extLst>
              <a:ext uri="{FF2B5EF4-FFF2-40B4-BE49-F238E27FC236}">
                <a16:creationId xmlns:a16="http://schemas.microsoft.com/office/drawing/2014/main" id="{2542C295-65D8-450E-89F2-13E2D63D22DA}"/>
              </a:ext>
            </a:extLst>
          </p:cNvPr>
          <p:cNvCxnSpPr/>
          <p:nvPr/>
        </p:nvCxnSpPr>
        <p:spPr>
          <a:xfrm flipV="1">
            <a:off x="6029274" y="3665533"/>
            <a:ext cx="1270" cy="25845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接连接符 289">
            <a:extLst>
              <a:ext uri="{FF2B5EF4-FFF2-40B4-BE49-F238E27FC236}">
                <a16:creationId xmlns:a16="http://schemas.microsoft.com/office/drawing/2014/main" id="{2F00EC17-3CCB-4D6E-9AC5-4F7AEF83CFE3}"/>
              </a:ext>
            </a:extLst>
          </p:cNvPr>
          <p:cNvCxnSpPr/>
          <p:nvPr/>
        </p:nvCxnSpPr>
        <p:spPr>
          <a:xfrm flipH="1">
            <a:off x="6028004" y="3657278"/>
            <a:ext cx="979805" cy="8890"/>
          </a:xfrm>
          <a:prstGeom prst="line">
            <a:avLst/>
          </a:prstGeom>
          <a:ln w="158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接连接符 290">
            <a:extLst>
              <a:ext uri="{FF2B5EF4-FFF2-40B4-BE49-F238E27FC236}">
                <a16:creationId xmlns:a16="http://schemas.microsoft.com/office/drawing/2014/main" id="{A03A9571-1039-44A7-8884-473018F13C3B}"/>
              </a:ext>
            </a:extLst>
          </p:cNvPr>
          <p:cNvCxnSpPr/>
          <p:nvPr/>
        </p:nvCxnSpPr>
        <p:spPr>
          <a:xfrm flipH="1">
            <a:off x="6456629" y="2601228"/>
            <a:ext cx="635" cy="100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接连接符 291">
            <a:extLst>
              <a:ext uri="{FF2B5EF4-FFF2-40B4-BE49-F238E27FC236}">
                <a16:creationId xmlns:a16="http://schemas.microsoft.com/office/drawing/2014/main" id="{5B2713CB-431E-4BA2-A07A-CC2FCC03FB00}"/>
              </a:ext>
            </a:extLst>
          </p:cNvPr>
          <p:cNvCxnSpPr/>
          <p:nvPr/>
        </p:nvCxnSpPr>
        <p:spPr>
          <a:xfrm>
            <a:off x="6529019" y="2662191"/>
            <a:ext cx="3175" cy="8826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接连接符 292">
            <a:extLst>
              <a:ext uri="{FF2B5EF4-FFF2-40B4-BE49-F238E27FC236}">
                <a16:creationId xmlns:a16="http://schemas.microsoft.com/office/drawing/2014/main" id="{34E26C01-4B46-41FC-AD5D-2D2E7D8D4747}"/>
              </a:ext>
            </a:extLst>
          </p:cNvPr>
          <p:cNvCxnSpPr/>
          <p:nvPr/>
        </p:nvCxnSpPr>
        <p:spPr>
          <a:xfrm flipH="1">
            <a:off x="5892749" y="2596783"/>
            <a:ext cx="635" cy="100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接连接符 293">
            <a:extLst>
              <a:ext uri="{FF2B5EF4-FFF2-40B4-BE49-F238E27FC236}">
                <a16:creationId xmlns:a16="http://schemas.microsoft.com/office/drawing/2014/main" id="{4092AA23-E412-4512-AD67-766C2F10F69E}"/>
              </a:ext>
            </a:extLst>
          </p:cNvPr>
          <p:cNvCxnSpPr/>
          <p:nvPr/>
        </p:nvCxnSpPr>
        <p:spPr>
          <a:xfrm>
            <a:off x="5953074" y="2662826"/>
            <a:ext cx="3175" cy="8826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5" name="组合 294">
            <a:extLst>
              <a:ext uri="{FF2B5EF4-FFF2-40B4-BE49-F238E27FC236}">
                <a16:creationId xmlns:a16="http://schemas.microsoft.com/office/drawing/2014/main" id="{134CF849-4B58-4555-BA9A-6C5CC182BFC9}"/>
              </a:ext>
            </a:extLst>
          </p:cNvPr>
          <p:cNvGrpSpPr/>
          <p:nvPr/>
        </p:nvGrpSpPr>
        <p:grpSpPr>
          <a:xfrm>
            <a:off x="5790514" y="2694577"/>
            <a:ext cx="920750" cy="217179"/>
            <a:chOff x="9836017" y="3455011"/>
            <a:chExt cx="958344" cy="436931"/>
          </a:xfrm>
        </p:grpSpPr>
        <p:pic>
          <p:nvPicPr>
            <p:cNvPr id="296" name="Picture 2">
              <a:extLst>
                <a:ext uri="{FF2B5EF4-FFF2-40B4-BE49-F238E27FC236}">
                  <a16:creationId xmlns:a16="http://schemas.microsoft.com/office/drawing/2014/main" id="{10CE2C38-94ED-4DE2-8B2A-E5D33A2CDB6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6017" y="3455011"/>
              <a:ext cx="424616" cy="424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" name="Picture 2">
              <a:extLst>
                <a:ext uri="{FF2B5EF4-FFF2-40B4-BE49-F238E27FC236}">
                  <a16:creationId xmlns:a16="http://schemas.microsoft.com/office/drawing/2014/main" id="{4587924B-0C6A-430D-A68D-7F297E45746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9745" y="3467061"/>
              <a:ext cx="424616" cy="424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98" name="直接连接符 297">
            <a:extLst>
              <a:ext uri="{FF2B5EF4-FFF2-40B4-BE49-F238E27FC236}">
                <a16:creationId xmlns:a16="http://schemas.microsoft.com/office/drawing/2014/main" id="{F2C5C1A9-225B-4968-B092-C07310296682}"/>
              </a:ext>
            </a:extLst>
          </p:cNvPr>
          <p:cNvCxnSpPr/>
          <p:nvPr/>
        </p:nvCxnSpPr>
        <p:spPr>
          <a:xfrm flipV="1">
            <a:off x="7975549" y="2231008"/>
            <a:ext cx="635" cy="81283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300">
            <a:extLst>
              <a:ext uri="{FF2B5EF4-FFF2-40B4-BE49-F238E27FC236}">
                <a16:creationId xmlns:a16="http://schemas.microsoft.com/office/drawing/2014/main" id="{931343A8-E227-47F5-9981-8750EDF3BE51}"/>
              </a:ext>
            </a:extLst>
          </p:cNvPr>
          <p:cNvSpPr txBox="1"/>
          <p:nvPr/>
        </p:nvSpPr>
        <p:spPr>
          <a:xfrm>
            <a:off x="7922844" y="5478365"/>
            <a:ext cx="1029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院内转发服务器</a:t>
            </a:r>
            <a:endParaRPr lang="zh-CN" altLang="en-US" sz="105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0" name="直接连接符 299">
            <a:extLst>
              <a:ext uri="{FF2B5EF4-FFF2-40B4-BE49-F238E27FC236}">
                <a16:creationId xmlns:a16="http://schemas.microsoft.com/office/drawing/2014/main" id="{4767652C-3713-467D-AF52-BBEA042E6526}"/>
              </a:ext>
            </a:extLst>
          </p:cNvPr>
          <p:cNvCxnSpPr/>
          <p:nvPr/>
        </p:nvCxnSpPr>
        <p:spPr>
          <a:xfrm flipH="1" flipV="1">
            <a:off x="7003999" y="3651563"/>
            <a:ext cx="12544" cy="215334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>
            <a:extLst>
              <a:ext uri="{FF2B5EF4-FFF2-40B4-BE49-F238E27FC236}">
                <a16:creationId xmlns:a16="http://schemas.microsoft.com/office/drawing/2014/main" id="{04A1B67D-37C1-4185-8672-DBDEAA8D4B44}"/>
              </a:ext>
            </a:extLst>
          </p:cNvPr>
          <p:cNvCxnSpPr>
            <a:stCxn id="286" idx="1"/>
          </p:cNvCxnSpPr>
          <p:nvPr/>
        </p:nvCxnSpPr>
        <p:spPr>
          <a:xfrm flipH="1">
            <a:off x="7009714" y="5804904"/>
            <a:ext cx="210185" cy="1905"/>
          </a:xfrm>
          <a:prstGeom prst="line">
            <a:avLst/>
          </a:prstGeom>
          <a:ln w="158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1578">
            <a:extLst>
              <a:ext uri="{FF2B5EF4-FFF2-40B4-BE49-F238E27FC236}">
                <a16:creationId xmlns:a16="http://schemas.microsoft.com/office/drawing/2014/main" id="{C23EAE49-0E18-41B4-A793-AEBA9D306D40}"/>
              </a:ext>
            </a:extLst>
          </p:cNvPr>
          <p:cNvSpPr txBox="1"/>
          <p:nvPr/>
        </p:nvSpPr>
        <p:spPr>
          <a:xfrm>
            <a:off x="1879474" y="3071759"/>
            <a:ext cx="8435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SRM</a:t>
            </a:r>
            <a:r>
              <a:rPr lang="zh-CN" altLang="en-US" sz="7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外网服务器</a:t>
            </a:r>
          </a:p>
        </p:txBody>
      </p:sp>
      <p:cxnSp>
        <p:nvCxnSpPr>
          <p:cNvPr id="303" name="直接连接符 302">
            <a:extLst>
              <a:ext uri="{FF2B5EF4-FFF2-40B4-BE49-F238E27FC236}">
                <a16:creationId xmlns:a16="http://schemas.microsoft.com/office/drawing/2014/main" id="{3E76A7AC-ED6B-4D69-992E-35DB74E47110}"/>
              </a:ext>
            </a:extLst>
          </p:cNvPr>
          <p:cNvCxnSpPr/>
          <p:nvPr/>
        </p:nvCxnSpPr>
        <p:spPr>
          <a:xfrm flipV="1">
            <a:off x="5941327" y="4445349"/>
            <a:ext cx="3492" cy="17637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>
            <a:extLst>
              <a:ext uri="{FF2B5EF4-FFF2-40B4-BE49-F238E27FC236}">
                <a16:creationId xmlns:a16="http://schemas.microsoft.com/office/drawing/2014/main" id="{23E27327-1527-47EF-88BF-214B21C4A1F2}"/>
              </a:ext>
            </a:extLst>
          </p:cNvPr>
          <p:cNvCxnSpPr/>
          <p:nvPr/>
        </p:nvCxnSpPr>
        <p:spPr>
          <a:xfrm flipH="1" flipV="1">
            <a:off x="3894246" y="4014939"/>
            <a:ext cx="4199" cy="2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2257">
            <a:extLst>
              <a:ext uri="{FF2B5EF4-FFF2-40B4-BE49-F238E27FC236}">
                <a16:creationId xmlns:a16="http://schemas.microsoft.com/office/drawing/2014/main" id="{0652D184-E33E-4907-AAFD-6F7C444DBF09}"/>
              </a:ext>
            </a:extLst>
          </p:cNvPr>
          <p:cNvSpPr txBox="1"/>
          <p:nvPr/>
        </p:nvSpPr>
        <p:spPr>
          <a:xfrm>
            <a:off x="444902" y="2339912"/>
            <a:ext cx="9380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SRM</a:t>
            </a:r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供应商终端</a:t>
            </a:r>
          </a:p>
        </p:txBody>
      </p:sp>
      <p:grpSp>
        <p:nvGrpSpPr>
          <p:cNvPr id="306" name="Group 12">
            <a:extLst>
              <a:ext uri="{FF2B5EF4-FFF2-40B4-BE49-F238E27FC236}">
                <a16:creationId xmlns:a16="http://schemas.microsoft.com/office/drawing/2014/main" id="{B3230671-1DEA-489E-AE8F-6184DA9D7C07}"/>
              </a:ext>
            </a:extLst>
          </p:cNvPr>
          <p:cNvGrpSpPr/>
          <p:nvPr/>
        </p:nvGrpSpPr>
        <p:grpSpPr bwMode="auto">
          <a:xfrm>
            <a:off x="653286" y="2043094"/>
            <a:ext cx="392158" cy="330914"/>
            <a:chOff x="323" y="2780"/>
            <a:chExt cx="176" cy="230"/>
          </a:xfrm>
        </p:grpSpPr>
        <p:pic>
          <p:nvPicPr>
            <p:cNvPr id="307" name="Picture 13">
              <a:extLst>
                <a:ext uri="{FF2B5EF4-FFF2-40B4-BE49-F238E27FC236}">
                  <a16:creationId xmlns:a16="http://schemas.microsoft.com/office/drawing/2014/main" id="{127139C4-3003-4C18-BF33-B8D4E9780D5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" y="2781"/>
              <a:ext cx="10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" name="Picture 14">
              <a:extLst>
                <a:ext uri="{FF2B5EF4-FFF2-40B4-BE49-F238E27FC236}">
                  <a16:creationId xmlns:a16="http://schemas.microsoft.com/office/drawing/2014/main" id="{399D1CBC-BC05-47F3-A457-02E2FAABF78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" y="2780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9" name="Group 5">
            <a:extLst>
              <a:ext uri="{FF2B5EF4-FFF2-40B4-BE49-F238E27FC236}">
                <a16:creationId xmlns:a16="http://schemas.microsoft.com/office/drawing/2014/main" id="{D8F74065-DBC6-46A9-9081-84D5DA41E5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2964" y="2867359"/>
            <a:ext cx="187317" cy="151834"/>
            <a:chOff x="1746" y="2921"/>
            <a:chExt cx="269" cy="218"/>
          </a:xfrm>
        </p:grpSpPr>
        <p:sp>
          <p:nvSpPr>
            <p:cNvPr id="310" name="AutoShape 4">
              <a:extLst>
                <a:ext uri="{FF2B5EF4-FFF2-40B4-BE49-F238E27FC236}">
                  <a16:creationId xmlns:a16="http://schemas.microsoft.com/office/drawing/2014/main" id="{BF5C5DCC-B3E4-45DA-AE14-EE19550666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46" y="2921"/>
              <a:ext cx="26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6">
              <a:extLst>
                <a:ext uri="{FF2B5EF4-FFF2-40B4-BE49-F238E27FC236}">
                  <a16:creationId xmlns:a16="http://schemas.microsoft.com/office/drawing/2014/main" id="{99E161B2-8BC9-46D5-A296-1005E089742D}"/>
                </a:ext>
              </a:extLst>
            </p:cNvPr>
            <p:cNvSpPr/>
            <p:nvPr/>
          </p:nvSpPr>
          <p:spPr bwMode="auto">
            <a:xfrm>
              <a:off x="1747" y="3053"/>
              <a:ext cx="262" cy="77"/>
            </a:xfrm>
            <a:custGeom>
              <a:avLst/>
              <a:gdLst>
                <a:gd name="T0" fmla="*/ 77 w 262"/>
                <a:gd name="T1" fmla="*/ 0 h 77"/>
                <a:gd name="T2" fmla="*/ 262 w 262"/>
                <a:gd name="T3" fmla="*/ 0 h 77"/>
                <a:gd name="T4" fmla="*/ 185 w 262"/>
                <a:gd name="T5" fmla="*/ 77 h 77"/>
                <a:gd name="T6" fmla="*/ 0 w 262"/>
                <a:gd name="T7" fmla="*/ 77 h 77"/>
                <a:gd name="T8" fmla="*/ 77 w 262"/>
                <a:gd name="T9" fmla="*/ 0 h 77"/>
                <a:gd name="T10" fmla="*/ 77 w 262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77">
                  <a:moveTo>
                    <a:pt x="77" y="0"/>
                  </a:moveTo>
                  <a:lnTo>
                    <a:pt x="262" y="0"/>
                  </a:lnTo>
                  <a:lnTo>
                    <a:pt x="185" y="77"/>
                  </a:lnTo>
                  <a:lnTo>
                    <a:pt x="0" y="77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7">
              <a:extLst>
                <a:ext uri="{FF2B5EF4-FFF2-40B4-BE49-F238E27FC236}">
                  <a16:creationId xmlns:a16="http://schemas.microsoft.com/office/drawing/2014/main" id="{1D9E09BC-107A-4D24-AC21-FC18D12DD163}"/>
                </a:ext>
              </a:extLst>
            </p:cNvPr>
            <p:cNvSpPr/>
            <p:nvPr/>
          </p:nvSpPr>
          <p:spPr bwMode="auto">
            <a:xfrm>
              <a:off x="1747" y="3053"/>
              <a:ext cx="262" cy="77"/>
            </a:xfrm>
            <a:custGeom>
              <a:avLst/>
              <a:gdLst>
                <a:gd name="T0" fmla="*/ 77 w 262"/>
                <a:gd name="T1" fmla="*/ 0 h 77"/>
                <a:gd name="T2" fmla="*/ 262 w 262"/>
                <a:gd name="T3" fmla="*/ 0 h 77"/>
                <a:gd name="T4" fmla="*/ 185 w 262"/>
                <a:gd name="T5" fmla="*/ 77 h 77"/>
                <a:gd name="T6" fmla="*/ 0 w 262"/>
                <a:gd name="T7" fmla="*/ 77 h 77"/>
                <a:gd name="T8" fmla="*/ 77 w 262"/>
                <a:gd name="T9" fmla="*/ 0 h 77"/>
                <a:gd name="T10" fmla="*/ 77 w 262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77">
                  <a:moveTo>
                    <a:pt x="77" y="0"/>
                  </a:moveTo>
                  <a:lnTo>
                    <a:pt x="262" y="0"/>
                  </a:lnTo>
                  <a:lnTo>
                    <a:pt x="185" y="77"/>
                  </a:lnTo>
                  <a:lnTo>
                    <a:pt x="0" y="77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">
              <a:extLst>
                <a:ext uri="{FF2B5EF4-FFF2-40B4-BE49-F238E27FC236}">
                  <a16:creationId xmlns:a16="http://schemas.microsoft.com/office/drawing/2014/main" id="{99E55B26-8906-4078-9F1F-6C3FB4B105D1}"/>
                </a:ext>
              </a:extLst>
            </p:cNvPr>
            <p:cNvSpPr/>
            <p:nvPr/>
          </p:nvSpPr>
          <p:spPr bwMode="auto">
            <a:xfrm>
              <a:off x="1833" y="3118"/>
              <a:ext cx="16" cy="6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cubicBezTo>
                    <a:pt x="28" y="24"/>
                    <a:pt x="0" y="13"/>
                    <a:pt x="0" y="0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9">
              <a:extLst>
                <a:ext uri="{FF2B5EF4-FFF2-40B4-BE49-F238E27FC236}">
                  <a16:creationId xmlns:a16="http://schemas.microsoft.com/office/drawing/2014/main" id="{F87D2498-E018-45F8-B59C-279220034B1D}"/>
                </a:ext>
              </a:extLst>
            </p:cNvPr>
            <p:cNvSpPr/>
            <p:nvPr/>
          </p:nvSpPr>
          <p:spPr bwMode="auto">
            <a:xfrm>
              <a:off x="1848" y="3118"/>
              <a:ext cx="16" cy="6"/>
            </a:xfrm>
            <a:custGeom>
              <a:avLst/>
              <a:gdLst>
                <a:gd name="T0" fmla="*/ 63 w 63"/>
                <a:gd name="T1" fmla="*/ 0 h 24"/>
                <a:gd name="T2" fmla="*/ 0 w 63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0"/>
                  </a:moveTo>
                  <a:cubicBezTo>
                    <a:pt x="63" y="13"/>
                    <a:pt x="34" y="24"/>
                    <a:pt x="0" y="24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0">
              <a:extLst>
                <a:ext uri="{FF2B5EF4-FFF2-40B4-BE49-F238E27FC236}">
                  <a16:creationId xmlns:a16="http://schemas.microsoft.com/office/drawing/2014/main" id="{D04313F4-15A7-4B4F-A80E-6E1A7D18B2A8}"/>
                </a:ext>
              </a:extLst>
            </p:cNvPr>
            <p:cNvSpPr/>
            <p:nvPr/>
          </p:nvSpPr>
          <p:spPr bwMode="auto">
            <a:xfrm>
              <a:off x="1835" y="3103"/>
              <a:ext cx="16" cy="6"/>
            </a:xfrm>
            <a:custGeom>
              <a:avLst/>
              <a:gdLst>
                <a:gd name="T0" fmla="*/ 0 w 63"/>
                <a:gd name="T1" fmla="*/ 23 h 23"/>
                <a:gd name="T2" fmla="*/ 63 w 63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23"/>
                  </a:moveTo>
                  <a:cubicBezTo>
                    <a:pt x="0" y="10"/>
                    <a:pt x="28" y="0"/>
                    <a:pt x="63" y="0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11">
              <a:extLst>
                <a:ext uri="{FF2B5EF4-FFF2-40B4-BE49-F238E27FC236}">
                  <a16:creationId xmlns:a16="http://schemas.microsoft.com/office/drawing/2014/main" id="{7A5C4DEA-0F86-4461-9C32-2FB91F1B41F9}"/>
                </a:ext>
              </a:extLst>
            </p:cNvPr>
            <p:cNvSpPr/>
            <p:nvPr/>
          </p:nvSpPr>
          <p:spPr bwMode="auto">
            <a:xfrm>
              <a:off x="1850" y="3103"/>
              <a:ext cx="16" cy="6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cubicBezTo>
                    <a:pt x="34" y="0"/>
                    <a:pt x="63" y="10"/>
                    <a:pt x="63" y="23"/>
                  </a:cubicBezTo>
                </a:path>
              </a:pathLst>
            </a:custGeom>
            <a:noFill/>
            <a:ln w="3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12">
              <a:extLst>
                <a:ext uri="{FF2B5EF4-FFF2-40B4-BE49-F238E27FC236}">
                  <a16:creationId xmlns:a16="http://schemas.microsoft.com/office/drawing/2014/main" id="{92BC33E2-F043-4E8C-9F7F-5574715BE1E7}"/>
                </a:ext>
              </a:extLst>
            </p:cNvPr>
            <p:cNvSpPr/>
            <p:nvPr/>
          </p:nvSpPr>
          <p:spPr bwMode="auto">
            <a:xfrm>
              <a:off x="1747" y="3130"/>
              <a:ext cx="185" cy="8"/>
            </a:xfrm>
            <a:custGeom>
              <a:avLst/>
              <a:gdLst>
                <a:gd name="T0" fmla="*/ 0 w 185"/>
                <a:gd name="T1" fmla="*/ 8 h 8"/>
                <a:gd name="T2" fmla="*/ 184 w 185"/>
                <a:gd name="T3" fmla="*/ 8 h 8"/>
                <a:gd name="T4" fmla="*/ 185 w 185"/>
                <a:gd name="T5" fmla="*/ 0 h 8"/>
                <a:gd name="T6" fmla="*/ 0 w 185"/>
                <a:gd name="T7" fmla="*/ 0 h 8"/>
                <a:gd name="T8" fmla="*/ 0 w 185"/>
                <a:gd name="T9" fmla="*/ 8 h 8"/>
                <a:gd name="T10" fmla="*/ 0 w 18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">
                  <a:moveTo>
                    <a:pt x="0" y="8"/>
                  </a:moveTo>
                  <a:lnTo>
                    <a:pt x="184" y="8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13">
              <a:extLst>
                <a:ext uri="{FF2B5EF4-FFF2-40B4-BE49-F238E27FC236}">
                  <a16:creationId xmlns:a16="http://schemas.microsoft.com/office/drawing/2014/main" id="{60369F46-F820-42D5-B49B-C7C69BF2D188}"/>
                </a:ext>
              </a:extLst>
            </p:cNvPr>
            <p:cNvSpPr/>
            <p:nvPr/>
          </p:nvSpPr>
          <p:spPr bwMode="auto">
            <a:xfrm>
              <a:off x="1747" y="3130"/>
              <a:ext cx="185" cy="8"/>
            </a:xfrm>
            <a:custGeom>
              <a:avLst/>
              <a:gdLst>
                <a:gd name="T0" fmla="*/ 0 w 185"/>
                <a:gd name="T1" fmla="*/ 8 h 8"/>
                <a:gd name="T2" fmla="*/ 184 w 185"/>
                <a:gd name="T3" fmla="*/ 8 h 8"/>
                <a:gd name="T4" fmla="*/ 185 w 185"/>
                <a:gd name="T5" fmla="*/ 0 h 8"/>
                <a:gd name="T6" fmla="*/ 0 w 185"/>
                <a:gd name="T7" fmla="*/ 0 h 8"/>
                <a:gd name="T8" fmla="*/ 0 w 185"/>
                <a:gd name="T9" fmla="*/ 8 h 8"/>
                <a:gd name="T10" fmla="*/ 0 w 18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">
                  <a:moveTo>
                    <a:pt x="0" y="8"/>
                  </a:moveTo>
                  <a:lnTo>
                    <a:pt x="184" y="8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14">
              <a:extLst>
                <a:ext uri="{FF2B5EF4-FFF2-40B4-BE49-F238E27FC236}">
                  <a16:creationId xmlns:a16="http://schemas.microsoft.com/office/drawing/2014/main" id="{5C1096DE-7018-4363-BDAE-93059799BDFC}"/>
                </a:ext>
              </a:extLst>
            </p:cNvPr>
            <p:cNvSpPr/>
            <p:nvPr/>
          </p:nvSpPr>
          <p:spPr bwMode="auto">
            <a:xfrm>
              <a:off x="1824" y="2927"/>
              <a:ext cx="185" cy="126"/>
            </a:xfrm>
            <a:custGeom>
              <a:avLst/>
              <a:gdLst>
                <a:gd name="T0" fmla="*/ 0 w 185"/>
                <a:gd name="T1" fmla="*/ 126 h 126"/>
                <a:gd name="T2" fmla="*/ 185 w 185"/>
                <a:gd name="T3" fmla="*/ 126 h 126"/>
                <a:gd name="T4" fmla="*/ 185 w 185"/>
                <a:gd name="T5" fmla="*/ 0 h 126"/>
                <a:gd name="T6" fmla="*/ 0 w 185"/>
                <a:gd name="T7" fmla="*/ 0 h 126"/>
                <a:gd name="T8" fmla="*/ 0 w 185"/>
                <a:gd name="T9" fmla="*/ 126 h 126"/>
                <a:gd name="T10" fmla="*/ 0 w 185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26">
                  <a:moveTo>
                    <a:pt x="0" y="126"/>
                  </a:moveTo>
                  <a:lnTo>
                    <a:pt x="185" y="126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5">
              <a:extLst>
                <a:ext uri="{FF2B5EF4-FFF2-40B4-BE49-F238E27FC236}">
                  <a16:creationId xmlns:a16="http://schemas.microsoft.com/office/drawing/2014/main" id="{285489F5-D7F0-4899-A7C6-9BC80979954B}"/>
                </a:ext>
              </a:extLst>
            </p:cNvPr>
            <p:cNvSpPr/>
            <p:nvPr/>
          </p:nvSpPr>
          <p:spPr bwMode="auto">
            <a:xfrm>
              <a:off x="1824" y="2927"/>
              <a:ext cx="185" cy="126"/>
            </a:xfrm>
            <a:custGeom>
              <a:avLst/>
              <a:gdLst>
                <a:gd name="T0" fmla="*/ 0 w 185"/>
                <a:gd name="T1" fmla="*/ 126 h 126"/>
                <a:gd name="T2" fmla="*/ 185 w 185"/>
                <a:gd name="T3" fmla="*/ 126 h 126"/>
                <a:gd name="T4" fmla="*/ 185 w 185"/>
                <a:gd name="T5" fmla="*/ 0 h 126"/>
                <a:gd name="T6" fmla="*/ 0 w 185"/>
                <a:gd name="T7" fmla="*/ 0 h 126"/>
                <a:gd name="T8" fmla="*/ 0 w 185"/>
                <a:gd name="T9" fmla="*/ 126 h 126"/>
                <a:gd name="T10" fmla="*/ 0 w 185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26">
                  <a:moveTo>
                    <a:pt x="0" y="126"/>
                  </a:moveTo>
                  <a:lnTo>
                    <a:pt x="185" y="126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16">
              <a:extLst>
                <a:ext uri="{FF2B5EF4-FFF2-40B4-BE49-F238E27FC236}">
                  <a16:creationId xmlns:a16="http://schemas.microsoft.com/office/drawing/2014/main" id="{2BC55C12-693C-4593-AE68-38ECF74523EA}"/>
                </a:ext>
              </a:extLst>
            </p:cNvPr>
            <p:cNvSpPr/>
            <p:nvPr/>
          </p:nvSpPr>
          <p:spPr bwMode="auto">
            <a:xfrm>
              <a:off x="2009" y="2922"/>
              <a:ext cx="5" cy="131"/>
            </a:xfrm>
            <a:custGeom>
              <a:avLst/>
              <a:gdLst>
                <a:gd name="T0" fmla="*/ 5 w 5"/>
                <a:gd name="T1" fmla="*/ 126 h 131"/>
                <a:gd name="T2" fmla="*/ 5 w 5"/>
                <a:gd name="T3" fmla="*/ 0 h 131"/>
                <a:gd name="T4" fmla="*/ 0 w 5"/>
                <a:gd name="T5" fmla="*/ 5 h 131"/>
                <a:gd name="T6" fmla="*/ 0 w 5"/>
                <a:gd name="T7" fmla="*/ 131 h 131"/>
                <a:gd name="T8" fmla="*/ 5 w 5"/>
                <a:gd name="T9" fmla="*/ 126 h 131"/>
                <a:gd name="T10" fmla="*/ 5 w 5"/>
                <a:gd name="T11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1">
                  <a:moveTo>
                    <a:pt x="5" y="126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31"/>
                  </a:lnTo>
                  <a:lnTo>
                    <a:pt x="5" y="126"/>
                  </a:lnTo>
                  <a:lnTo>
                    <a:pt x="5" y="126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17">
              <a:extLst>
                <a:ext uri="{FF2B5EF4-FFF2-40B4-BE49-F238E27FC236}">
                  <a16:creationId xmlns:a16="http://schemas.microsoft.com/office/drawing/2014/main" id="{004595B7-4B24-4483-A4A7-C42DFC369DE8}"/>
                </a:ext>
              </a:extLst>
            </p:cNvPr>
            <p:cNvSpPr/>
            <p:nvPr/>
          </p:nvSpPr>
          <p:spPr bwMode="auto">
            <a:xfrm>
              <a:off x="2009" y="2922"/>
              <a:ext cx="5" cy="131"/>
            </a:xfrm>
            <a:custGeom>
              <a:avLst/>
              <a:gdLst>
                <a:gd name="T0" fmla="*/ 5 w 5"/>
                <a:gd name="T1" fmla="*/ 126 h 131"/>
                <a:gd name="T2" fmla="*/ 5 w 5"/>
                <a:gd name="T3" fmla="*/ 0 h 131"/>
                <a:gd name="T4" fmla="*/ 0 w 5"/>
                <a:gd name="T5" fmla="*/ 5 h 131"/>
                <a:gd name="T6" fmla="*/ 0 w 5"/>
                <a:gd name="T7" fmla="*/ 131 h 131"/>
                <a:gd name="T8" fmla="*/ 5 w 5"/>
                <a:gd name="T9" fmla="*/ 126 h 131"/>
                <a:gd name="T10" fmla="*/ 5 w 5"/>
                <a:gd name="T11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1">
                  <a:moveTo>
                    <a:pt x="5" y="126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31"/>
                  </a:lnTo>
                  <a:lnTo>
                    <a:pt x="5" y="126"/>
                  </a:lnTo>
                  <a:lnTo>
                    <a:pt x="5" y="126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8">
              <a:extLst>
                <a:ext uri="{FF2B5EF4-FFF2-40B4-BE49-F238E27FC236}">
                  <a16:creationId xmlns:a16="http://schemas.microsoft.com/office/drawing/2014/main" id="{DE4B2DA3-AB76-4CEB-9893-B5F8F87F4856}"/>
                </a:ext>
              </a:extLst>
            </p:cNvPr>
            <p:cNvSpPr/>
            <p:nvPr/>
          </p:nvSpPr>
          <p:spPr bwMode="auto">
            <a:xfrm>
              <a:off x="1834" y="2938"/>
              <a:ext cx="166" cy="107"/>
            </a:xfrm>
            <a:custGeom>
              <a:avLst/>
              <a:gdLst>
                <a:gd name="T0" fmla="*/ 0 w 166"/>
                <a:gd name="T1" fmla="*/ 107 h 107"/>
                <a:gd name="T2" fmla="*/ 166 w 166"/>
                <a:gd name="T3" fmla="*/ 107 h 107"/>
                <a:gd name="T4" fmla="*/ 166 w 166"/>
                <a:gd name="T5" fmla="*/ 0 h 107"/>
                <a:gd name="T6" fmla="*/ 0 w 166"/>
                <a:gd name="T7" fmla="*/ 0 h 107"/>
                <a:gd name="T8" fmla="*/ 0 w 166"/>
                <a:gd name="T9" fmla="*/ 107 h 107"/>
                <a:gd name="T10" fmla="*/ 0 w 166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07">
                  <a:moveTo>
                    <a:pt x="0" y="107"/>
                  </a:moveTo>
                  <a:lnTo>
                    <a:pt x="166" y="107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19">
              <a:extLst>
                <a:ext uri="{FF2B5EF4-FFF2-40B4-BE49-F238E27FC236}">
                  <a16:creationId xmlns:a16="http://schemas.microsoft.com/office/drawing/2014/main" id="{1B0AE4AA-FB6C-497B-B715-3D7B4AFA9861}"/>
                </a:ext>
              </a:extLst>
            </p:cNvPr>
            <p:cNvSpPr/>
            <p:nvPr/>
          </p:nvSpPr>
          <p:spPr bwMode="auto">
            <a:xfrm>
              <a:off x="1834" y="2938"/>
              <a:ext cx="166" cy="107"/>
            </a:xfrm>
            <a:custGeom>
              <a:avLst/>
              <a:gdLst>
                <a:gd name="T0" fmla="*/ 0 w 166"/>
                <a:gd name="T1" fmla="*/ 107 h 107"/>
                <a:gd name="T2" fmla="*/ 166 w 166"/>
                <a:gd name="T3" fmla="*/ 107 h 107"/>
                <a:gd name="T4" fmla="*/ 166 w 166"/>
                <a:gd name="T5" fmla="*/ 0 h 107"/>
                <a:gd name="T6" fmla="*/ 0 w 166"/>
                <a:gd name="T7" fmla="*/ 0 h 107"/>
                <a:gd name="T8" fmla="*/ 0 w 166"/>
                <a:gd name="T9" fmla="*/ 107 h 107"/>
                <a:gd name="T10" fmla="*/ 0 w 166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07">
                  <a:moveTo>
                    <a:pt x="0" y="107"/>
                  </a:moveTo>
                  <a:lnTo>
                    <a:pt x="166" y="107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20">
              <a:extLst>
                <a:ext uri="{FF2B5EF4-FFF2-40B4-BE49-F238E27FC236}">
                  <a16:creationId xmlns:a16="http://schemas.microsoft.com/office/drawing/2014/main" id="{0A41CB6E-D280-4775-9EB9-BFB1BCA7120E}"/>
                </a:ext>
              </a:extLst>
            </p:cNvPr>
            <p:cNvSpPr/>
            <p:nvPr/>
          </p:nvSpPr>
          <p:spPr bwMode="auto">
            <a:xfrm>
              <a:off x="1794" y="3060"/>
              <a:ext cx="195" cy="40"/>
            </a:xfrm>
            <a:custGeom>
              <a:avLst/>
              <a:gdLst>
                <a:gd name="T0" fmla="*/ 40 w 195"/>
                <a:gd name="T1" fmla="*/ 0 h 40"/>
                <a:gd name="T2" fmla="*/ 195 w 195"/>
                <a:gd name="T3" fmla="*/ 0 h 40"/>
                <a:gd name="T4" fmla="*/ 155 w 195"/>
                <a:gd name="T5" fmla="*/ 40 h 40"/>
                <a:gd name="T6" fmla="*/ 0 w 195"/>
                <a:gd name="T7" fmla="*/ 40 h 40"/>
                <a:gd name="T8" fmla="*/ 40 w 195"/>
                <a:gd name="T9" fmla="*/ 0 h 40"/>
                <a:gd name="T10" fmla="*/ 40 w 19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40">
                  <a:moveTo>
                    <a:pt x="40" y="0"/>
                  </a:moveTo>
                  <a:lnTo>
                    <a:pt x="195" y="0"/>
                  </a:lnTo>
                  <a:lnTo>
                    <a:pt x="155" y="40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39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21">
              <a:extLst>
                <a:ext uri="{FF2B5EF4-FFF2-40B4-BE49-F238E27FC236}">
                  <a16:creationId xmlns:a16="http://schemas.microsoft.com/office/drawing/2014/main" id="{E9ECE4D6-06B1-49D3-A8FF-6DDE2E0C0816}"/>
                </a:ext>
              </a:extLst>
            </p:cNvPr>
            <p:cNvSpPr/>
            <p:nvPr/>
          </p:nvSpPr>
          <p:spPr bwMode="auto">
            <a:xfrm>
              <a:off x="1794" y="3060"/>
              <a:ext cx="195" cy="40"/>
            </a:xfrm>
            <a:custGeom>
              <a:avLst/>
              <a:gdLst>
                <a:gd name="T0" fmla="*/ 40 w 195"/>
                <a:gd name="T1" fmla="*/ 0 h 40"/>
                <a:gd name="T2" fmla="*/ 195 w 195"/>
                <a:gd name="T3" fmla="*/ 0 h 40"/>
                <a:gd name="T4" fmla="*/ 155 w 195"/>
                <a:gd name="T5" fmla="*/ 40 h 40"/>
                <a:gd name="T6" fmla="*/ 0 w 195"/>
                <a:gd name="T7" fmla="*/ 40 h 40"/>
                <a:gd name="T8" fmla="*/ 40 w 195"/>
                <a:gd name="T9" fmla="*/ 0 h 40"/>
                <a:gd name="T10" fmla="*/ 40 w 19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40">
                  <a:moveTo>
                    <a:pt x="40" y="0"/>
                  </a:moveTo>
                  <a:lnTo>
                    <a:pt x="195" y="0"/>
                  </a:lnTo>
                  <a:lnTo>
                    <a:pt x="155" y="40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22">
              <a:extLst>
                <a:ext uri="{FF2B5EF4-FFF2-40B4-BE49-F238E27FC236}">
                  <a16:creationId xmlns:a16="http://schemas.microsoft.com/office/drawing/2014/main" id="{3A94346F-4011-4004-9EF1-2F83C293C3FF}"/>
                </a:ext>
              </a:extLst>
            </p:cNvPr>
            <p:cNvSpPr/>
            <p:nvPr/>
          </p:nvSpPr>
          <p:spPr bwMode="auto">
            <a:xfrm>
              <a:off x="1843" y="3111"/>
              <a:ext cx="15" cy="8"/>
            </a:xfrm>
            <a:custGeom>
              <a:avLst/>
              <a:gdLst>
                <a:gd name="T0" fmla="*/ 59 w 59"/>
                <a:gd name="T1" fmla="*/ 16 h 33"/>
                <a:gd name="T2" fmla="*/ 59 w 59"/>
                <a:gd name="T3" fmla="*/ 16 h 33"/>
                <a:gd name="T4" fmla="*/ 30 w 59"/>
                <a:gd name="T5" fmla="*/ 33 h 33"/>
                <a:gd name="T6" fmla="*/ 0 w 59"/>
                <a:gd name="T7" fmla="*/ 16 h 33"/>
                <a:gd name="T8" fmla="*/ 30 w 59"/>
                <a:gd name="T9" fmla="*/ 0 h 33"/>
                <a:gd name="T10" fmla="*/ 59 w 59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3">
                  <a:moveTo>
                    <a:pt x="59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9" y="25"/>
                    <a:pt x="46" y="33"/>
                    <a:pt x="30" y="33"/>
                  </a:cubicBezTo>
                  <a:cubicBezTo>
                    <a:pt x="13" y="33"/>
                    <a:pt x="0" y="25"/>
                    <a:pt x="0" y="16"/>
                  </a:cubicBezTo>
                  <a:cubicBezTo>
                    <a:pt x="0" y="7"/>
                    <a:pt x="13" y="0"/>
                    <a:pt x="30" y="0"/>
                  </a:cubicBezTo>
                  <a:cubicBezTo>
                    <a:pt x="46" y="0"/>
                    <a:pt x="59" y="7"/>
                    <a:pt x="59" y="16"/>
                  </a:cubicBez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23">
              <a:extLst>
                <a:ext uri="{FF2B5EF4-FFF2-40B4-BE49-F238E27FC236}">
                  <a16:creationId xmlns:a16="http://schemas.microsoft.com/office/drawing/2014/main" id="{C8CAC73E-78E4-4D25-BABD-38FA3FCB9CA6}"/>
                </a:ext>
              </a:extLst>
            </p:cNvPr>
            <p:cNvSpPr/>
            <p:nvPr/>
          </p:nvSpPr>
          <p:spPr bwMode="auto">
            <a:xfrm>
              <a:off x="1843" y="3111"/>
              <a:ext cx="15" cy="8"/>
            </a:xfrm>
            <a:custGeom>
              <a:avLst/>
              <a:gdLst>
                <a:gd name="T0" fmla="*/ 59 w 59"/>
                <a:gd name="T1" fmla="*/ 16 h 33"/>
                <a:gd name="T2" fmla="*/ 59 w 59"/>
                <a:gd name="T3" fmla="*/ 16 h 33"/>
                <a:gd name="T4" fmla="*/ 30 w 59"/>
                <a:gd name="T5" fmla="*/ 33 h 33"/>
                <a:gd name="T6" fmla="*/ 0 w 59"/>
                <a:gd name="T7" fmla="*/ 16 h 33"/>
                <a:gd name="T8" fmla="*/ 30 w 59"/>
                <a:gd name="T9" fmla="*/ 0 h 33"/>
                <a:gd name="T10" fmla="*/ 59 w 59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3">
                  <a:moveTo>
                    <a:pt x="59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9" y="25"/>
                    <a:pt x="46" y="33"/>
                    <a:pt x="30" y="33"/>
                  </a:cubicBezTo>
                  <a:cubicBezTo>
                    <a:pt x="13" y="33"/>
                    <a:pt x="0" y="25"/>
                    <a:pt x="0" y="16"/>
                  </a:cubicBezTo>
                  <a:cubicBezTo>
                    <a:pt x="0" y="7"/>
                    <a:pt x="13" y="0"/>
                    <a:pt x="30" y="0"/>
                  </a:cubicBezTo>
                  <a:cubicBezTo>
                    <a:pt x="46" y="0"/>
                    <a:pt x="59" y="7"/>
                    <a:pt x="59" y="16"/>
                  </a:cubicBezTo>
                  <a:close/>
                </a:path>
              </a:pathLst>
            </a:custGeom>
            <a:noFill/>
            <a:ln w="1" cap="flat">
              <a:solidFill>
                <a:srgbClr val="DBDBCE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24">
              <a:extLst>
                <a:ext uri="{FF2B5EF4-FFF2-40B4-BE49-F238E27FC236}">
                  <a16:creationId xmlns:a16="http://schemas.microsoft.com/office/drawing/2014/main" id="{BF57E358-A2FB-4634-9609-FC72243C2ED2}"/>
                </a:ext>
              </a:extLst>
            </p:cNvPr>
            <p:cNvSpPr/>
            <p:nvPr/>
          </p:nvSpPr>
          <p:spPr bwMode="auto">
            <a:xfrm>
              <a:off x="1834" y="3119"/>
              <a:ext cx="16" cy="6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cubicBezTo>
                    <a:pt x="28" y="24"/>
                    <a:pt x="0" y="13"/>
                    <a:pt x="0" y="0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25">
              <a:extLst>
                <a:ext uri="{FF2B5EF4-FFF2-40B4-BE49-F238E27FC236}">
                  <a16:creationId xmlns:a16="http://schemas.microsoft.com/office/drawing/2014/main" id="{651D6168-37F1-4D7A-8762-066435D1C367}"/>
                </a:ext>
              </a:extLst>
            </p:cNvPr>
            <p:cNvSpPr/>
            <p:nvPr/>
          </p:nvSpPr>
          <p:spPr bwMode="auto">
            <a:xfrm>
              <a:off x="1849" y="3119"/>
              <a:ext cx="16" cy="6"/>
            </a:xfrm>
            <a:custGeom>
              <a:avLst/>
              <a:gdLst>
                <a:gd name="T0" fmla="*/ 63 w 63"/>
                <a:gd name="T1" fmla="*/ 0 h 24"/>
                <a:gd name="T2" fmla="*/ 0 w 63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4">
                  <a:moveTo>
                    <a:pt x="63" y="0"/>
                  </a:moveTo>
                  <a:cubicBezTo>
                    <a:pt x="63" y="13"/>
                    <a:pt x="34" y="24"/>
                    <a:pt x="0" y="24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26">
              <a:extLst>
                <a:ext uri="{FF2B5EF4-FFF2-40B4-BE49-F238E27FC236}">
                  <a16:creationId xmlns:a16="http://schemas.microsoft.com/office/drawing/2014/main" id="{68685DF1-662A-4AF3-9AE4-D058BFC8C8B0}"/>
                </a:ext>
              </a:extLst>
            </p:cNvPr>
            <p:cNvSpPr/>
            <p:nvPr/>
          </p:nvSpPr>
          <p:spPr bwMode="auto">
            <a:xfrm>
              <a:off x="1836" y="3104"/>
              <a:ext cx="16" cy="6"/>
            </a:xfrm>
            <a:custGeom>
              <a:avLst/>
              <a:gdLst>
                <a:gd name="T0" fmla="*/ 0 w 63"/>
                <a:gd name="T1" fmla="*/ 23 h 23"/>
                <a:gd name="T2" fmla="*/ 63 w 63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23"/>
                  </a:moveTo>
                  <a:cubicBezTo>
                    <a:pt x="0" y="10"/>
                    <a:pt x="28" y="0"/>
                    <a:pt x="63" y="0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27">
              <a:extLst>
                <a:ext uri="{FF2B5EF4-FFF2-40B4-BE49-F238E27FC236}">
                  <a16:creationId xmlns:a16="http://schemas.microsoft.com/office/drawing/2014/main" id="{7E7C047A-1DA2-4109-B948-346592043BE9}"/>
                </a:ext>
              </a:extLst>
            </p:cNvPr>
            <p:cNvSpPr/>
            <p:nvPr/>
          </p:nvSpPr>
          <p:spPr bwMode="auto">
            <a:xfrm>
              <a:off x="1851" y="3104"/>
              <a:ext cx="16" cy="6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cubicBezTo>
                    <a:pt x="34" y="0"/>
                    <a:pt x="63" y="10"/>
                    <a:pt x="63" y="23"/>
                  </a:cubicBezTo>
                </a:path>
              </a:pathLst>
            </a:custGeom>
            <a:noFill/>
            <a:ln w="3" cap="flat">
              <a:solidFill>
                <a:srgbClr val="62624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28">
              <a:extLst>
                <a:ext uri="{FF2B5EF4-FFF2-40B4-BE49-F238E27FC236}">
                  <a16:creationId xmlns:a16="http://schemas.microsoft.com/office/drawing/2014/main" id="{4D462001-B66C-467C-846B-421546B22263}"/>
                </a:ext>
              </a:extLst>
            </p:cNvPr>
            <p:cNvSpPr/>
            <p:nvPr/>
          </p:nvSpPr>
          <p:spPr bwMode="auto">
            <a:xfrm>
              <a:off x="1931" y="3053"/>
              <a:ext cx="78" cy="85"/>
            </a:xfrm>
            <a:custGeom>
              <a:avLst/>
              <a:gdLst>
                <a:gd name="T0" fmla="*/ 78 w 78"/>
                <a:gd name="T1" fmla="*/ 8 h 85"/>
                <a:gd name="T2" fmla="*/ 0 w 78"/>
                <a:gd name="T3" fmla="*/ 85 h 85"/>
                <a:gd name="T4" fmla="*/ 1 w 78"/>
                <a:gd name="T5" fmla="*/ 77 h 85"/>
                <a:gd name="T6" fmla="*/ 78 w 78"/>
                <a:gd name="T7" fmla="*/ 0 h 85"/>
                <a:gd name="T8" fmla="*/ 78 w 78"/>
                <a:gd name="T9" fmla="*/ 8 h 85"/>
                <a:gd name="T10" fmla="*/ 78 w 78"/>
                <a:gd name="T1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5">
                  <a:moveTo>
                    <a:pt x="78" y="8"/>
                  </a:moveTo>
                  <a:lnTo>
                    <a:pt x="0" y="85"/>
                  </a:lnTo>
                  <a:lnTo>
                    <a:pt x="1" y="77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29">
              <a:extLst>
                <a:ext uri="{FF2B5EF4-FFF2-40B4-BE49-F238E27FC236}">
                  <a16:creationId xmlns:a16="http://schemas.microsoft.com/office/drawing/2014/main" id="{FEC9EA29-29C0-4E2A-BC76-D68E916E8A3F}"/>
                </a:ext>
              </a:extLst>
            </p:cNvPr>
            <p:cNvSpPr/>
            <p:nvPr/>
          </p:nvSpPr>
          <p:spPr bwMode="auto">
            <a:xfrm>
              <a:off x="1931" y="3053"/>
              <a:ext cx="78" cy="85"/>
            </a:xfrm>
            <a:custGeom>
              <a:avLst/>
              <a:gdLst>
                <a:gd name="T0" fmla="*/ 78 w 78"/>
                <a:gd name="T1" fmla="*/ 8 h 85"/>
                <a:gd name="T2" fmla="*/ 0 w 78"/>
                <a:gd name="T3" fmla="*/ 85 h 85"/>
                <a:gd name="T4" fmla="*/ 1 w 78"/>
                <a:gd name="T5" fmla="*/ 77 h 85"/>
                <a:gd name="T6" fmla="*/ 78 w 78"/>
                <a:gd name="T7" fmla="*/ 0 h 85"/>
                <a:gd name="T8" fmla="*/ 78 w 78"/>
                <a:gd name="T9" fmla="*/ 8 h 85"/>
                <a:gd name="T10" fmla="*/ 78 w 78"/>
                <a:gd name="T1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5">
                  <a:moveTo>
                    <a:pt x="78" y="8"/>
                  </a:moveTo>
                  <a:lnTo>
                    <a:pt x="0" y="85"/>
                  </a:lnTo>
                  <a:lnTo>
                    <a:pt x="1" y="77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78" y="8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0">
              <a:extLst>
                <a:ext uri="{FF2B5EF4-FFF2-40B4-BE49-F238E27FC236}">
                  <a16:creationId xmlns:a16="http://schemas.microsoft.com/office/drawing/2014/main" id="{6EE192E1-25BF-4F8F-9435-5BBFA5CB7651}"/>
                </a:ext>
              </a:extLst>
            </p:cNvPr>
            <p:cNvSpPr/>
            <p:nvPr/>
          </p:nvSpPr>
          <p:spPr bwMode="auto">
            <a:xfrm>
              <a:off x="1983" y="3047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3 h 3"/>
                <a:gd name="T4" fmla="*/ 15 w 15"/>
                <a:gd name="T5" fmla="*/ 3 h 3"/>
                <a:gd name="T6" fmla="*/ 15 w 15"/>
                <a:gd name="T7" fmla="*/ 0 h 3"/>
                <a:gd name="T8" fmla="*/ 0 w 15"/>
                <a:gd name="T9" fmla="*/ 0 h 3"/>
                <a:gd name="T10" fmla="*/ 0 w 1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1">
              <a:extLst>
                <a:ext uri="{FF2B5EF4-FFF2-40B4-BE49-F238E27FC236}">
                  <a16:creationId xmlns:a16="http://schemas.microsoft.com/office/drawing/2014/main" id="{C0AD45BA-8584-4808-8223-957543CDD78B}"/>
                </a:ext>
              </a:extLst>
            </p:cNvPr>
            <p:cNvSpPr/>
            <p:nvPr/>
          </p:nvSpPr>
          <p:spPr bwMode="auto">
            <a:xfrm>
              <a:off x="1983" y="3047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3 h 3"/>
                <a:gd name="T4" fmla="*/ 15 w 15"/>
                <a:gd name="T5" fmla="*/ 3 h 3"/>
                <a:gd name="T6" fmla="*/ 15 w 15"/>
                <a:gd name="T7" fmla="*/ 0 h 3"/>
                <a:gd name="T8" fmla="*/ 0 w 15"/>
                <a:gd name="T9" fmla="*/ 0 h 3"/>
                <a:gd name="T10" fmla="*/ 0 w 1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Line 32">
              <a:extLst>
                <a:ext uri="{FF2B5EF4-FFF2-40B4-BE49-F238E27FC236}">
                  <a16:creationId xmlns:a16="http://schemas.microsoft.com/office/drawing/2014/main" id="{E85F3B8D-2C92-44C6-B358-34EE06238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5" y="3069"/>
              <a:ext cx="154" cy="0"/>
            </a:xfrm>
            <a:prstGeom prst="line">
              <a:avLst/>
            </a:pr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Line 33">
              <a:extLst>
                <a:ext uri="{FF2B5EF4-FFF2-40B4-BE49-F238E27FC236}">
                  <a16:creationId xmlns:a16="http://schemas.microsoft.com/office/drawing/2014/main" id="{5869385C-3D36-4B4F-879B-29261EA8E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15" y="3079"/>
              <a:ext cx="154" cy="0"/>
            </a:xfrm>
            <a:prstGeom prst="line">
              <a:avLst/>
            </a:pr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Line 34">
              <a:extLst>
                <a:ext uri="{FF2B5EF4-FFF2-40B4-BE49-F238E27FC236}">
                  <a16:creationId xmlns:a16="http://schemas.microsoft.com/office/drawing/2014/main" id="{ECB51ADA-81C9-4F39-93F3-5A6E03FB9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5" y="3090"/>
              <a:ext cx="154" cy="0"/>
            </a:xfrm>
            <a:prstGeom prst="line">
              <a:avLst/>
            </a:pr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35">
              <a:extLst>
                <a:ext uri="{FF2B5EF4-FFF2-40B4-BE49-F238E27FC236}">
                  <a16:creationId xmlns:a16="http://schemas.microsoft.com/office/drawing/2014/main" id="{29EDC1F4-AE1E-4F7B-A215-E935EDFBB833}"/>
                </a:ext>
              </a:extLst>
            </p:cNvPr>
            <p:cNvSpPr/>
            <p:nvPr/>
          </p:nvSpPr>
          <p:spPr bwMode="auto">
            <a:xfrm>
              <a:off x="1824" y="2922"/>
              <a:ext cx="190" cy="5"/>
            </a:xfrm>
            <a:custGeom>
              <a:avLst/>
              <a:gdLst>
                <a:gd name="T0" fmla="*/ 5 w 190"/>
                <a:gd name="T1" fmla="*/ 0 h 5"/>
                <a:gd name="T2" fmla="*/ 190 w 190"/>
                <a:gd name="T3" fmla="*/ 0 h 5"/>
                <a:gd name="T4" fmla="*/ 185 w 190"/>
                <a:gd name="T5" fmla="*/ 5 h 5"/>
                <a:gd name="T6" fmla="*/ 0 w 190"/>
                <a:gd name="T7" fmla="*/ 5 h 5"/>
                <a:gd name="T8" fmla="*/ 5 w 190"/>
                <a:gd name="T9" fmla="*/ 0 h 5"/>
                <a:gd name="T10" fmla="*/ 5 w 19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5">
                  <a:moveTo>
                    <a:pt x="5" y="0"/>
                  </a:moveTo>
                  <a:lnTo>
                    <a:pt x="190" y="0"/>
                  </a:lnTo>
                  <a:lnTo>
                    <a:pt x="185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6">
              <a:extLst>
                <a:ext uri="{FF2B5EF4-FFF2-40B4-BE49-F238E27FC236}">
                  <a16:creationId xmlns:a16="http://schemas.microsoft.com/office/drawing/2014/main" id="{ABC947D9-1BAD-4596-97E7-3E9DA9CB93EB}"/>
                </a:ext>
              </a:extLst>
            </p:cNvPr>
            <p:cNvSpPr/>
            <p:nvPr/>
          </p:nvSpPr>
          <p:spPr bwMode="auto">
            <a:xfrm>
              <a:off x="1824" y="2922"/>
              <a:ext cx="190" cy="5"/>
            </a:xfrm>
            <a:custGeom>
              <a:avLst/>
              <a:gdLst>
                <a:gd name="T0" fmla="*/ 5 w 190"/>
                <a:gd name="T1" fmla="*/ 0 h 5"/>
                <a:gd name="T2" fmla="*/ 190 w 190"/>
                <a:gd name="T3" fmla="*/ 0 h 5"/>
                <a:gd name="T4" fmla="*/ 185 w 190"/>
                <a:gd name="T5" fmla="*/ 5 h 5"/>
                <a:gd name="T6" fmla="*/ 0 w 190"/>
                <a:gd name="T7" fmla="*/ 5 h 5"/>
                <a:gd name="T8" fmla="*/ 5 w 190"/>
                <a:gd name="T9" fmla="*/ 0 h 5"/>
                <a:gd name="T10" fmla="*/ 5 w 19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5">
                  <a:moveTo>
                    <a:pt x="5" y="0"/>
                  </a:moveTo>
                  <a:lnTo>
                    <a:pt x="190" y="0"/>
                  </a:lnTo>
                  <a:lnTo>
                    <a:pt x="185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" cap="sq">
              <a:solidFill>
                <a:srgbClr val="494936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Line 38">
              <a:extLst>
                <a:ext uri="{FF2B5EF4-FFF2-40B4-BE49-F238E27FC236}">
                  <a16:creationId xmlns:a16="http://schemas.microsoft.com/office/drawing/2014/main" id="{5381DAE3-D767-4518-B101-93388E340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Line 39">
              <a:extLst>
                <a:ext uri="{FF2B5EF4-FFF2-40B4-BE49-F238E27FC236}">
                  <a16:creationId xmlns:a16="http://schemas.microsoft.com/office/drawing/2014/main" id="{7BAE0CF9-6023-49D3-B645-59C3ABD64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10"/>
              <a:ext cx="0" cy="0"/>
            </a:xfrm>
            <a:prstGeom prst="line">
              <a:avLst/>
            </a:prstGeom>
            <a:noFill/>
            <a:ln w="1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Oval 43">
              <a:extLst>
                <a:ext uri="{FF2B5EF4-FFF2-40B4-BE49-F238E27FC236}">
                  <a16:creationId xmlns:a16="http://schemas.microsoft.com/office/drawing/2014/main" id="{A1F23112-E1E9-43C2-ADB3-039CC39C5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3001"/>
              <a:ext cx="9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Line 44">
              <a:extLst>
                <a:ext uri="{FF2B5EF4-FFF2-40B4-BE49-F238E27FC236}">
                  <a16:creationId xmlns:a16="http://schemas.microsoft.com/office/drawing/2014/main" id="{FB7DC555-1D5F-4761-AAA9-BF8302A32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Line 45">
              <a:extLst>
                <a:ext uri="{FF2B5EF4-FFF2-40B4-BE49-F238E27FC236}">
                  <a16:creationId xmlns:a16="http://schemas.microsoft.com/office/drawing/2014/main" id="{CE44FDEF-CDBB-4AF1-8C09-B13EFCC92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46">
              <a:extLst>
                <a:ext uri="{FF2B5EF4-FFF2-40B4-BE49-F238E27FC236}">
                  <a16:creationId xmlns:a16="http://schemas.microsoft.com/office/drawing/2014/main" id="{6CD6E8F4-F8A8-48CE-B0B3-367788172903}"/>
                </a:ext>
              </a:extLst>
            </p:cNvPr>
            <p:cNvSpPr/>
            <p:nvPr/>
          </p:nvSpPr>
          <p:spPr bwMode="auto">
            <a:xfrm>
              <a:off x="1904" y="3008"/>
              <a:ext cx="3" cy="14"/>
            </a:xfrm>
            <a:custGeom>
              <a:avLst/>
              <a:gdLst>
                <a:gd name="T0" fmla="*/ 3 w 3"/>
                <a:gd name="T1" fmla="*/ 11 h 14"/>
                <a:gd name="T2" fmla="*/ 3 w 3"/>
                <a:gd name="T3" fmla="*/ 0 h 14"/>
                <a:gd name="T4" fmla="*/ 0 w 3"/>
                <a:gd name="T5" fmla="*/ 2 h 14"/>
                <a:gd name="T6" fmla="*/ 0 w 3"/>
                <a:gd name="T7" fmla="*/ 14 h 14"/>
                <a:gd name="T8" fmla="*/ 3 w 3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3" y="11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Line 47">
              <a:extLst>
                <a:ext uri="{FF2B5EF4-FFF2-40B4-BE49-F238E27FC236}">
                  <a16:creationId xmlns:a16="http://schemas.microsoft.com/office/drawing/2014/main" id="{3AE8DF5F-346C-4811-93FB-61EAD5FEF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29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Line 48">
              <a:extLst>
                <a:ext uri="{FF2B5EF4-FFF2-40B4-BE49-F238E27FC236}">
                  <a16:creationId xmlns:a16="http://schemas.microsoft.com/office/drawing/2014/main" id="{D5BE917A-A8CA-4BAB-BD1E-1EF6215C7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2985"/>
              <a:ext cx="0" cy="0"/>
            </a:xfrm>
            <a:prstGeom prst="line">
              <a:avLst/>
            </a:prstGeom>
            <a:noFill/>
            <a:ln w="2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0" name="TextBox 2257">
            <a:extLst>
              <a:ext uri="{FF2B5EF4-FFF2-40B4-BE49-F238E27FC236}">
                <a16:creationId xmlns:a16="http://schemas.microsoft.com/office/drawing/2014/main" id="{AD3B6A84-CF8F-4301-B688-EC8EEA4B2178}"/>
              </a:ext>
            </a:extLst>
          </p:cNvPr>
          <p:cNvSpPr txBox="1"/>
          <p:nvPr/>
        </p:nvSpPr>
        <p:spPr>
          <a:xfrm>
            <a:off x="2621150" y="3068593"/>
            <a:ext cx="819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HRP</a:t>
            </a:r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合同终端</a:t>
            </a:r>
          </a:p>
        </p:txBody>
      </p:sp>
      <p:sp>
        <p:nvSpPr>
          <p:cNvPr id="351" name="圆角矩形 568">
            <a:extLst>
              <a:ext uri="{FF2B5EF4-FFF2-40B4-BE49-F238E27FC236}">
                <a16:creationId xmlns:a16="http://schemas.microsoft.com/office/drawing/2014/main" id="{7338AA62-1242-41F3-B3DD-AC6D9728522B}"/>
              </a:ext>
            </a:extLst>
          </p:cNvPr>
          <p:cNvSpPr/>
          <p:nvPr/>
        </p:nvSpPr>
        <p:spPr>
          <a:xfrm>
            <a:off x="6011141" y="1474058"/>
            <a:ext cx="814070" cy="5334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TextBox 1601">
            <a:extLst>
              <a:ext uri="{FF2B5EF4-FFF2-40B4-BE49-F238E27FC236}">
                <a16:creationId xmlns:a16="http://schemas.microsoft.com/office/drawing/2014/main" id="{20E97FC7-5177-4DB5-8B01-676883D31E6B}"/>
              </a:ext>
            </a:extLst>
          </p:cNvPr>
          <p:cNvSpPr txBox="1"/>
          <p:nvPr/>
        </p:nvSpPr>
        <p:spPr>
          <a:xfrm>
            <a:off x="5877193" y="1375583"/>
            <a:ext cx="1339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HRP</a:t>
            </a:r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SRM</a:t>
            </a:r>
          </a:p>
          <a:p>
            <a:r>
              <a:rPr lang="zh-CN" altLang="en-US" sz="8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数据库与中转数据库</a:t>
            </a:r>
          </a:p>
        </p:txBody>
      </p:sp>
      <p:pic>
        <p:nvPicPr>
          <p:cNvPr id="353" name="Picture 13" descr="MainframeApr99">
            <a:extLst>
              <a:ext uri="{FF2B5EF4-FFF2-40B4-BE49-F238E27FC236}">
                <a16:creationId xmlns:a16="http://schemas.microsoft.com/office/drawing/2014/main" id="{8F00EBA2-C676-439B-AE73-27AFCE22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70" y="1665834"/>
            <a:ext cx="167005" cy="21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" name="Picture 13" descr="MainframeApr99">
            <a:extLst>
              <a:ext uri="{FF2B5EF4-FFF2-40B4-BE49-F238E27FC236}">
                <a16:creationId xmlns:a16="http://schemas.microsoft.com/office/drawing/2014/main" id="{47E01BA2-E53B-416C-B211-C8AF9BF0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51" y="1673456"/>
            <a:ext cx="167005" cy="21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5" name="直接连接符 354">
            <a:extLst>
              <a:ext uri="{FF2B5EF4-FFF2-40B4-BE49-F238E27FC236}">
                <a16:creationId xmlns:a16="http://schemas.microsoft.com/office/drawing/2014/main" id="{AA751643-16AC-48E7-A5CE-95667B993B68}"/>
              </a:ext>
            </a:extLst>
          </p:cNvPr>
          <p:cNvCxnSpPr/>
          <p:nvPr/>
        </p:nvCxnSpPr>
        <p:spPr>
          <a:xfrm flipV="1">
            <a:off x="6644907" y="1885236"/>
            <a:ext cx="0" cy="29211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接连接符 355">
            <a:extLst>
              <a:ext uri="{FF2B5EF4-FFF2-40B4-BE49-F238E27FC236}">
                <a16:creationId xmlns:a16="http://schemas.microsoft.com/office/drawing/2014/main" id="{F67DF3E8-33A9-404C-A097-9B392CA6C90D}"/>
              </a:ext>
            </a:extLst>
          </p:cNvPr>
          <p:cNvCxnSpPr/>
          <p:nvPr/>
        </p:nvCxnSpPr>
        <p:spPr>
          <a:xfrm flipV="1">
            <a:off x="6691262" y="1894761"/>
            <a:ext cx="0" cy="36133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接连接符 356">
            <a:extLst>
              <a:ext uri="{FF2B5EF4-FFF2-40B4-BE49-F238E27FC236}">
                <a16:creationId xmlns:a16="http://schemas.microsoft.com/office/drawing/2014/main" id="{FCAF1ED9-CD37-4B15-9018-574568756120}"/>
              </a:ext>
            </a:extLst>
          </p:cNvPr>
          <p:cNvCxnSpPr/>
          <p:nvPr/>
        </p:nvCxnSpPr>
        <p:spPr>
          <a:xfrm flipH="1" flipV="1">
            <a:off x="6186790" y="1859202"/>
            <a:ext cx="5715" cy="3079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接连接符 357">
            <a:extLst>
              <a:ext uri="{FF2B5EF4-FFF2-40B4-BE49-F238E27FC236}">
                <a16:creationId xmlns:a16="http://schemas.microsoft.com/office/drawing/2014/main" id="{C8AC795C-02D2-40C5-8FF8-921F76277CD4}"/>
              </a:ext>
            </a:extLst>
          </p:cNvPr>
          <p:cNvCxnSpPr/>
          <p:nvPr/>
        </p:nvCxnSpPr>
        <p:spPr>
          <a:xfrm flipV="1">
            <a:off x="6228603" y="1869678"/>
            <a:ext cx="0" cy="36133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" name="Group 12">
            <a:extLst>
              <a:ext uri="{FF2B5EF4-FFF2-40B4-BE49-F238E27FC236}">
                <a16:creationId xmlns:a16="http://schemas.microsoft.com/office/drawing/2014/main" id="{06F13D3A-3574-413D-B397-E570A920F0E9}"/>
              </a:ext>
            </a:extLst>
          </p:cNvPr>
          <p:cNvGrpSpPr/>
          <p:nvPr/>
        </p:nvGrpSpPr>
        <p:grpSpPr bwMode="auto">
          <a:xfrm>
            <a:off x="2874060" y="5335569"/>
            <a:ext cx="392158" cy="330914"/>
            <a:chOff x="323" y="2780"/>
            <a:chExt cx="176" cy="230"/>
          </a:xfrm>
        </p:grpSpPr>
        <p:pic>
          <p:nvPicPr>
            <p:cNvPr id="360" name="Picture 13">
              <a:extLst>
                <a:ext uri="{FF2B5EF4-FFF2-40B4-BE49-F238E27FC236}">
                  <a16:creationId xmlns:a16="http://schemas.microsoft.com/office/drawing/2014/main" id="{CD1560AD-0674-441D-97C4-79AF85B43CA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" y="2781"/>
              <a:ext cx="10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1" name="Picture 14">
              <a:extLst>
                <a:ext uri="{FF2B5EF4-FFF2-40B4-BE49-F238E27FC236}">
                  <a16:creationId xmlns:a16="http://schemas.microsoft.com/office/drawing/2014/main" id="{7883046D-DE02-43CA-ACA1-018F546A2A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" y="2780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2" name="TextBox 2257">
            <a:extLst>
              <a:ext uri="{FF2B5EF4-FFF2-40B4-BE49-F238E27FC236}">
                <a16:creationId xmlns:a16="http://schemas.microsoft.com/office/drawing/2014/main" id="{451FE875-1B15-4F48-B71C-72910022528F}"/>
              </a:ext>
            </a:extLst>
          </p:cNvPr>
          <p:cNvSpPr txBox="1"/>
          <p:nvPr/>
        </p:nvSpPr>
        <p:spPr>
          <a:xfrm>
            <a:off x="3354019" y="5242717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HRP</a:t>
            </a:r>
            <a:r>
              <a:rPr lang="zh-CN" altLang="en-US" sz="9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用户终端</a:t>
            </a:r>
            <a:endParaRPr lang="en-US" altLang="zh-CN" sz="9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9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HRP</a:t>
            </a:r>
            <a:r>
              <a:rPr lang="zh-CN" altLang="en-US" sz="9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运维终端</a:t>
            </a:r>
          </a:p>
        </p:txBody>
      </p:sp>
      <p:pic>
        <p:nvPicPr>
          <p:cNvPr id="363" name="Picture 13" descr="MainframeApr99">
            <a:extLst>
              <a:ext uri="{FF2B5EF4-FFF2-40B4-BE49-F238E27FC236}">
                <a16:creationId xmlns:a16="http://schemas.microsoft.com/office/drawing/2014/main" id="{5CCEA3B5-C58F-4153-8B09-B9F4A3F9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80" y="1669325"/>
            <a:ext cx="167005" cy="21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4" name="直接连接符 363">
            <a:extLst>
              <a:ext uri="{FF2B5EF4-FFF2-40B4-BE49-F238E27FC236}">
                <a16:creationId xmlns:a16="http://schemas.microsoft.com/office/drawing/2014/main" id="{7263AA69-C9EB-4D0F-AC4F-99F9987DD64A}"/>
              </a:ext>
            </a:extLst>
          </p:cNvPr>
          <p:cNvCxnSpPr/>
          <p:nvPr/>
        </p:nvCxnSpPr>
        <p:spPr>
          <a:xfrm flipV="1">
            <a:off x="6398885" y="1880250"/>
            <a:ext cx="0" cy="29211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接连接符 364">
            <a:extLst>
              <a:ext uri="{FF2B5EF4-FFF2-40B4-BE49-F238E27FC236}">
                <a16:creationId xmlns:a16="http://schemas.microsoft.com/office/drawing/2014/main" id="{C2C57363-9457-4A9C-B1BB-282823327321}"/>
              </a:ext>
            </a:extLst>
          </p:cNvPr>
          <p:cNvCxnSpPr/>
          <p:nvPr/>
        </p:nvCxnSpPr>
        <p:spPr>
          <a:xfrm flipV="1">
            <a:off x="6445240" y="1889775"/>
            <a:ext cx="0" cy="36133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9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8"/>
          <p:cNvSpPr>
            <a:spLocks noChangeAspect="1" noChangeArrowheads="1"/>
          </p:cNvSpPr>
          <p:nvPr/>
        </p:nvSpPr>
        <p:spPr bwMode="auto">
          <a:xfrm>
            <a:off x="5178729" y="1413243"/>
            <a:ext cx="1829435" cy="1829435"/>
          </a:xfrm>
          <a:prstGeom prst="ellipse">
            <a:avLst/>
          </a:prstGeom>
          <a:noFill/>
          <a:ln w="25400">
            <a:solidFill>
              <a:srgbClr val="EA570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8729" y="1727935"/>
            <a:ext cx="1829435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A5703"/>
                </a:solidFill>
                <a:latin typeface="等线" panose="02010600030101010101" pitchFamily="2" charset="-122"/>
                <a:ea typeface="等线" panose="02010600030101010101" pitchFamily="2" charset="-122"/>
                <a:cs typeface="Segoe UI" panose="020B0502040204020203" pitchFamily="34" charset="0"/>
              </a:rPr>
              <a:t>2</a:t>
            </a:r>
            <a:endParaRPr lang="zh-CN" altLang="en-US" sz="7200" dirty="0">
              <a:solidFill>
                <a:srgbClr val="EA5703"/>
              </a:solidFill>
              <a:latin typeface="等线" panose="02010600030101010101" pitchFamily="2" charset="-122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833738" y="3572983"/>
            <a:ext cx="2519417" cy="0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293863" y="3860952"/>
            <a:ext cx="3599167" cy="1415637"/>
            <a:chOff x="4743847" y="3861842"/>
            <a:chExt cx="3600000" cy="1415963"/>
          </a:xfrm>
        </p:grpSpPr>
        <p:sp>
          <p:nvSpPr>
            <p:cNvPr id="9" name="TextBox 8"/>
            <p:cNvSpPr txBox="1"/>
            <p:nvPr/>
          </p:nvSpPr>
          <p:spPr>
            <a:xfrm>
              <a:off x="4743847" y="3861842"/>
              <a:ext cx="3600000" cy="58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EA57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环境部署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3847" y="4446617"/>
              <a:ext cx="3600000" cy="8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Segoe UI" panose="020B0502040204020203" pitchFamily="34" charset="0"/>
                </a:rPr>
                <a:t>Environment  Deployment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7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AE895D12-12DF-4F49-84AF-42B54F3B5FC4}"/>
              </a:ext>
            </a:extLst>
          </p:cNvPr>
          <p:cNvSpPr txBox="1"/>
          <p:nvPr/>
        </p:nvSpPr>
        <p:spPr>
          <a:xfrm>
            <a:off x="367197" y="206894"/>
            <a:ext cx="8325955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 Linux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环境：（简化）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54D20F9-94FD-4D0E-849A-EBEBCE20DFE1}"/>
              </a:ext>
            </a:extLst>
          </p:cNvPr>
          <p:cNvCxnSpPr>
            <a:cxnSpLocks/>
          </p:cNvCxnSpPr>
          <p:nvPr/>
        </p:nvCxnSpPr>
        <p:spPr>
          <a:xfrm flipV="1">
            <a:off x="444902" y="859305"/>
            <a:ext cx="7688447" cy="1"/>
          </a:xfrm>
          <a:prstGeom prst="line">
            <a:avLst/>
          </a:prstGeom>
          <a:ln w="25400">
            <a:solidFill>
              <a:srgbClr val="EA5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3DE0C7-3F40-42E0-AD4A-72584B492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79646"/>
              </p:ext>
            </p:extLst>
          </p:nvPr>
        </p:nvGraphicFramePr>
        <p:xfrm>
          <a:off x="1084699" y="1288877"/>
          <a:ext cx="8926164" cy="2313489"/>
        </p:xfrm>
        <a:graphic>
          <a:graphicData uri="http://schemas.openxmlformats.org/drawingml/2006/table">
            <a:tbl>
              <a:tblPr/>
              <a:tblGrid>
                <a:gridCol w="1023147">
                  <a:extLst>
                    <a:ext uri="{9D8B030D-6E8A-4147-A177-3AD203B41FA5}">
                      <a16:colId xmlns:a16="http://schemas.microsoft.com/office/drawing/2014/main" val="2467639064"/>
                    </a:ext>
                  </a:extLst>
                </a:gridCol>
                <a:gridCol w="7903017">
                  <a:extLst>
                    <a:ext uri="{9D8B030D-6E8A-4147-A177-3AD203B41FA5}">
                      <a16:colId xmlns:a16="http://schemas.microsoft.com/office/drawing/2014/main" val="1869742537"/>
                    </a:ext>
                  </a:extLst>
                </a:gridCol>
              </a:tblGrid>
              <a:tr h="231348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dirty="0">
                          <a:solidFill>
                            <a:srgbClr val="494949"/>
                          </a:solidFill>
                          <a:effectLst/>
                          <a:latin typeface="inherit"/>
                        </a:rPr>
                        <a:t>1</a:t>
                      </a:r>
                    </a:p>
                    <a:p>
                      <a:pPr algn="ctr" fontAlgn="t"/>
                      <a:r>
                        <a:rPr lang="en-US" altLang="zh-CN" dirty="0">
                          <a:solidFill>
                            <a:srgbClr val="494949"/>
                          </a:solidFill>
                          <a:effectLst/>
                          <a:latin typeface="inherit"/>
                        </a:rPr>
                        <a:t>2</a:t>
                      </a:r>
                    </a:p>
                    <a:p>
                      <a:pPr algn="ctr" fontAlgn="t"/>
                      <a:r>
                        <a:rPr lang="en-US" altLang="zh-CN" dirty="0">
                          <a:solidFill>
                            <a:srgbClr val="494949"/>
                          </a:solidFill>
                          <a:effectLst/>
                          <a:latin typeface="inherit"/>
                        </a:rPr>
                        <a:t>3</a:t>
                      </a:r>
                    </a:p>
                    <a:p>
                      <a:pPr algn="ctr" fontAlgn="t"/>
                      <a:r>
                        <a:rPr lang="en-US" altLang="zh-CN" dirty="0">
                          <a:solidFill>
                            <a:srgbClr val="494949"/>
                          </a:solidFill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1"/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$</a:t>
                      </a:r>
                      <a:r>
                        <a:rPr lang="zh-CN" alt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sudo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apt-get -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yq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install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adduser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ghostscript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postgresql-client-9.5 python python-pip python-imaging python-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pychart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python-libxslt1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xfonts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-base xfonts-75dpi libxrender1 libxext6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fontconfig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python-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zsi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python-lasso libzmq3-dev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libpq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-dev python-dev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libffi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-dev libxml2-dev libxslt1-dev libldap2-dev libsasl2-dev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libssl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-dev libjpeg8-dev</a:t>
                      </a:r>
                    </a:p>
                    <a:p>
                      <a:pPr algn="l" fontAlgn="t" latinLnBrk="1"/>
                      <a:endParaRPr lang="en-US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  <a:p>
                      <a:pPr algn="l" fontAlgn="t" latinLnBrk="1"/>
                      <a:r>
                        <a:rPr lang="en-US" altLang="zh-CN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$</a:t>
                      </a:r>
                      <a:r>
                        <a:rPr lang="zh-CN" alt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wget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  <a:hlinkClick r:id="rId2"/>
                        </a:rPr>
                        <a:t>http://download.gna.org/wkhtmltopdf/0.12/0.12.1/wkhtmltox-0.12.1_linux-trusty-amd64.debsudo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  <a:hlinkClick r:id="rId2"/>
                        </a:rPr>
                        <a:t>dpkg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  <a:hlinkClick r:id="rId2"/>
                        </a:rPr>
                        <a:t> -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  <a:hlinkClick r:id="rId2"/>
                        </a:rPr>
                        <a:t>i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  <a:hlinkClick r:id="rId2"/>
                        </a:rPr>
                        <a:t> wkhtmltox-0.12.1_linux-trusty-amd64.deb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inherit"/>
                      </a:endParaRPr>
                    </a:p>
                    <a:p>
                      <a:pPr algn="l" fontAlgn="t" latinLnBrk="1"/>
                      <a:r>
                        <a:rPr lang="en-US" altLang="zh-CN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$</a:t>
                      </a:r>
                      <a:r>
                        <a:rPr lang="zh-CN" alt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sudo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dpkg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-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i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 wkhtmltox-0.12.1_linux-trusty-amd64.deb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107987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7689B98-EA33-4C5A-8DD1-4345C4ECD1AF}"/>
              </a:ext>
            </a:extLst>
          </p:cNvPr>
          <p:cNvSpPr txBox="1"/>
          <p:nvPr/>
        </p:nvSpPr>
        <p:spPr>
          <a:xfrm>
            <a:off x="693471" y="975769"/>
            <a:ext cx="570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、安装基本运行环境库与其他依赖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13EC468-13D1-466A-A915-AA3C753FE509}"/>
              </a:ext>
            </a:extLst>
          </p:cNvPr>
          <p:cNvSpPr txBox="1"/>
          <p:nvPr/>
        </p:nvSpPr>
        <p:spPr>
          <a:xfrm>
            <a:off x="693471" y="3708297"/>
            <a:ext cx="686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、配置</a:t>
            </a:r>
            <a:r>
              <a:rPr lang="en-US" altLang="zh-CN" dirty="0"/>
              <a:t>PostgreSQL</a:t>
            </a:r>
            <a:r>
              <a:rPr lang="zh-CN" altLang="en-US" dirty="0"/>
              <a:t>（不展开）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、拷贝代码至 本地</a:t>
            </a:r>
            <a:r>
              <a:rPr lang="en-US" altLang="zh-CN" dirty="0"/>
              <a:t>/home/</a:t>
            </a:r>
            <a:r>
              <a:rPr lang="en-US" altLang="zh-CN" dirty="0" err="1"/>
              <a:t>odoo</a:t>
            </a:r>
            <a:r>
              <a:rPr lang="zh-CN" altLang="en-US" dirty="0"/>
              <a:t>，开始配置</a:t>
            </a:r>
            <a:r>
              <a:rPr lang="en-US" altLang="zh-CN" dirty="0" err="1"/>
              <a:t>odoo</a:t>
            </a:r>
            <a:r>
              <a:rPr lang="zh-CN" altLang="en-US" dirty="0"/>
              <a:t>环境</a:t>
            </a:r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0B6F5FCD-2A00-4083-BD35-706BA8C78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95703"/>
              </p:ext>
            </p:extLst>
          </p:nvPr>
        </p:nvGraphicFramePr>
        <p:xfrm>
          <a:off x="1018330" y="4460559"/>
          <a:ext cx="4529451" cy="1188720"/>
        </p:xfrm>
        <a:graphic>
          <a:graphicData uri="http://schemas.openxmlformats.org/drawingml/2006/table">
            <a:tbl>
              <a:tblPr/>
              <a:tblGrid>
                <a:gridCol w="519181">
                  <a:extLst>
                    <a:ext uri="{9D8B030D-6E8A-4147-A177-3AD203B41FA5}">
                      <a16:colId xmlns:a16="http://schemas.microsoft.com/office/drawing/2014/main" val="285743801"/>
                    </a:ext>
                  </a:extLst>
                </a:gridCol>
                <a:gridCol w="4010270">
                  <a:extLst>
                    <a:ext uri="{9D8B030D-6E8A-4147-A177-3AD203B41FA5}">
                      <a16:colId xmlns:a16="http://schemas.microsoft.com/office/drawing/2014/main" val="1410671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1</a:t>
                      </a:r>
                    </a:p>
                    <a:p>
                      <a:pPr algn="ctr" fontAlgn="t"/>
                      <a:r>
                        <a:rPr lang="en-US" altLang="zh-CN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1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$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sudo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adduser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odoo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$ </a:t>
                      </a:r>
                      <a:r>
                        <a:rPr lang="en-US" altLang="zh-CN" dirty="0" err="1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sudo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 pip install -r /home/</a:t>
                      </a:r>
                      <a:r>
                        <a:rPr lang="en-US" altLang="zh-CN" dirty="0" err="1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odoo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en-US" altLang="zh-CN" dirty="0" err="1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odoo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/requirements.txt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（多个项目中有多个依赖，需依次安装依赖）</a:t>
                      </a:r>
                      <a:endParaRPr lang="en-US" altLang="zh-CN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63714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53BABB9A-1AE9-44B1-8CA7-89514709C868}"/>
              </a:ext>
            </a:extLst>
          </p:cNvPr>
          <p:cNvSpPr txBox="1"/>
          <p:nvPr/>
        </p:nvSpPr>
        <p:spPr>
          <a:xfrm>
            <a:off x="613690" y="5676565"/>
            <a:ext cx="7444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、配置</a:t>
            </a:r>
            <a:r>
              <a:rPr lang="en-US" altLang="zh-CN" dirty="0" err="1"/>
              <a:t>openerp-server.conf</a:t>
            </a:r>
            <a:r>
              <a:rPr lang="en-US" altLang="zh-CN" dirty="0"/>
              <a:t> </a:t>
            </a:r>
            <a:r>
              <a:rPr lang="zh-CN" altLang="en-US" dirty="0"/>
              <a:t>，填写数据库信息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、执行 </a:t>
            </a:r>
            <a:r>
              <a:rPr lang="en-US" altLang="zh-CN" dirty="0"/>
              <a:t>python --file /opt/odoo/odoo/odoo.py --config=/opt/</a:t>
            </a:r>
            <a:r>
              <a:rPr lang="en-US" altLang="zh-CN" dirty="0" err="1"/>
              <a:t>odoo</a:t>
            </a:r>
            <a:r>
              <a:rPr lang="en-US" altLang="zh-CN" dirty="0"/>
              <a:t>/</a:t>
            </a:r>
            <a:r>
              <a:rPr lang="en-US" altLang="zh-CN" dirty="0" err="1"/>
              <a:t>openerp-server.conf</a:t>
            </a:r>
            <a:r>
              <a:rPr lang="en-US" altLang="zh-CN" dirty="0"/>
              <a:t> --load=</a:t>
            </a:r>
            <a:r>
              <a:rPr lang="en-US" altLang="zh-CN" dirty="0" err="1"/>
              <a:t>web,web_kanban,hrp_base,connector</a:t>
            </a:r>
            <a:r>
              <a:rPr lang="en-US" altLang="zh-CN" dirty="0"/>
              <a:t> </a:t>
            </a:r>
            <a:r>
              <a:rPr lang="zh-CN" altLang="en-US" dirty="0"/>
              <a:t>完成启动</a:t>
            </a:r>
          </a:p>
        </p:txBody>
      </p:sp>
    </p:spTree>
    <p:extLst>
      <p:ext uri="{BB962C8B-B14F-4D97-AF65-F5344CB8AC3E}">
        <p14:creationId xmlns:p14="http://schemas.microsoft.com/office/powerpoint/2010/main" val="102312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5801</Words>
  <Application>Microsoft Office PowerPoint</Application>
  <PresentationFormat>宽屏</PresentationFormat>
  <Paragraphs>675</Paragraphs>
  <Slides>25</Slides>
  <Notes>1</Notes>
  <HiddenSlides>4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 Unicode MS</vt:lpstr>
      <vt:lpstr>inherit</vt:lpstr>
      <vt:lpstr>等线</vt:lpstr>
      <vt:lpstr>等线 Light</vt:lpstr>
      <vt:lpstr>黑体</vt:lpstr>
      <vt:lpstr>宋体</vt:lpstr>
      <vt:lpstr>微软雅黑</vt:lpstr>
      <vt:lpstr>微软雅黑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Peng addwaita</dc:creator>
  <cp:lastModifiedBy>Peng addwaita</cp:lastModifiedBy>
  <cp:revision>54</cp:revision>
  <dcterms:created xsi:type="dcterms:W3CDTF">2022-03-04T02:28:44Z</dcterms:created>
  <dcterms:modified xsi:type="dcterms:W3CDTF">2022-03-04T12:16:41Z</dcterms:modified>
</cp:coreProperties>
</file>