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7" r:id="rId2"/>
    <p:sldId id="480" r:id="rId3"/>
    <p:sldId id="483" r:id="rId4"/>
    <p:sldId id="349" r:id="rId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252"/>
    <a:srgbClr val="FF9100"/>
    <a:srgbClr val="9B85B5"/>
    <a:srgbClr val="D64317"/>
    <a:srgbClr val="F8501A"/>
    <a:srgbClr val="FF9934"/>
    <a:srgbClr val="595959"/>
    <a:srgbClr val="FF6600"/>
    <a:srgbClr val="DD5900"/>
    <a:srgbClr val="249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0519" autoAdjust="0"/>
  </p:normalViewPr>
  <p:slideViewPr>
    <p:cSldViewPr>
      <p:cViewPr varScale="1">
        <p:scale>
          <a:sx n="93" d="100"/>
          <a:sy n="93" d="100"/>
        </p:scale>
        <p:origin x="1478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412C5-2584-4585-BF63-A4008E0F3023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DC453-707D-44F6-8238-0C5E77B4B5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6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DC453-707D-44F6-8238-0C5E77B4B58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80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effectLst/>
              </a:rPr>
              <a:t>流程节点质控：任务预先生成，临近消息提醒，失效自动记录（不遗漏、不延迟）</a:t>
            </a:r>
            <a:endParaRPr lang="en-US" altLang="zh-CN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effectLst/>
              </a:rPr>
              <a:t>执行过程质控：前置工作检查、高危风险提示、执行内容校验、后续任务生成（保正确，保安全）</a:t>
            </a:r>
            <a:endParaRPr lang="en-US" altLang="zh-CN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effectLst/>
              </a:rPr>
              <a:t>智能措施推荐：基于护理标准知识库的智能措施推荐（智能引导同质化护理）</a:t>
            </a:r>
            <a:endParaRPr lang="en-US" altLang="zh-CN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effectLst/>
              </a:rPr>
              <a:t>智能数据共享：患者信息同步、护理记录自动生成（解放时间，归还患者）</a:t>
            </a:r>
            <a:endParaRPr lang="en-US" altLang="zh-CN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effectLst/>
              </a:rPr>
              <a:t>动态资源调配：实时护患比</a:t>
            </a:r>
            <a:endParaRPr lang="en-US" altLang="zh-CN" dirty="0" smtClean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DC453-707D-44F6-8238-0C5E77B4B58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81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DC453-707D-44F6-8238-0C5E77B4B58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4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文本框 20"/>
          <p:cNvSpPr txBox="1"/>
          <p:nvPr userDrawn="1"/>
        </p:nvSpPr>
        <p:spPr>
          <a:xfrm>
            <a:off x="-2405005" y="339502"/>
            <a:ext cx="2405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s-IS" altLang="zh-CN" sz="1600" dirty="0">
                <a:latin typeface="Microsoft YaHei"/>
                <a:ea typeface="Microsoft YaHei"/>
                <a:cs typeface="Microsoft YaHei"/>
              </a:rPr>
              <a:t>R=127 G=127 B=127</a:t>
            </a:r>
            <a:endParaRPr kumimoji="1" lang="zh-CN" altLang="en-US" sz="16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文本框 25"/>
          <p:cNvSpPr txBox="1"/>
          <p:nvPr userDrawn="1"/>
        </p:nvSpPr>
        <p:spPr>
          <a:xfrm>
            <a:off x="-2405005" y="915566"/>
            <a:ext cx="215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latin typeface="Microsoft YaHei"/>
                <a:ea typeface="Microsoft YaHei"/>
                <a:cs typeface="Microsoft YaHei"/>
              </a:rPr>
              <a:t>字体：微软雅黑</a:t>
            </a:r>
            <a:endParaRPr kumimoji="1" lang="en-US" altLang="zh-CN" sz="1600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en-US" sz="1600" dirty="0">
                <a:latin typeface="Microsoft YaHei"/>
                <a:ea typeface="Microsoft YaHei"/>
                <a:cs typeface="Microsoft YaHei"/>
              </a:rPr>
              <a:t>字号：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32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（主标题）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     </a:t>
            </a:r>
          </a:p>
          <a:p>
            <a:r>
              <a:rPr kumimoji="1" lang="en-US" altLang="zh-CN" sz="1600" dirty="0">
                <a:latin typeface="Microsoft YaHei"/>
                <a:ea typeface="Microsoft YaHei"/>
                <a:cs typeface="Microsoft YaHei"/>
              </a:rPr>
              <a:t>          24</a:t>
            </a:r>
            <a:r>
              <a:rPr kumimoji="1" lang="zh-CN" altLang="en-US" sz="1600" dirty="0">
                <a:latin typeface="Microsoft YaHei"/>
                <a:ea typeface="Microsoft YaHei"/>
                <a:cs typeface="Microsoft YaHei"/>
              </a:rPr>
              <a:t>（副标题）</a:t>
            </a:r>
          </a:p>
        </p:txBody>
      </p:sp>
    </p:spTree>
    <p:extLst>
      <p:ext uri="{BB962C8B-B14F-4D97-AF65-F5344CB8AC3E}">
        <p14:creationId xmlns:p14="http://schemas.microsoft.com/office/powerpoint/2010/main" val="65759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2051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医信ppt-2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264"/>
          </a:xfrm>
          <a:prstGeom prst="rect">
            <a:avLst/>
          </a:prstGeom>
        </p:spPr>
      </p:pic>
      <p:sp>
        <p:nvSpPr>
          <p:cNvPr id="3" name="文本框 1"/>
          <p:cNvSpPr txBox="1"/>
          <p:nvPr userDrawn="1"/>
        </p:nvSpPr>
        <p:spPr>
          <a:xfrm>
            <a:off x="-2428924" y="785800"/>
            <a:ext cx="280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latin typeface="Microsoft YaHei"/>
                <a:ea typeface="Microsoft YaHei"/>
                <a:cs typeface="Microsoft YaHei"/>
              </a:rPr>
              <a:t>字体：微软雅黑</a:t>
            </a:r>
            <a:endParaRPr kumimoji="1" lang="en-US" altLang="zh-CN" sz="1400" dirty="0">
              <a:latin typeface="Microsoft YaHei"/>
              <a:ea typeface="Microsoft YaHei"/>
              <a:cs typeface="Microsoft YaHei"/>
            </a:endParaRPr>
          </a:p>
          <a:p>
            <a:endParaRPr kumimoji="1" lang="en-US" altLang="zh-CN" sz="1400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en-US" sz="1400" dirty="0">
                <a:latin typeface="Microsoft YaHei"/>
                <a:ea typeface="Microsoft YaHei"/>
                <a:cs typeface="Microsoft YaHei"/>
              </a:rPr>
              <a:t>字号：大标题－</a:t>
            </a:r>
            <a:r>
              <a:rPr kumimoji="1" lang="en-US" altLang="zh-CN" sz="1400" dirty="0">
                <a:latin typeface="Microsoft YaHei"/>
                <a:ea typeface="Microsoft YaHei"/>
                <a:cs typeface="Microsoft YaHei"/>
              </a:rPr>
              <a:t>22</a:t>
            </a:r>
            <a:r>
              <a:rPr kumimoji="1" lang="zh-CN" altLang="en-US" sz="1400" dirty="0">
                <a:latin typeface="Microsoft YaHei"/>
                <a:ea typeface="Microsoft YaHei"/>
                <a:cs typeface="Microsoft YaHei"/>
              </a:rPr>
              <a:t>粗体</a:t>
            </a:r>
            <a:endParaRPr kumimoji="1" lang="en-US" altLang="zh-CN" sz="1400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en-US" altLang="zh-CN" sz="1400" dirty="0">
                <a:latin typeface="Microsoft YaHei"/>
                <a:ea typeface="Microsoft YaHei"/>
                <a:cs typeface="Microsoft YaHei"/>
              </a:rPr>
              <a:t>          </a:t>
            </a:r>
            <a:r>
              <a:rPr kumimoji="1" lang="zh-CN" altLang="en-US" sz="1400" dirty="0">
                <a:latin typeface="Microsoft YaHei"/>
                <a:ea typeface="Microsoft YaHei"/>
                <a:cs typeface="Microsoft YaHei"/>
              </a:rPr>
              <a:t>小标题－</a:t>
            </a:r>
            <a:r>
              <a:rPr kumimoji="1" lang="en-US" altLang="zh-CN" sz="1400" dirty="0">
                <a:latin typeface="Microsoft YaHei"/>
                <a:ea typeface="Microsoft YaHei"/>
                <a:cs typeface="Microsoft YaHei"/>
              </a:rPr>
              <a:t>16</a:t>
            </a:r>
            <a:r>
              <a:rPr kumimoji="1" lang="zh-CN" altLang="en-US" sz="1400" dirty="0">
                <a:latin typeface="Microsoft YaHei"/>
                <a:ea typeface="Microsoft YaHei"/>
                <a:cs typeface="Microsoft YaHei"/>
              </a:rPr>
              <a:t>粗体</a:t>
            </a:r>
            <a:endParaRPr kumimoji="1" lang="en-US" altLang="zh-CN" sz="1400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en-US" altLang="zh-CN" sz="1400" dirty="0">
                <a:latin typeface="Microsoft YaHei"/>
                <a:ea typeface="Microsoft YaHei"/>
                <a:cs typeface="Microsoft YaHei"/>
              </a:rPr>
              <a:t>          </a:t>
            </a:r>
            <a:r>
              <a:rPr kumimoji="1" lang="zh-CN" altLang="en-US" sz="1400" dirty="0">
                <a:latin typeface="Microsoft YaHei"/>
                <a:ea typeface="Microsoft YaHei"/>
                <a:cs typeface="Microsoft YaHei"/>
              </a:rPr>
              <a:t>文</a:t>
            </a:r>
            <a:r>
              <a:rPr kumimoji="1" lang="en-US" altLang="zh-CN" sz="1400" dirty="0">
                <a:latin typeface="Microsoft YaHei"/>
                <a:ea typeface="Microsoft YaHei"/>
                <a:cs typeface="Microsoft YaHei"/>
              </a:rPr>
              <a:t>   </a:t>
            </a:r>
            <a:r>
              <a:rPr kumimoji="1" lang="zh-CN" altLang="en-US" sz="1400" dirty="0">
                <a:latin typeface="Microsoft YaHei"/>
                <a:ea typeface="Microsoft YaHei"/>
                <a:cs typeface="Microsoft YaHei"/>
              </a:rPr>
              <a:t>本－</a:t>
            </a:r>
            <a:r>
              <a:rPr kumimoji="1" lang="en-US" altLang="zh-CN" sz="1400" dirty="0">
                <a:latin typeface="Microsoft YaHei"/>
                <a:ea typeface="Microsoft YaHei"/>
                <a:cs typeface="Microsoft YaHei"/>
              </a:rPr>
              <a:t>14</a:t>
            </a:r>
            <a:r>
              <a:rPr kumimoji="1" lang="zh-CN" altLang="en-US" sz="1400" dirty="0">
                <a:latin typeface="Microsoft YaHei"/>
                <a:ea typeface="Microsoft YaHei"/>
                <a:cs typeface="Microsoft YaHei"/>
              </a:rPr>
              <a:t>细体</a:t>
            </a:r>
            <a:r>
              <a:rPr kumimoji="1" lang="en-US" altLang="zh-CN" sz="1400" dirty="0">
                <a:latin typeface="Microsoft YaHei"/>
                <a:ea typeface="Microsoft YaHei"/>
                <a:cs typeface="Microsoft YaHei"/>
              </a:rPr>
              <a:t>  </a:t>
            </a:r>
            <a:endParaRPr kumimoji="1" lang="zh-CN" altLang="en-US" sz="1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" name="文本框 20"/>
          <p:cNvSpPr txBox="1"/>
          <p:nvPr userDrawn="1"/>
        </p:nvSpPr>
        <p:spPr>
          <a:xfrm>
            <a:off x="-2405005" y="339502"/>
            <a:ext cx="2405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s-IS" altLang="zh-CN" sz="1600" dirty="0">
                <a:latin typeface="Microsoft YaHei"/>
                <a:ea typeface="Microsoft YaHei"/>
                <a:cs typeface="Microsoft YaHei"/>
              </a:rPr>
              <a:t>R=89 G=89 B=89</a:t>
            </a:r>
            <a:endParaRPr kumimoji="1" lang="zh-CN" altLang="en-US" sz="16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2268760" y="0"/>
            <a:ext cx="648072" cy="28803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116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/>
          <p:cNvSpPr txBox="1"/>
          <p:nvPr userDrawn="1"/>
        </p:nvSpPr>
        <p:spPr>
          <a:xfrm>
            <a:off x="-2405005" y="339502"/>
            <a:ext cx="2405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s-IS" altLang="zh-CN" sz="1600" dirty="0">
                <a:latin typeface="Microsoft YaHei"/>
                <a:ea typeface="Microsoft YaHei"/>
                <a:cs typeface="Microsoft YaHei"/>
              </a:rPr>
              <a:t>R=253 G=103 B=33</a:t>
            </a:r>
            <a:endParaRPr kumimoji="1" lang="zh-CN" altLang="en-US" sz="16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2268760" y="0"/>
            <a:ext cx="648072" cy="288032"/>
          </a:xfrm>
          <a:prstGeom prst="rect">
            <a:avLst/>
          </a:prstGeom>
          <a:solidFill>
            <a:srgbClr val="F85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25"/>
          <p:cNvSpPr txBox="1"/>
          <p:nvPr userDrawn="1"/>
        </p:nvSpPr>
        <p:spPr>
          <a:xfrm>
            <a:off x="-2405005" y="915566"/>
            <a:ext cx="215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latin typeface="Microsoft YaHei"/>
                <a:ea typeface="Microsoft YaHei"/>
                <a:cs typeface="Microsoft YaHei"/>
              </a:rPr>
              <a:t>字体：微软雅黑</a:t>
            </a:r>
            <a:endParaRPr kumimoji="1" lang="en-US" altLang="zh-CN" sz="1600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en-US" sz="1600" dirty="0">
                <a:latin typeface="Microsoft YaHei"/>
                <a:ea typeface="Microsoft YaHei"/>
                <a:cs typeface="Microsoft YaHei"/>
              </a:rPr>
              <a:t>字号：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18</a:t>
            </a:r>
            <a:r>
              <a:rPr kumimoji="1" lang="zh-CN" altLang="en-US" sz="1600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（中文）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     </a:t>
            </a:r>
          </a:p>
          <a:p>
            <a:r>
              <a:rPr kumimoji="1" lang="en-US" altLang="zh-CN" sz="1600" dirty="0">
                <a:latin typeface="Microsoft YaHei"/>
                <a:ea typeface="Microsoft YaHei"/>
                <a:cs typeface="Microsoft YaHei"/>
              </a:rPr>
              <a:t>          14</a:t>
            </a:r>
            <a:r>
              <a:rPr kumimoji="1" lang="zh-CN" altLang="en-US" sz="1600" dirty="0">
                <a:latin typeface="Microsoft YaHei"/>
                <a:ea typeface="Microsoft YaHei"/>
                <a:cs typeface="Microsoft YaHei"/>
              </a:rPr>
              <a:t>（英文）</a:t>
            </a:r>
          </a:p>
        </p:txBody>
      </p:sp>
    </p:spTree>
    <p:extLst>
      <p:ext uri="{BB962C8B-B14F-4D97-AF65-F5344CB8AC3E}">
        <p14:creationId xmlns:p14="http://schemas.microsoft.com/office/powerpoint/2010/main" val="204540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097D-5200-5741-B097-0304E1DADC54}" type="datetimeFigureOut">
              <a:rPr kumimoji="1" lang="zh-CN" altLang="en-US" smtClean="0"/>
              <a:pPr/>
              <a:t>2022/3/5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F4CD-5246-824D-ADB0-AE25A9E27B6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8" name="文本框 25"/>
          <p:cNvSpPr txBox="1"/>
          <p:nvPr userDrawn="1"/>
        </p:nvSpPr>
        <p:spPr>
          <a:xfrm>
            <a:off x="-2476475" y="112926"/>
            <a:ext cx="2405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latin typeface="Microsoft YaHei"/>
                <a:ea typeface="Microsoft YaHei"/>
                <a:cs typeface="Microsoft YaHei"/>
              </a:rPr>
              <a:t>英文：</a:t>
            </a:r>
            <a:r>
              <a:rPr kumimoji="1" lang="en-US" altLang="zh-CN" sz="1600" dirty="0">
                <a:latin typeface="Microsoft YaHei"/>
                <a:ea typeface="Microsoft YaHei"/>
                <a:cs typeface="Microsoft YaHei"/>
              </a:rPr>
              <a:t>Arial</a:t>
            </a:r>
            <a:r>
              <a:rPr kumimoji="1" lang="en-US" altLang="zh-CN" sz="1600" baseline="0" dirty="0">
                <a:latin typeface="Microsoft YaHei"/>
                <a:ea typeface="Microsoft YaHei"/>
                <a:cs typeface="Microsoft YaHei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s-IS" altLang="zh-CN" sz="1600" dirty="0">
                <a:latin typeface="Microsoft YaHei"/>
                <a:ea typeface="Microsoft YaHei"/>
                <a:cs typeface="Microsoft YaHei"/>
              </a:rPr>
              <a:t>R=233 G=82 B=29</a:t>
            </a:r>
            <a:endParaRPr kumimoji="1" lang="zh-CN" altLang="en-US" sz="1600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en-US" sz="1600" dirty="0">
                <a:latin typeface="Microsoft YaHei"/>
                <a:ea typeface="Microsoft YaHei"/>
                <a:cs typeface="Microsoft YaHei"/>
              </a:rPr>
              <a:t>字号：</a:t>
            </a:r>
            <a:r>
              <a:rPr kumimoji="1" lang="en-US" altLang="zh-CN" sz="1600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</a:rPr>
              <a:t>40     </a:t>
            </a:r>
          </a:p>
          <a:p>
            <a:endParaRPr kumimoji="1" lang="en-US" altLang="zh-CN" sz="1600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en-US" sz="1600" dirty="0">
                <a:latin typeface="Microsoft YaHei"/>
                <a:ea typeface="Microsoft YaHei"/>
                <a:cs typeface="Microsoft YaHei"/>
              </a:rPr>
              <a:t>中文：微软雅黑</a:t>
            </a:r>
            <a:endParaRPr kumimoji="1" lang="en-US" altLang="zh-CN" sz="1600" dirty="0">
              <a:latin typeface="Microsoft YaHei"/>
              <a:ea typeface="Microsoft YaHei"/>
              <a:cs typeface="Microsoft YaHe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is-IS" altLang="zh-CN" sz="1600" dirty="0">
                <a:latin typeface="Microsoft YaHei"/>
                <a:ea typeface="Microsoft YaHei"/>
                <a:cs typeface="Microsoft YaHei"/>
              </a:rPr>
              <a:t>R=127 G=127 B=127</a:t>
            </a:r>
            <a:endParaRPr kumimoji="1" lang="zh-CN" altLang="en-US" sz="1600" dirty="0">
              <a:latin typeface="Microsoft YaHei"/>
              <a:ea typeface="Microsoft YaHei"/>
              <a:cs typeface="Microsoft YaHei"/>
            </a:endParaRPr>
          </a:p>
          <a:p>
            <a:r>
              <a:rPr kumimoji="1" lang="zh-CN" altLang="en-US" sz="1600" dirty="0">
                <a:latin typeface="Microsoft YaHei"/>
                <a:ea typeface="Microsoft YaHei"/>
                <a:cs typeface="Microsoft YaHei"/>
              </a:rPr>
              <a:t>字号：</a:t>
            </a:r>
            <a:r>
              <a:rPr kumimoji="1" lang="en-US" altLang="zh-CN" sz="1600" dirty="0">
                <a:latin typeface="Microsoft YaHei"/>
                <a:ea typeface="Microsoft YaHei"/>
                <a:cs typeface="Microsoft YaHei"/>
              </a:rPr>
              <a:t>20</a:t>
            </a:r>
            <a:endParaRPr kumimoji="1" lang="zh-CN" altLang="en-US" sz="1600" dirty="0">
              <a:latin typeface="Microsoft YaHei"/>
              <a:ea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8831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393C-4246-43F2-9DF1-1F8935B3A98F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EC593-2B32-42FE-96C4-F7CC8282F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7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cheng\Desktop\图片1XG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" y="0"/>
            <a:ext cx="913765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43704" y="843558"/>
            <a:ext cx="69044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4624">
              <a:defRPr/>
            </a:pPr>
            <a:r>
              <a:rPr lang="en-US" altLang="zh-CN" sz="32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CNIS</a:t>
            </a:r>
            <a:r>
              <a:rPr lang="zh-CN" altLang="en-US" sz="32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智慧服务系统</a:t>
            </a:r>
            <a:endParaRPr lang="en-US" altLang="zh-CN" sz="3200" kern="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defTabSz="524624">
              <a:defRPr/>
            </a:pPr>
            <a:r>
              <a:rPr lang="en-US" altLang="zh-CN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	</a:t>
            </a:r>
            <a:endParaRPr lang="en-US" altLang="zh-CN" sz="32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defTabSz="524624">
              <a:defRPr/>
            </a:pP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临床业务培训</a:t>
            </a:r>
            <a:endParaRPr lang="en-US" altLang="zh-CN" sz="2400" kern="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defTabSz="524624">
              <a:defRPr/>
            </a:pPr>
            <a:endParaRPr lang="en-US" altLang="zh-CN" sz="2400" kern="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defTabSz="524624">
              <a:defRPr/>
            </a:pPr>
            <a:endParaRPr lang="en-US" altLang="zh-CN" sz="2400" kern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defTabSz="524624">
              <a:defRPr/>
            </a:pPr>
            <a:r>
              <a:rPr lang="en-US" altLang="zh-CN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2022-03-05  </a:t>
            </a:r>
            <a:r>
              <a:rPr lang="zh-CN" altLang="en-US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向泽勇</a:t>
            </a:r>
            <a:endParaRPr lang="en-US" altLang="zh-CN" kern="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3704" y="2566433"/>
            <a:ext cx="184731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9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" y="-1"/>
            <a:ext cx="9139354" cy="515264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07504" y="3795886"/>
            <a:ext cx="8856984" cy="135675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9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箭头 2"/>
          <p:cNvSpPr/>
          <p:nvPr/>
        </p:nvSpPr>
        <p:spPr>
          <a:xfrm>
            <a:off x="467543" y="1667509"/>
            <a:ext cx="8208913" cy="57606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31986" y="180165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入院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15482" y="180164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7164" y="1789187"/>
            <a:ext cx="89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患者管理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3495" y="346709"/>
            <a:ext cx="2100713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3" name="文本框 12"/>
          <p:cNvSpPr txBox="1"/>
          <p:nvPr/>
        </p:nvSpPr>
        <p:spPr>
          <a:xfrm>
            <a:off x="879639" y="466352"/>
            <a:ext cx="354832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转科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7656" y="466352"/>
            <a:ext cx="354832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入科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55194" y="17891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护理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34289" y="178918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体温单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57621" y="17891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护理交班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31256" y="17891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不良事件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704891" y="17891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护理会诊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81559" y="17891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护理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207924" y="17891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护理记录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81118" y="1789187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医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护嘱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 rot="18175289">
            <a:off x="832971" y="1541482"/>
            <a:ext cx="275933" cy="2221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403496" y="1062108"/>
            <a:ext cx="1332178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47104" y="1067092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分管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9372" y="1067092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护士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接诊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81622" y="374019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转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病区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83605" y="374019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手术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交接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085588" y="374019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检查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交接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5536" y="195486"/>
            <a:ext cx="6123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200" b="1" dirty="0" smtClean="0">
                <a:solidFill>
                  <a:srgbClr val="C00000"/>
                </a:solidFill>
              </a:rPr>
              <a:t>流转</a:t>
            </a:r>
            <a:r>
              <a:rPr lang="zh-CN" altLang="en-US" sz="1200" b="1" dirty="0">
                <a:solidFill>
                  <a:srgbClr val="C00000"/>
                </a:solidFill>
              </a:rPr>
              <a:t>交接</a:t>
            </a:r>
          </a:p>
        </p:txBody>
      </p:sp>
      <p:sp>
        <p:nvSpPr>
          <p:cNvPr id="37" name="右箭头 36"/>
          <p:cNvSpPr/>
          <p:nvPr/>
        </p:nvSpPr>
        <p:spPr>
          <a:xfrm rot="16200000">
            <a:off x="1024498" y="801616"/>
            <a:ext cx="218112" cy="21311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331640" y="1067092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患者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巡视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1043608" y="2363399"/>
            <a:ext cx="1760239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116284" y="2370933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入院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26617" y="2370933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936950" y="2370933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知情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同意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347283" y="2370933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护理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宣教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2256226" y="1062108"/>
            <a:ext cx="1332178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2299834" y="1067092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识别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44095" y="1067092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184370" y="1067092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2915816" y="2363399"/>
            <a:ext cx="1931289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2934335" y="2370933"/>
            <a:ext cx="390098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引用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305300" y="2370933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666647" y="2370933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批量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录入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027994" y="2370933"/>
            <a:ext cx="419121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体征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同步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27984" y="2370933"/>
            <a:ext cx="419121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动态组装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3772581" y="1062108"/>
            <a:ext cx="2263153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3804626" y="1067092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172121" y="1067092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体征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539616" y="1067092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护记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同步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907111" y="1067092"/>
            <a:ext cx="393304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体温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274606" y="1067092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产程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4975621" y="2344703"/>
            <a:ext cx="1655636" cy="4684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5041935" y="2370933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概览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434530" y="2370933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医嘱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827125" y="2370933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医嘱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巡视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219720" y="2370933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护嘱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6161848" y="1069867"/>
            <a:ext cx="997632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6213566" y="1069867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一般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会诊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628069" y="1069867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管路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6484460" y="356407"/>
            <a:ext cx="1471916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80" name="文本框 79"/>
          <p:cNvSpPr txBox="1"/>
          <p:nvPr/>
        </p:nvSpPr>
        <p:spPr>
          <a:xfrm>
            <a:off x="6507191" y="381081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866947" y="381081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文书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关联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226703" y="381081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586460" y="381081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管路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右箭头 83"/>
          <p:cNvSpPr/>
          <p:nvPr/>
        </p:nvSpPr>
        <p:spPr>
          <a:xfrm rot="16200000">
            <a:off x="6732652" y="810083"/>
            <a:ext cx="218112" cy="21311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/>
          <p:cNvSpPr/>
          <p:nvPr/>
        </p:nvSpPr>
        <p:spPr>
          <a:xfrm>
            <a:off x="6804796" y="2344297"/>
            <a:ext cx="935556" cy="4684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6877564" y="2370933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上报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276522" y="2370933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追踪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6660232" y="3067443"/>
            <a:ext cx="1543467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90" name="文本框 89"/>
          <p:cNvSpPr txBox="1"/>
          <p:nvPr/>
        </p:nvSpPr>
        <p:spPr>
          <a:xfrm>
            <a:off x="6685023" y="3075806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事件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056215" y="3075806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整改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7427407" y="3075806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追访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7798599" y="3075806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评定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右箭头 93"/>
          <p:cNvSpPr/>
          <p:nvPr/>
        </p:nvSpPr>
        <p:spPr>
          <a:xfrm rot="5400000">
            <a:off x="7222646" y="2851934"/>
            <a:ext cx="219600" cy="212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圆角矩形 94"/>
          <p:cNvSpPr/>
          <p:nvPr/>
        </p:nvSpPr>
        <p:spPr>
          <a:xfrm>
            <a:off x="7551978" y="1069867"/>
            <a:ext cx="926972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96"/>
          <p:cNvSpPr txBox="1"/>
          <p:nvPr/>
        </p:nvSpPr>
        <p:spPr>
          <a:xfrm>
            <a:off x="7570626" y="1078259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病区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交班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020285" y="1078259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床旁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交班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圆角矩形 98"/>
          <p:cNvSpPr/>
          <p:nvPr/>
        </p:nvSpPr>
        <p:spPr>
          <a:xfrm>
            <a:off x="2700527" y="346709"/>
            <a:ext cx="864323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00" name="文本框 99"/>
          <p:cNvSpPr txBox="1"/>
          <p:nvPr/>
        </p:nvSpPr>
        <p:spPr>
          <a:xfrm>
            <a:off x="2744095" y="388980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3141799" y="382189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2288" y="76940"/>
            <a:ext cx="8028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rPr>
              <a:t>诊断</a:t>
            </a:r>
            <a:r>
              <a:rPr lang="en-US" altLang="zh-CN" sz="1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rPr>
              <a:t>选</a:t>
            </a:r>
            <a:r>
              <a:rPr lang="zh-CN" altLang="en-US" sz="1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目标</a:t>
            </a: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184370" y="76940"/>
            <a:ext cx="84362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措施</a:t>
            </a:r>
            <a:r>
              <a:rPr lang="en-US" altLang="zh-CN" sz="1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定任务</a:t>
            </a:r>
            <a:r>
              <a:rPr lang="en-US" altLang="zh-CN" sz="1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4211960" y="72542"/>
            <a:ext cx="7920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r>
              <a:rPr lang="en-US" altLang="zh-CN" sz="1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看效果</a:t>
            </a:r>
            <a:r>
              <a:rPr lang="en-US" altLang="zh-CN" sz="1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8" name="直接箭头连接符 107"/>
          <p:cNvCxnSpPr>
            <a:stCxn id="103" idx="3"/>
            <a:endCxn id="106" idx="1"/>
          </p:cNvCxnSpPr>
          <p:nvPr/>
        </p:nvCxnSpPr>
        <p:spPr>
          <a:xfrm flipV="1">
            <a:off x="4027994" y="157181"/>
            <a:ext cx="183966" cy="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9" idx="3"/>
            <a:endCxn id="103" idx="1"/>
          </p:cNvCxnSpPr>
          <p:nvPr/>
        </p:nvCxnSpPr>
        <p:spPr>
          <a:xfrm>
            <a:off x="3015175" y="161579"/>
            <a:ext cx="1691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右箭头 119"/>
          <p:cNvSpPr/>
          <p:nvPr/>
        </p:nvSpPr>
        <p:spPr>
          <a:xfrm rot="5400000">
            <a:off x="2825279" y="810083"/>
            <a:ext cx="218112" cy="21311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圆角矩形 120"/>
          <p:cNvSpPr/>
          <p:nvPr/>
        </p:nvSpPr>
        <p:spPr>
          <a:xfrm>
            <a:off x="3761169" y="346709"/>
            <a:ext cx="1126524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22" name="文本框 121"/>
          <p:cNvSpPr txBox="1"/>
          <p:nvPr/>
        </p:nvSpPr>
        <p:spPr>
          <a:xfrm>
            <a:off x="4144470" y="380901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4505606" y="380901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右箭头 123"/>
          <p:cNvSpPr/>
          <p:nvPr/>
        </p:nvSpPr>
        <p:spPr>
          <a:xfrm rot="5400000">
            <a:off x="4234174" y="827684"/>
            <a:ext cx="218112" cy="21311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432338" y="3510948"/>
            <a:ext cx="2213686" cy="615735"/>
            <a:chOff x="405503" y="3501284"/>
            <a:chExt cx="2213686" cy="615735"/>
          </a:xfrm>
        </p:grpSpPr>
        <p:sp>
          <p:nvSpPr>
            <p:cNvPr id="22" name="圆角矩形 21"/>
            <p:cNvSpPr/>
            <p:nvPr/>
          </p:nvSpPr>
          <p:spPr>
            <a:xfrm>
              <a:off x="418232" y="3648601"/>
              <a:ext cx="2200957" cy="468418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472397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护理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指标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872104" y="3700425"/>
              <a:ext cx="495896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关注卡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指标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1412875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交班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指标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1812582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体征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指标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2212288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流转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指标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405503" y="3501284"/>
              <a:ext cx="6186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C00000"/>
                  </a:solidFill>
                </a:rPr>
                <a:t>指标定义</a:t>
              </a:r>
              <a:endParaRPr lang="zh-CN" altLang="en-US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1" name="圆角矩形 130"/>
          <p:cNvSpPr/>
          <p:nvPr/>
        </p:nvSpPr>
        <p:spPr>
          <a:xfrm>
            <a:off x="1048362" y="3067443"/>
            <a:ext cx="1779417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32" name="文本框 131"/>
          <p:cNvSpPr txBox="1"/>
          <p:nvPr/>
        </p:nvSpPr>
        <p:spPr>
          <a:xfrm>
            <a:off x="1073153" y="3075806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文书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固化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1425147" y="3075806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1777141" y="3075806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2129135" y="3075806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文书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2481127" y="3075806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右箭头 136"/>
          <p:cNvSpPr/>
          <p:nvPr/>
        </p:nvSpPr>
        <p:spPr>
          <a:xfrm rot="16200000">
            <a:off x="1803454" y="2829472"/>
            <a:ext cx="218112" cy="21311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文本框 149"/>
          <p:cNvSpPr txBox="1"/>
          <p:nvPr/>
        </p:nvSpPr>
        <p:spPr>
          <a:xfrm>
            <a:off x="5642103" y="1072076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出入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量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82543" y="3510948"/>
            <a:ext cx="2200957" cy="615735"/>
            <a:chOff x="3235139" y="3501284"/>
            <a:chExt cx="2200957" cy="615735"/>
          </a:xfrm>
        </p:grpSpPr>
        <p:sp>
          <p:nvSpPr>
            <p:cNvPr id="151" name="圆角矩形 150"/>
            <p:cNvSpPr/>
            <p:nvPr/>
          </p:nvSpPr>
          <p:spPr>
            <a:xfrm>
              <a:off x="3235139" y="3648601"/>
              <a:ext cx="2200957" cy="468418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3284961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源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3684668" y="3700425"/>
              <a:ext cx="495896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业务引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用模板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225439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</a:t>
              </a:r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句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4625146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库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5024852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交班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3243767" y="3501284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C00000"/>
                  </a:solidFill>
                </a:rPr>
                <a:t>基础模板</a:t>
              </a:r>
              <a:endParaRPr lang="zh-CN" altLang="en-US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8" name="圆角矩形 157"/>
          <p:cNvSpPr/>
          <p:nvPr/>
        </p:nvSpPr>
        <p:spPr>
          <a:xfrm>
            <a:off x="5032032" y="340969"/>
            <a:ext cx="1268159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59" name="文本框 158"/>
          <p:cNvSpPr txBox="1"/>
          <p:nvPr/>
        </p:nvSpPr>
        <p:spPr>
          <a:xfrm>
            <a:off x="5483629" y="366876"/>
            <a:ext cx="418952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出入量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小结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5924154" y="366876"/>
            <a:ext cx="354832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护记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同步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右箭头 160"/>
          <p:cNvSpPr/>
          <p:nvPr/>
        </p:nvSpPr>
        <p:spPr>
          <a:xfrm rot="16200000">
            <a:off x="5694382" y="806111"/>
            <a:ext cx="218112" cy="21311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文本框 161"/>
          <p:cNvSpPr txBox="1"/>
          <p:nvPr/>
        </p:nvSpPr>
        <p:spPr>
          <a:xfrm>
            <a:off x="5043104" y="366876"/>
            <a:ext cx="418952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出入量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录入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右箭头 166"/>
          <p:cNvSpPr/>
          <p:nvPr/>
        </p:nvSpPr>
        <p:spPr>
          <a:xfrm rot="18175289">
            <a:off x="2657157" y="1541482"/>
            <a:ext cx="275933" cy="2221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右箭头 167"/>
          <p:cNvSpPr/>
          <p:nvPr/>
        </p:nvSpPr>
        <p:spPr>
          <a:xfrm rot="18175289">
            <a:off x="4411426" y="1541482"/>
            <a:ext cx="275933" cy="2221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右箭头 168"/>
          <p:cNvSpPr/>
          <p:nvPr/>
        </p:nvSpPr>
        <p:spPr>
          <a:xfrm rot="18175289">
            <a:off x="6165695" y="1541482"/>
            <a:ext cx="275933" cy="2221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右箭头 169"/>
          <p:cNvSpPr/>
          <p:nvPr/>
        </p:nvSpPr>
        <p:spPr>
          <a:xfrm rot="18175289">
            <a:off x="7866923" y="1541482"/>
            <a:ext cx="275933" cy="2221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右箭头 170"/>
          <p:cNvSpPr/>
          <p:nvPr/>
        </p:nvSpPr>
        <p:spPr>
          <a:xfrm rot="2554468">
            <a:off x="1726926" y="2132487"/>
            <a:ext cx="275933" cy="2221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右箭头 171"/>
          <p:cNvSpPr/>
          <p:nvPr/>
        </p:nvSpPr>
        <p:spPr>
          <a:xfrm rot="2554468">
            <a:off x="3633990" y="2132487"/>
            <a:ext cx="275933" cy="2221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右箭头 172"/>
          <p:cNvSpPr/>
          <p:nvPr/>
        </p:nvSpPr>
        <p:spPr>
          <a:xfrm rot="2554468">
            <a:off x="5284448" y="2132487"/>
            <a:ext cx="275933" cy="2221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右箭头 173"/>
          <p:cNvSpPr/>
          <p:nvPr/>
        </p:nvSpPr>
        <p:spPr>
          <a:xfrm rot="2554468">
            <a:off x="7010444" y="2132487"/>
            <a:ext cx="275933" cy="2221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文本框 174"/>
          <p:cNvSpPr txBox="1"/>
          <p:nvPr/>
        </p:nvSpPr>
        <p:spPr>
          <a:xfrm>
            <a:off x="3783333" y="380901"/>
            <a:ext cx="354832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批量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录入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81118" y="4213659"/>
            <a:ext cx="3764906" cy="594357"/>
            <a:chOff x="4881118" y="4213659"/>
            <a:chExt cx="3764906" cy="594357"/>
          </a:xfrm>
        </p:grpSpPr>
        <p:sp>
          <p:nvSpPr>
            <p:cNvPr id="177" name="圆角矩形 176"/>
            <p:cNvSpPr/>
            <p:nvPr/>
          </p:nvSpPr>
          <p:spPr>
            <a:xfrm>
              <a:off x="4881118" y="4339598"/>
              <a:ext cx="3764906" cy="468418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文本框 183"/>
            <p:cNvSpPr txBox="1"/>
            <p:nvPr/>
          </p:nvSpPr>
          <p:spPr>
            <a:xfrm>
              <a:off x="4957461" y="4367186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文本框 184"/>
            <p:cNvSpPr txBox="1"/>
            <p:nvPr/>
          </p:nvSpPr>
          <p:spPr>
            <a:xfrm>
              <a:off x="5763313" y="4367186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质</a:t>
              </a:r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文本框 185"/>
            <p:cNvSpPr txBox="1"/>
            <p:nvPr/>
          </p:nvSpPr>
          <p:spPr>
            <a:xfrm>
              <a:off x="6569165" y="4367186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质</a:t>
              </a:r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8180868" y="4367186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缺陷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整改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7375017" y="4367186"/>
              <a:ext cx="354832" cy="41125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业务监控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文本框 189"/>
            <p:cNvSpPr txBox="1"/>
            <p:nvPr/>
          </p:nvSpPr>
          <p:spPr>
            <a:xfrm>
              <a:off x="4904157" y="4213659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200" b="1" dirty="0">
                  <a:solidFill>
                    <a:srgbClr val="C00000"/>
                  </a:solidFill>
                </a:rPr>
                <a:t>质</a:t>
              </a:r>
              <a:r>
                <a:rPr lang="zh-CN" altLang="en-US" sz="1200" b="1" dirty="0" smtClean="0">
                  <a:solidFill>
                    <a:srgbClr val="C00000"/>
                  </a:solidFill>
                </a:rPr>
                <a:t>控平台</a:t>
              </a:r>
              <a:endParaRPr lang="zh-CN" altLang="en-US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1" name="圆角矩形 190"/>
          <p:cNvSpPr/>
          <p:nvPr/>
        </p:nvSpPr>
        <p:spPr>
          <a:xfrm>
            <a:off x="8153431" y="2340658"/>
            <a:ext cx="935556" cy="4684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文本框 191"/>
          <p:cNvSpPr txBox="1"/>
          <p:nvPr/>
        </p:nvSpPr>
        <p:spPr>
          <a:xfrm>
            <a:off x="8400765" y="2342328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归档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右箭头 192"/>
          <p:cNvSpPr/>
          <p:nvPr/>
        </p:nvSpPr>
        <p:spPr>
          <a:xfrm rot="5400000">
            <a:off x="8750358" y="2097960"/>
            <a:ext cx="219600" cy="212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395536" y="4247223"/>
            <a:ext cx="3870945" cy="594357"/>
            <a:chOff x="403283" y="4217362"/>
            <a:chExt cx="3870945" cy="594357"/>
          </a:xfrm>
        </p:grpSpPr>
        <p:sp>
          <p:nvSpPr>
            <p:cNvPr id="176" name="圆角矩形 175"/>
            <p:cNvSpPr/>
            <p:nvPr/>
          </p:nvSpPr>
          <p:spPr>
            <a:xfrm>
              <a:off x="403283" y="4343301"/>
              <a:ext cx="3870945" cy="468418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475290" y="4367186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文本框 178"/>
            <p:cNvSpPr txBox="1"/>
            <p:nvPr/>
          </p:nvSpPr>
          <p:spPr>
            <a:xfrm>
              <a:off x="1124484" y="4367186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文本框 179"/>
            <p:cNvSpPr txBox="1"/>
            <p:nvPr/>
          </p:nvSpPr>
          <p:spPr>
            <a:xfrm>
              <a:off x="1773678" y="4367186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规则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2422872" y="4367186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文本框 181"/>
            <p:cNvSpPr txBox="1"/>
            <p:nvPr/>
          </p:nvSpPr>
          <p:spPr>
            <a:xfrm>
              <a:off x="3072066" y="4367186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3721260" y="4367186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文本框 188"/>
            <p:cNvSpPr txBox="1"/>
            <p:nvPr/>
          </p:nvSpPr>
          <p:spPr>
            <a:xfrm>
              <a:off x="406701" y="4217362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C00000"/>
                  </a:solidFill>
                </a:rPr>
                <a:t>底层驱动</a:t>
              </a:r>
              <a:endParaRPr lang="zh-CN" altLang="en-US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3135" y="3495426"/>
            <a:ext cx="2597329" cy="615735"/>
            <a:chOff x="6048696" y="3501284"/>
            <a:chExt cx="2597329" cy="615735"/>
          </a:xfrm>
        </p:grpSpPr>
        <p:sp>
          <p:nvSpPr>
            <p:cNvPr id="200" name="圆角矩形 199"/>
            <p:cNvSpPr/>
            <p:nvPr/>
          </p:nvSpPr>
          <p:spPr>
            <a:xfrm>
              <a:off x="6098511" y="3648601"/>
              <a:ext cx="2547514" cy="468418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文本框 200"/>
            <p:cNvSpPr txBox="1"/>
            <p:nvPr/>
          </p:nvSpPr>
          <p:spPr>
            <a:xfrm>
              <a:off x="6048696" y="3501284"/>
              <a:ext cx="61555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200" b="1" dirty="0" smtClean="0">
                  <a:solidFill>
                    <a:srgbClr val="C00000"/>
                  </a:solidFill>
                </a:rPr>
                <a:t>基础字典</a:t>
              </a:r>
              <a:endParaRPr lang="zh-CN" alt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02" name="文本框 201"/>
            <p:cNvSpPr txBox="1"/>
            <p:nvPr/>
          </p:nvSpPr>
          <p:spPr>
            <a:xfrm>
              <a:off x="6156296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护嘱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字典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3" name="文本框 202"/>
            <p:cNvSpPr txBox="1"/>
            <p:nvPr/>
          </p:nvSpPr>
          <p:spPr>
            <a:xfrm>
              <a:off x="6993624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字典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" name="文本框 203"/>
            <p:cNvSpPr txBox="1"/>
            <p:nvPr/>
          </p:nvSpPr>
          <p:spPr>
            <a:xfrm>
              <a:off x="7412288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字典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" name="文本框 204"/>
            <p:cNvSpPr txBox="1"/>
            <p:nvPr/>
          </p:nvSpPr>
          <p:spPr>
            <a:xfrm>
              <a:off x="7830952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体征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8249616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文书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类别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7" name="文本框 206"/>
            <p:cNvSpPr txBox="1"/>
            <p:nvPr/>
          </p:nvSpPr>
          <p:spPr>
            <a:xfrm>
              <a:off x="6574960" y="3700425"/>
              <a:ext cx="354832" cy="41125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诊断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字典</a:t>
              </a:r>
              <a:endParaRPr lang="en-US" altLang="zh-CN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3" name="圆角矩形 162"/>
          <p:cNvSpPr/>
          <p:nvPr/>
        </p:nvSpPr>
        <p:spPr>
          <a:xfrm>
            <a:off x="100486" y="2353931"/>
            <a:ext cx="748292" cy="4684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文本框 163"/>
          <p:cNvSpPr txBox="1"/>
          <p:nvPr/>
        </p:nvSpPr>
        <p:spPr>
          <a:xfrm>
            <a:off x="231080" y="2380314"/>
            <a:ext cx="380480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入科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右箭头 164"/>
          <p:cNvSpPr/>
          <p:nvPr/>
        </p:nvSpPr>
        <p:spPr>
          <a:xfrm rot="5400000">
            <a:off x="187495" y="2120165"/>
            <a:ext cx="219600" cy="212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4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ncheng\Desktop\图片2XG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9"/>
            <a:ext cx="913765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398563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9521D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Thank you!</a:t>
            </a:r>
            <a:endParaRPr lang="zh-CN" altLang="en-US" sz="3200" dirty="0">
              <a:solidFill>
                <a:srgbClr val="E9521D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1600" y="2106449"/>
            <a:ext cx="2952328" cy="0"/>
          </a:xfrm>
          <a:prstGeom prst="line">
            <a:avLst/>
          </a:prstGeom>
          <a:ln>
            <a:solidFill>
              <a:srgbClr val="E952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96400" y="2106450"/>
            <a:ext cx="1210588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北大医信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35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18482</TotalTime>
  <Words>356</Words>
  <Application>Microsoft Office PowerPoint</Application>
  <PresentationFormat>全屏显示(16:9)</PresentationFormat>
  <Paragraphs>204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黑体</vt:lpstr>
      <vt:lpstr>华文彩云</vt:lpstr>
      <vt:lpstr>宋体</vt:lpstr>
      <vt:lpstr>Microsoft YaHei</vt:lpstr>
      <vt:lpstr>Microsoft YaHei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yangzhichao(杨志超.北大医信)</dc:creator>
  <cp:lastModifiedBy>F</cp:lastModifiedBy>
  <cp:revision>1553</cp:revision>
  <dcterms:created xsi:type="dcterms:W3CDTF">2016-05-21T06:54:42Z</dcterms:created>
  <dcterms:modified xsi:type="dcterms:W3CDTF">2022-03-05T01:35:14Z</dcterms:modified>
</cp:coreProperties>
</file>