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bookmarkIdSeed="3">
  <p:sldMasterIdLst>
    <p:sldMasterId id="2147483656" r:id="rId1"/>
  </p:sldMasterIdLst>
  <p:notesMasterIdLst>
    <p:notesMasterId r:id="rId29"/>
  </p:notesMasterIdLst>
  <p:handoutMasterIdLst>
    <p:handoutMasterId r:id="rId30"/>
  </p:handoutMasterIdLst>
  <p:sldIdLst>
    <p:sldId id="2073" r:id="rId2"/>
    <p:sldId id="2079" r:id="rId3"/>
    <p:sldId id="2667" r:id="rId4"/>
    <p:sldId id="2668" r:id="rId5"/>
    <p:sldId id="2669" r:id="rId6"/>
    <p:sldId id="2670" r:id="rId7"/>
    <p:sldId id="2671" r:id="rId8"/>
    <p:sldId id="2672" r:id="rId9"/>
    <p:sldId id="2673" r:id="rId10"/>
    <p:sldId id="2674" r:id="rId11"/>
    <p:sldId id="2675" r:id="rId12"/>
    <p:sldId id="2676" r:id="rId13"/>
    <p:sldId id="2680" r:id="rId14"/>
    <p:sldId id="2677" r:id="rId15"/>
    <p:sldId id="2678" r:id="rId16"/>
    <p:sldId id="2679" r:id="rId17"/>
    <p:sldId id="2681" r:id="rId18"/>
    <p:sldId id="2682" r:id="rId19"/>
    <p:sldId id="2683" r:id="rId20"/>
    <p:sldId id="2684" r:id="rId21"/>
    <p:sldId id="2690" r:id="rId22"/>
    <p:sldId id="2685" r:id="rId23"/>
    <p:sldId id="2686" r:id="rId24"/>
    <p:sldId id="2687" r:id="rId25"/>
    <p:sldId id="2688" r:id="rId26"/>
    <p:sldId id="2689" r:id="rId27"/>
    <p:sldId id="2074" r:id="rId28"/>
  </p:sldIdLst>
  <p:sldSz cx="12198350" cy="6858000"/>
  <p:notesSz cx="6761163" cy="9942513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376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2565" algn="l" defTabSz="91376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199765" algn="l" defTabSz="91376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6965" algn="l" defTabSz="91376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6">
          <p15:clr>
            <a:srgbClr val="A4A3A4"/>
          </p15:clr>
        </p15:guide>
        <p15:guide id="2" pos="37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2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A1DA"/>
    <a:srgbClr val="B81851"/>
    <a:srgbClr val="7ABC32"/>
    <a:srgbClr val="EE8833"/>
    <a:srgbClr val="F68D36"/>
    <a:srgbClr val="F35379"/>
    <a:srgbClr val="00B0F0"/>
    <a:srgbClr val="00B050"/>
    <a:srgbClr val="66D096"/>
    <a:srgbClr val="2C3E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浅色样式 2 - 强调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27102A9-8310-4765-A935-A1911B00CA55}" styleName="浅色样式 1 - 强调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9" autoAdjust="0"/>
    <p:restoredTop sz="81612" autoAdjust="0"/>
  </p:normalViewPr>
  <p:slideViewPr>
    <p:cSldViewPr>
      <p:cViewPr varScale="1">
        <p:scale>
          <a:sx n="102" d="100"/>
          <a:sy n="102" d="100"/>
        </p:scale>
        <p:origin x="1072" y="176"/>
      </p:cViewPr>
      <p:guideLst>
        <p:guide orient="horz" pos="2246"/>
        <p:guide pos="37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notesViewPr>
    <p:cSldViewPr>
      <p:cViewPr varScale="1">
        <p:scale>
          <a:sx n="51" d="100"/>
          <a:sy n="51" d="100"/>
        </p:scale>
        <p:origin x="2982" y="96"/>
      </p:cViewPr>
      <p:guideLst>
        <p:guide orient="horz" pos="3131"/>
        <p:guide pos="21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29762" y="1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3E829-E8A6-4CB1-AAEC-1C8B42271DD3}" type="datetimeFigureOut">
              <a:rPr lang="zh-CN" altLang="en-US" smtClean="0"/>
              <a:pPr/>
              <a:t>2022/3/5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9443663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29762" y="9443663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1D5D8-7692-4C34-BDB3-39ACB2FD46E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2843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03188" y="819150"/>
            <a:ext cx="6372225" cy="3582988"/>
          </a:xfrm>
          <a:prstGeom prst="rect">
            <a:avLst/>
          </a:prstGeom>
          <a:noFill/>
          <a:ln w="9525">
            <a:noFill/>
            <a:miter lim="800000"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30564" y="4771027"/>
            <a:ext cx="5698471" cy="429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/>
              <a:t>单击此处编辑母版文本样式
第二级
第三级
第四级
第五级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31403" cy="4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28196" y="1"/>
            <a:ext cx="2932967" cy="4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AF14FFA-103F-4A4B-AD74-8D805554C18A}" type="datetime1">
              <a:rPr lang="zh-CN" altLang="en-US"/>
              <a:pPr>
                <a:defRPr/>
              </a:pPr>
              <a:t>2022/3/5</a:t>
            </a:fld>
            <a:endParaRPr lang="zh-CN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388"/>
            <a:ext cx="2931403" cy="4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8196" y="9445388"/>
            <a:ext cx="2932967" cy="4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9D12157-DC25-4C53-A553-341C3D4F6C4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10955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742950" indent="-28575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1143000" indent="-228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600200" indent="-228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2057400" indent="-228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75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29257CA3-B913-4673-A5C6-118452B309CA}" type="slidenum">
              <a:rPr lang="zh-CN" altLang="en-US"/>
              <a:pPr/>
              <a:t>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8729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D12157-DC25-4C53-A553-341C3D4F6C49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3762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D12157-DC25-4C53-A553-341C3D4F6C49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235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以报表维护界面为例讲解开发流程，先分析业务，得出数据模型，确定表结构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D12157-DC25-4C53-A553-341C3D4F6C49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5040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D12157-DC25-4C53-A553-341C3D4F6C49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01771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D12157-DC25-4C53-A553-341C3D4F6C49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29740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databaseId</a:t>
            </a:r>
            <a:r>
              <a:rPr lang="en-US" altLang="zh-CN" dirty="0"/>
              <a:t>     IIH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D12157-DC25-4C53-A553-341C3D4F6C49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4040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D12157-DC25-4C53-A553-341C3D4F6C49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22025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D12157-DC25-4C53-A553-341C3D4F6C49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71432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D12157-DC25-4C53-A553-341C3D4F6C49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0728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D12157-DC25-4C53-A553-341C3D4F6C49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7479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86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/>
            <a:fld id="{D33FA1ED-A6EE-453B-A1D9-838532E488F5}" type="slidenum">
              <a:rPr lang="zh-CN" altLang="en-US" sz="1800">
                <a:solidFill>
                  <a:srgbClr val="000000"/>
                </a:solidFill>
              </a:rPr>
              <a:pPr defTabSz="914400"/>
              <a:t>1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3159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D12157-DC25-4C53-A553-341C3D4F6C49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2491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D12157-DC25-4C53-A553-341C3D4F6C49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34488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媒体查询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D12157-DC25-4C53-A553-341C3D4F6C49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55488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86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/>
            <a:fld id="{D33FA1ED-A6EE-453B-A1D9-838532E488F5}" type="slidenum">
              <a:rPr lang="zh-CN" altLang="en-US" sz="1800">
                <a:solidFill>
                  <a:srgbClr val="000000"/>
                </a:solidFill>
              </a:rPr>
              <a:pPr defTabSz="914400"/>
              <a:t>22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393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D12157-DC25-4C53-A553-341C3D4F6C49}" type="slidenum">
              <a:rPr lang="zh-CN" altLang="en-US" smtClean="0"/>
              <a:pPr>
                <a:defRPr/>
              </a:pPr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97401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D12157-DC25-4C53-A553-341C3D4F6C49}" type="slidenum">
              <a:rPr lang="zh-CN" altLang="en-US" smtClean="0"/>
              <a:pPr>
                <a:defRPr/>
              </a:pPr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06502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D12157-DC25-4C53-A553-341C3D4F6C49}" type="slidenum">
              <a:rPr lang="zh-CN" altLang="en-US" smtClean="0"/>
              <a:pPr>
                <a:defRPr/>
              </a:pPr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28364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03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7478FBBD-AD9B-4F3F-812A-CDF6817DCB2F}" type="slidenum">
              <a:rPr lang="zh-CN" altLang="en-US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3617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JDK1.8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         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Maven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构建工具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endParaRPr lang="en-US" altLang="zh-CN" sz="1200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众所周知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Spring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应用需要进行大量的配置，各种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XML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配置和注解配置让人眼花缭乱，且极容易出错，因此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Spring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一度被称为“配置地狱”。</a:t>
            </a:r>
            <a:br>
              <a:rPr lang="zh-CN" altLang="en-US" dirty="0"/>
            </a:b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为了简化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Spring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应用的搭建和开发过程，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Pivotal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团队在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Spring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基础上提供了一套全新的开源的框架，它就是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Spring Boot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。</a:t>
            </a:r>
            <a:br>
              <a:rPr lang="en-US" altLang="zh-CN" dirty="0"/>
            </a:b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Spring Boot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具有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Spring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一切优秀特性，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Spring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能做的事，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Spring Boot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都可以做，而且使用更加简单，功能更加丰富，性能更加稳定而健壮。随着近些年来微服务技术的流行，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Spring Boot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也成为了时下炙手可热的技术。</a:t>
            </a:r>
            <a:br>
              <a:rPr lang="zh-CN" altLang="en-US" dirty="0"/>
            </a:b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Spring Boot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提供了大量开箱即用（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out-of-the-box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）的依赖模块，例如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spring-boot-starter-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redis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、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spring-boot-starter-data-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mongodb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和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spring-boot-starter-data-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elasticsearch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等。这些依赖模块为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Spring Boot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应用提供了大量的自动配置，使得 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Spring Boot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应用只需要非常少量的配置甚至零配置，便可以运行起来，让开发人员从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Spring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的“配置地狱”中解放出来，有更多的精力专注于业务逻辑的开发。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endParaRPr lang="en-US" altLang="zh-CN" sz="1200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1.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独立运行的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Spring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项目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2.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内嵌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Servlet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容器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3.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提供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starter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简化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Maven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配置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4.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提供了大量的自动配置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5.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自带应用监控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6.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无代码生成和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xml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配置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endParaRPr lang="en-US" altLang="zh-CN" sz="1200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MyBatis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是支持定制化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SQL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、存储过程以及高级映射的优秀的持久层框架。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MyBatis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避免了几乎所有的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JDBC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代码和手动设置参数以及获取结果集。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MyBatis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可以对配置和原生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Map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使用简单的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XML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或注解，将接口和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Java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的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POJOs(Plain Old Java Objects,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普通的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Java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对象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)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映射成数据库中的记录。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endParaRPr lang="en-US" altLang="zh-CN" sz="1200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Thymeleaf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是新一代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Java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模板引擎，与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Velocity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、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FreeMarker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等传统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Java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模板引擎不同，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Thymeleaf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支持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HTML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原型，其文件后缀为“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.html”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，因此它可以直接被浏览器打开，此时浏览器会忽略未定义的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Thymeleaf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标签属性，展示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thymeleaf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模板的静态页面效果；当通过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Web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应用程序访问时，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Thymeleaf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会动态地替换掉静态内容，使页面动态显示。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endParaRPr lang="en-US" altLang="zh-CN" sz="1200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r>
              <a:rPr lang="en-US" altLang="zh-CN" dirty="0"/>
              <a:t>Bootstrap</a:t>
            </a:r>
            <a:r>
              <a:rPr lang="zh-CN" altLang="en-US" dirty="0"/>
              <a:t>是世界最受欢迎的响应式、移动设备优先的门户和应用前端框架。在其中，你将发现高质量的</a:t>
            </a:r>
            <a:r>
              <a:rPr lang="en-US" altLang="zh-CN" dirty="0"/>
              <a:t>HTML</a:t>
            </a:r>
            <a:r>
              <a:rPr lang="zh-CN" altLang="en-US" dirty="0"/>
              <a:t>、</a:t>
            </a:r>
            <a:r>
              <a:rPr lang="en-US" altLang="zh-CN" dirty="0"/>
              <a:t>CSS</a:t>
            </a:r>
            <a:r>
              <a:rPr lang="zh-CN" altLang="en-US" dirty="0"/>
              <a:t>以及</a:t>
            </a:r>
            <a:r>
              <a:rPr lang="en-US" altLang="zh-CN" dirty="0"/>
              <a:t>JavaScript</a:t>
            </a:r>
            <a:r>
              <a:rPr lang="zh-CN" altLang="en-US" dirty="0"/>
              <a:t>，使您的</a:t>
            </a:r>
            <a:r>
              <a:rPr lang="en-US" altLang="zh-CN" dirty="0"/>
              <a:t>WEB</a:t>
            </a:r>
            <a:r>
              <a:rPr lang="zh-CN" altLang="en-US" dirty="0"/>
              <a:t>工程项目变得无比简单，包括官方的</a:t>
            </a:r>
            <a:r>
              <a:rPr lang="en-US" altLang="zh-CN" dirty="0"/>
              <a:t>CDN</a:t>
            </a:r>
            <a:r>
              <a:rPr lang="zh-CN" altLang="en-US" dirty="0"/>
              <a:t>和启动器服务。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D12157-DC25-4C53-A553-341C3D4F6C49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1676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D12157-DC25-4C53-A553-341C3D4F6C49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8737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86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/>
            <a:fld id="{D33FA1ED-A6EE-453B-A1D9-838532E488F5}" type="slidenum">
              <a:rPr lang="zh-CN" altLang="en-US" sz="1800">
                <a:solidFill>
                  <a:srgbClr val="000000"/>
                </a:solidFill>
              </a:rPr>
              <a:pPr defTabSz="914400"/>
              <a:t>4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080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D12157-DC25-4C53-A553-341C3D4F6C49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102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D12157-DC25-4C53-A553-341C3D4F6C49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0366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D12157-DC25-4C53-A553-341C3D4F6C49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2439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D12157-DC25-4C53-A553-341C3D4F6C49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8062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955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30388" y="3886200"/>
            <a:ext cx="8537575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6388" cy="365125"/>
          </a:xfrm>
          <a:prstGeom prst="rect">
            <a:avLst/>
          </a:prstGeom>
        </p:spPr>
        <p:txBody>
          <a:bodyPr/>
          <a:lstStyle/>
          <a:p>
            <a:fld id="{B22C05DC-CE89-4BF0-868A-048A571931E8}" type="datetimeFigureOut">
              <a:rPr lang="zh-CN" altLang="en-US" smtClean="0"/>
              <a:t>2022/3/5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7188" y="6356350"/>
            <a:ext cx="386397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42363" y="6356350"/>
            <a:ext cx="2846387" cy="365125"/>
          </a:xfrm>
          <a:prstGeom prst="rect">
            <a:avLst/>
          </a:prstGeom>
        </p:spPr>
        <p:txBody>
          <a:bodyPr/>
          <a:lstStyle/>
          <a:p>
            <a:fld id="{1128D1C3-88DB-4F3C-A47E-27FF29F499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126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915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915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6388" cy="365125"/>
          </a:xfrm>
          <a:prstGeom prst="rect">
            <a:avLst/>
          </a:prstGeom>
        </p:spPr>
        <p:txBody>
          <a:bodyPr/>
          <a:lstStyle/>
          <a:p>
            <a:fld id="{B22C05DC-CE89-4BF0-868A-048A571931E8}" type="datetimeFigureOut">
              <a:rPr lang="zh-CN" altLang="en-US" smtClean="0"/>
              <a:t>2022/3/5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7188" y="6356350"/>
            <a:ext cx="386397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42363" y="6356350"/>
            <a:ext cx="2846387" cy="365125"/>
          </a:xfrm>
          <a:prstGeom prst="rect">
            <a:avLst/>
          </a:prstGeom>
        </p:spPr>
        <p:txBody>
          <a:bodyPr/>
          <a:lstStyle/>
          <a:p>
            <a:fld id="{1128D1C3-88DB-4F3C-A47E-27FF29F499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677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3963" y="274638"/>
            <a:ext cx="2744787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8196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6388" cy="365125"/>
          </a:xfrm>
          <a:prstGeom prst="rect">
            <a:avLst/>
          </a:prstGeom>
        </p:spPr>
        <p:txBody>
          <a:bodyPr/>
          <a:lstStyle/>
          <a:p>
            <a:fld id="{B22C05DC-CE89-4BF0-868A-048A571931E8}" type="datetimeFigureOut">
              <a:rPr lang="zh-CN" altLang="en-US" smtClean="0"/>
              <a:t>2022/3/5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7188" y="6356350"/>
            <a:ext cx="386397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42363" y="6356350"/>
            <a:ext cx="2846387" cy="365125"/>
          </a:xfrm>
          <a:prstGeom prst="rect">
            <a:avLst/>
          </a:prstGeom>
        </p:spPr>
        <p:txBody>
          <a:bodyPr/>
          <a:lstStyle/>
          <a:p>
            <a:fld id="{1128D1C3-88DB-4F3C-A47E-27FF29F499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3729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6D64729-1B98-49DE-B622-42F26AEB733A}"/>
              </a:ext>
            </a:extLst>
          </p:cNvPr>
          <p:cNvSpPr/>
          <p:nvPr userDrawn="1"/>
        </p:nvSpPr>
        <p:spPr>
          <a:xfrm flipH="1">
            <a:off x="417158" y="92776"/>
            <a:ext cx="61384" cy="768349"/>
          </a:xfrm>
          <a:prstGeom prst="rect">
            <a:avLst/>
          </a:prstGeom>
          <a:solidFill>
            <a:srgbClr val="EA552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849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E5CA2ED-8488-4A4B-9030-D268A50D5565}"/>
              </a:ext>
            </a:extLst>
          </p:cNvPr>
          <p:cNvSpPr/>
          <p:nvPr userDrawn="1"/>
        </p:nvSpPr>
        <p:spPr>
          <a:xfrm>
            <a:off x="487246" y="184562"/>
            <a:ext cx="21566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49" tIns="60924" rIns="121849" bIns="60924" anchor="ctr"/>
          <a:lstStyle/>
          <a:p>
            <a:endParaRPr lang="zh-CN" altLang="en-US" sz="3198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0DC10D35-3676-43B4-8008-046C3F829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559" y="184562"/>
            <a:ext cx="7632847" cy="584775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1257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915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915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6388" cy="365125"/>
          </a:xfrm>
          <a:prstGeom prst="rect">
            <a:avLst/>
          </a:prstGeom>
        </p:spPr>
        <p:txBody>
          <a:bodyPr/>
          <a:lstStyle/>
          <a:p>
            <a:fld id="{B22C05DC-CE89-4BF0-868A-048A571931E8}" type="datetimeFigureOut">
              <a:rPr lang="zh-CN" altLang="en-US" smtClean="0"/>
              <a:t>2022/3/5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7188" y="6356350"/>
            <a:ext cx="386397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42363" y="6356350"/>
            <a:ext cx="2846387" cy="365125"/>
          </a:xfrm>
          <a:prstGeom prst="rect">
            <a:avLst/>
          </a:prstGeom>
        </p:spPr>
        <p:txBody>
          <a:bodyPr/>
          <a:lstStyle/>
          <a:p>
            <a:fld id="{1128D1C3-88DB-4F3C-A47E-27FF29F499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069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7962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7962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6388" cy="365125"/>
          </a:xfrm>
          <a:prstGeom prst="rect">
            <a:avLst/>
          </a:prstGeom>
        </p:spPr>
        <p:txBody>
          <a:bodyPr/>
          <a:lstStyle/>
          <a:p>
            <a:fld id="{B22C05DC-CE89-4BF0-868A-048A571931E8}" type="datetimeFigureOut">
              <a:rPr lang="zh-CN" altLang="en-US" smtClean="0"/>
              <a:t>2022/3/5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7188" y="6356350"/>
            <a:ext cx="386397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42363" y="6356350"/>
            <a:ext cx="2846387" cy="365125"/>
          </a:xfrm>
          <a:prstGeom prst="rect">
            <a:avLst/>
          </a:prstGeom>
        </p:spPr>
        <p:txBody>
          <a:bodyPr/>
          <a:lstStyle/>
          <a:p>
            <a:fld id="{1128D1C3-88DB-4F3C-A47E-27FF29F499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013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915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337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5375" y="1600200"/>
            <a:ext cx="541337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6388" cy="365125"/>
          </a:xfrm>
          <a:prstGeom prst="rect">
            <a:avLst/>
          </a:prstGeom>
        </p:spPr>
        <p:txBody>
          <a:bodyPr/>
          <a:lstStyle/>
          <a:p>
            <a:fld id="{B22C05DC-CE89-4BF0-868A-048A571931E8}" type="datetimeFigureOut">
              <a:rPr lang="zh-CN" altLang="en-US" smtClean="0"/>
              <a:t>2022/3/5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7188" y="6356350"/>
            <a:ext cx="386397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42363" y="6356350"/>
            <a:ext cx="2846387" cy="365125"/>
          </a:xfrm>
          <a:prstGeom prst="rect">
            <a:avLst/>
          </a:prstGeom>
        </p:spPr>
        <p:txBody>
          <a:bodyPr/>
          <a:lstStyle/>
          <a:p>
            <a:fld id="{1128D1C3-88DB-4F3C-A47E-27FF29F499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203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915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956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956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6013" y="1535113"/>
            <a:ext cx="539273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6013" y="2174875"/>
            <a:ext cx="539273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6388" cy="365125"/>
          </a:xfrm>
          <a:prstGeom prst="rect">
            <a:avLst/>
          </a:prstGeom>
        </p:spPr>
        <p:txBody>
          <a:bodyPr/>
          <a:lstStyle/>
          <a:p>
            <a:fld id="{B22C05DC-CE89-4BF0-868A-048A571931E8}" type="datetimeFigureOut">
              <a:rPr lang="zh-CN" altLang="en-US" smtClean="0"/>
              <a:t>2022/3/5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7188" y="6356350"/>
            <a:ext cx="386397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42363" y="6356350"/>
            <a:ext cx="2846387" cy="365125"/>
          </a:xfrm>
          <a:prstGeom prst="rect">
            <a:avLst/>
          </a:prstGeom>
        </p:spPr>
        <p:txBody>
          <a:bodyPr/>
          <a:lstStyle/>
          <a:p>
            <a:fld id="{1128D1C3-88DB-4F3C-A47E-27FF29F499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0442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915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6388" cy="365125"/>
          </a:xfrm>
          <a:prstGeom prst="rect">
            <a:avLst/>
          </a:prstGeom>
        </p:spPr>
        <p:txBody>
          <a:bodyPr/>
          <a:lstStyle/>
          <a:p>
            <a:fld id="{B22C05DC-CE89-4BF0-868A-048A571931E8}" type="datetimeFigureOut">
              <a:rPr lang="zh-CN" altLang="en-US" smtClean="0"/>
              <a:t>2022/3/5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7188" y="6356350"/>
            <a:ext cx="386397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2363" y="6356350"/>
            <a:ext cx="2846387" cy="365125"/>
          </a:xfrm>
          <a:prstGeom prst="rect">
            <a:avLst/>
          </a:prstGeom>
        </p:spPr>
        <p:txBody>
          <a:bodyPr/>
          <a:lstStyle/>
          <a:p>
            <a:fld id="{1128D1C3-88DB-4F3C-A47E-27FF29F499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6398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6388" cy="365125"/>
          </a:xfrm>
          <a:prstGeom prst="rect">
            <a:avLst/>
          </a:prstGeom>
        </p:spPr>
        <p:txBody>
          <a:bodyPr/>
          <a:lstStyle/>
          <a:p>
            <a:fld id="{B22C05DC-CE89-4BF0-868A-048A571931E8}" type="datetimeFigureOut">
              <a:rPr lang="zh-CN" altLang="en-US" smtClean="0"/>
              <a:t>2022/3/5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7188" y="6356350"/>
            <a:ext cx="386397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42363" y="6356350"/>
            <a:ext cx="2846387" cy="365125"/>
          </a:xfrm>
          <a:prstGeom prst="rect">
            <a:avLst/>
          </a:prstGeom>
        </p:spPr>
        <p:txBody>
          <a:bodyPr/>
          <a:lstStyle/>
          <a:p>
            <a:fld id="{1128D1C3-88DB-4F3C-A47E-27FF29F499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2538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3200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8850" y="273050"/>
            <a:ext cx="68199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3200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6388" cy="365125"/>
          </a:xfrm>
          <a:prstGeom prst="rect">
            <a:avLst/>
          </a:prstGeom>
        </p:spPr>
        <p:txBody>
          <a:bodyPr/>
          <a:lstStyle/>
          <a:p>
            <a:fld id="{B22C05DC-CE89-4BF0-868A-048A571931E8}" type="datetimeFigureOut">
              <a:rPr lang="zh-CN" altLang="en-US" smtClean="0"/>
              <a:t>2022/3/5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7188" y="6356350"/>
            <a:ext cx="386397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42363" y="6356350"/>
            <a:ext cx="2846387" cy="365125"/>
          </a:xfrm>
          <a:prstGeom prst="rect">
            <a:avLst/>
          </a:prstGeom>
        </p:spPr>
        <p:txBody>
          <a:bodyPr/>
          <a:lstStyle/>
          <a:p>
            <a:fld id="{1128D1C3-88DB-4F3C-A47E-27FF29F499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0023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775" y="4800600"/>
            <a:ext cx="7319963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775" y="612775"/>
            <a:ext cx="7319963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775" y="5367338"/>
            <a:ext cx="7319963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6388" cy="365125"/>
          </a:xfrm>
          <a:prstGeom prst="rect">
            <a:avLst/>
          </a:prstGeom>
        </p:spPr>
        <p:txBody>
          <a:bodyPr/>
          <a:lstStyle/>
          <a:p>
            <a:fld id="{B22C05DC-CE89-4BF0-868A-048A571931E8}" type="datetimeFigureOut">
              <a:rPr lang="zh-CN" altLang="en-US" smtClean="0"/>
              <a:t>2022/3/5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7188" y="6356350"/>
            <a:ext cx="386397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42363" y="6356350"/>
            <a:ext cx="2846387" cy="365125"/>
          </a:xfrm>
          <a:prstGeom prst="rect">
            <a:avLst/>
          </a:prstGeom>
        </p:spPr>
        <p:txBody>
          <a:bodyPr/>
          <a:lstStyle/>
          <a:p>
            <a:fld id="{1128D1C3-88DB-4F3C-A47E-27FF29F499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2003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7333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70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172.18.98.39:4000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blog.csdn.net/mlin_123/article/details/51816533" TargetMode="External"/><Relationship Id="rId3" Type="http://schemas.openxmlformats.org/officeDocument/2006/relationships/hyperlink" Target="http://c.biancheng.net/spring_boot/overview.html" TargetMode="External"/><Relationship Id="rId7" Type="http://schemas.openxmlformats.org/officeDocument/2006/relationships/hyperlink" Target="https://github.com/pagehelper/Mybatis-PageHelper/blob/master/README_zh.md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github.com/abel533/Mapper/wiki" TargetMode="External"/><Relationship Id="rId5" Type="http://schemas.openxmlformats.org/officeDocument/2006/relationships/hyperlink" Target="https://www.w3cschool.cn/mybatis/" TargetMode="External"/><Relationship Id="rId10" Type="http://schemas.openxmlformats.org/officeDocument/2006/relationships/hyperlink" Target="http://172.18.98.39:4000/" TargetMode="External"/><Relationship Id="rId4" Type="http://schemas.openxmlformats.org/officeDocument/2006/relationships/hyperlink" Target="https://www.cnblogs.com/baiduligang/p/4247164.html" TargetMode="External"/><Relationship Id="rId9" Type="http://schemas.openxmlformats.org/officeDocument/2006/relationships/hyperlink" Target="https://code.z01.com/v4/doc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vn.pku-hit.com/svn/CHIS/ProjectFolder/newproduct/&#20020;&#24202;&#25252;&#29702;&#20449;&#24687;&#31649;&#29702;&#31995;&#32479;/PrjSrc/com.pkuhit.cni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9511"/>
            <a:ext cx="12198350" cy="8830177"/>
          </a:xfrm>
          <a:prstGeom prst="rect">
            <a:avLst/>
          </a:prstGeom>
        </p:spPr>
      </p:pic>
      <p:sp>
        <p:nvSpPr>
          <p:cNvPr id="8" name="标题 1"/>
          <p:cNvSpPr>
            <a:spLocks/>
          </p:cNvSpPr>
          <p:nvPr/>
        </p:nvSpPr>
        <p:spPr bwMode="auto">
          <a:xfrm>
            <a:off x="1019176" y="323851"/>
            <a:ext cx="758401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91019" tIns="45508" rIns="91019" bIns="45508" anchor="ctr"/>
          <a:lstStyle/>
          <a:p>
            <a:pPr defTabSz="79801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2560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893" y="173567"/>
            <a:ext cx="2815167" cy="33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5" name="组合 10"/>
          <p:cNvGrpSpPr>
            <a:grpSpLocks/>
          </p:cNvGrpSpPr>
          <p:nvPr/>
        </p:nvGrpSpPr>
        <p:grpSpPr bwMode="auto">
          <a:xfrm>
            <a:off x="-92076" y="2239433"/>
            <a:ext cx="12120035" cy="4260851"/>
            <a:chOff x="-72008" y="1680169"/>
            <a:chExt cx="9091022" cy="3195837"/>
          </a:xfrm>
        </p:grpSpPr>
        <p:sp>
          <p:nvSpPr>
            <p:cNvPr id="3" name="矩形 2"/>
            <p:cNvSpPr/>
            <p:nvPr/>
          </p:nvSpPr>
          <p:spPr>
            <a:xfrm>
              <a:off x="-72008" y="2499370"/>
              <a:ext cx="8063796" cy="2376636"/>
            </a:xfrm>
            <a:prstGeom prst="rect">
              <a:avLst/>
            </a:prstGeom>
            <a:solidFill>
              <a:srgbClr val="EA57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25607" name="TextBox 4"/>
            <p:cNvSpPr txBox="1">
              <a:spLocks noChangeArrowheads="1"/>
            </p:cNvSpPr>
            <p:nvPr/>
          </p:nvSpPr>
          <p:spPr bwMode="auto">
            <a:xfrm>
              <a:off x="1223200" y="2730070"/>
              <a:ext cx="6859543" cy="900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护理文书</a:t>
              </a:r>
            </a:p>
            <a:p>
              <a:r>
                <a:rPr lang="zh-CN" altLang="en-US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技术框架及开发环境应用介绍</a:t>
              </a:r>
              <a:endPara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99216" y="3652587"/>
              <a:ext cx="5263140" cy="4386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endParaRPr lang="zh-CN" altLang="en-US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5609" name="Text Box 86"/>
            <p:cNvSpPr txBox="1">
              <a:spLocks noChangeArrowheads="1"/>
            </p:cNvSpPr>
            <p:nvPr/>
          </p:nvSpPr>
          <p:spPr bwMode="auto">
            <a:xfrm>
              <a:off x="1258092" y="4272076"/>
              <a:ext cx="4664145" cy="24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9200" tIns="39600" rIns="79200" bIns="39600">
              <a:spAutoFit/>
            </a:bodyPr>
            <a:lstStyle>
              <a:lvl1pPr defTabSz="6000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6000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000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000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000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00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00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00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000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北大医疗信息技术有限公司    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PKU Healthcare IT </a:t>
              </a:r>
              <a:r>
                <a:rPr lang="en-US" altLang="zh-CN" sz="16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Co.,Ltd</a:t>
              </a:r>
              <a:endPara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971094" y="2842447"/>
              <a:ext cx="46043" cy="16741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25611" name="图片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1680169"/>
              <a:ext cx="2718822" cy="2438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6480549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648CA5-B954-4AA7-B5C7-8BC524F88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446" y="186252"/>
            <a:ext cx="7628874" cy="584471"/>
          </a:xfrm>
        </p:spPr>
        <p:txBody>
          <a:bodyPr/>
          <a:lstStyle/>
          <a:p>
            <a:r>
              <a:rPr lang="zh-CN" altLang="en-US" dirty="0"/>
              <a:t>配置文件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7500412-25F3-1D4E-803E-D0C48DFF36FB}"/>
              </a:ext>
            </a:extLst>
          </p:cNvPr>
          <p:cNvSpPr txBox="1"/>
          <p:nvPr/>
        </p:nvSpPr>
        <p:spPr>
          <a:xfrm>
            <a:off x="6747247" y="810733"/>
            <a:ext cx="5328592" cy="1152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/>
              <a:t>在</a:t>
            </a:r>
            <a:r>
              <a:rPr kumimoji="1" lang="en-US" altLang="zh-CN" sz="1600" dirty="0" err="1"/>
              <a:t>application.properties</a:t>
            </a:r>
            <a:r>
              <a:rPr kumimoji="1" lang="zh-CN" altLang="en-US" sz="1600" dirty="0"/>
              <a:t>可以指定激活的是哪个配置文件</a:t>
            </a:r>
          </a:p>
          <a:p>
            <a:pPr>
              <a:lnSpc>
                <a:spcPct val="150000"/>
              </a:lnSpc>
            </a:pPr>
            <a:r>
              <a:rPr kumimoji="1" lang="zh-CN" altLang="en-US" sz="1600" dirty="0"/>
              <a:t>可以保留多个配置文件，对应不同的环境，比如一个对应</a:t>
            </a:r>
            <a:r>
              <a:rPr kumimoji="1" lang="en-US" altLang="zh-CN" sz="1600" dirty="0"/>
              <a:t>SQL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Server</a:t>
            </a:r>
            <a:r>
              <a:rPr kumimoji="1" lang="zh-CN" altLang="en-US" sz="1600" dirty="0"/>
              <a:t>数据，一个对应</a:t>
            </a:r>
            <a:r>
              <a:rPr kumimoji="1" lang="en-US" altLang="zh-CN" sz="1600" dirty="0"/>
              <a:t>Oracle</a:t>
            </a:r>
            <a:r>
              <a:rPr kumimoji="1" lang="zh-CN" altLang="en-US" sz="1600" dirty="0"/>
              <a:t>数据库</a:t>
            </a:r>
            <a:endParaRPr kumimoji="1" lang="en-US" altLang="zh-CN" sz="16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EF33873-6333-0348-AAA6-CF16CFDAB8A3}"/>
              </a:ext>
            </a:extLst>
          </p:cNvPr>
          <p:cNvSpPr txBox="1"/>
          <p:nvPr/>
        </p:nvSpPr>
        <p:spPr>
          <a:xfrm>
            <a:off x="7755359" y="2420888"/>
            <a:ext cx="4094039" cy="4478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/>
              <a:t>指定</a:t>
            </a:r>
            <a:r>
              <a:rPr kumimoji="1" lang="en-US" altLang="zh-CN" sz="1600" dirty="0"/>
              <a:t>tomcat</a:t>
            </a:r>
            <a:r>
              <a:rPr kumimoji="1" lang="zh-CN" altLang="en-US" sz="1600" dirty="0"/>
              <a:t>运行的端口</a:t>
            </a:r>
            <a:endParaRPr kumimoji="1" lang="en-US" altLang="zh-CN" sz="1600" dirty="0"/>
          </a:p>
          <a:p>
            <a:pPr>
              <a:lnSpc>
                <a:spcPct val="150000"/>
              </a:lnSpc>
            </a:pPr>
            <a:endParaRPr kumimoji="1" lang="en-US" altLang="zh-CN" sz="1600" dirty="0"/>
          </a:p>
          <a:p>
            <a:pPr>
              <a:lnSpc>
                <a:spcPct val="150000"/>
              </a:lnSpc>
            </a:pPr>
            <a:r>
              <a:rPr kumimoji="1" lang="zh-CN" altLang="en-US" sz="1600" dirty="0"/>
              <a:t>连接护理文书数据库 </a:t>
            </a:r>
            <a:r>
              <a:rPr kumimoji="1" lang="en-US" altLang="zh-CN" sz="1600" dirty="0"/>
              <a:t>CNISDB</a:t>
            </a:r>
          </a:p>
          <a:p>
            <a:pPr>
              <a:lnSpc>
                <a:spcPct val="150000"/>
              </a:lnSpc>
            </a:pPr>
            <a:endParaRPr kumimoji="1" lang="en-US" altLang="zh-CN" sz="1600" dirty="0"/>
          </a:p>
          <a:p>
            <a:pPr>
              <a:lnSpc>
                <a:spcPct val="150000"/>
              </a:lnSpc>
            </a:pPr>
            <a:r>
              <a:rPr kumimoji="1" lang="zh-CN" altLang="en-US" sz="1600" dirty="0"/>
              <a:t>连接</a:t>
            </a:r>
            <a:r>
              <a:rPr kumimoji="1" lang="en-US" altLang="zh-CN" sz="1600" dirty="0"/>
              <a:t>CIS</a:t>
            </a:r>
            <a:r>
              <a:rPr kumimoji="1" lang="zh-CN" altLang="en-US" sz="1600" dirty="0"/>
              <a:t>数据库，由于通常要访问</a:t>
            </a:r>
            <a:r>
              <a:rPr kumimoji="1" lang="en-US" altLang="zh-CN" sz="1600" dirty="0"/>
              <a:t>CIS</a:t>
            </a:r>
            <a:r>
              <a:rPr kumimoji="1" lang="zh-CN" altLang="en-US" sz="1600" dirty="0"/>
              <a:t>库的都在护理文书库上建了相对应的视图，所以可以把这个连接指向</a:t>
            </a:r>
            <a:r>
              <a:rPr kumimoji="1" lang="en-US" altLang="zh-CN" sz="1600" dirty="0"/>
              <a:t>CNISDB</a:t>
            </a:r>
          </a:p>
          <a:p>
            <a:pPr>
              <a:lnSpc>
                <a:spcPct val="150000"/>
              </a:lnSpc>
            </a:pPr>
            <a:endParaRPr kumimoji="1" lang="en-US" altLang="zh-CN" sz="1600" dirty="0"/>
          </a:p>
          <a:p>
            <a:pPr>
              <a:lnSpc>
                <a:spcPct val="150000"/>
              </a:lnSpc>
            </a:pPr>
            <a:r>
              <a:rPr kumimoji="1" lang="zh-CN" altLang="en-US" sz="1600" dirty="0"/>
              <a:t>连接</a:t>
            </a:r>
            <a:r>
              <a:rPr kumimoji="1" lang="en-US" altLang="zh-CN" sz="1600" dirty="0" err="1"/>
              <a:t>Redis</a:t>
            </a:r>
            <a:r>
              <a:rPr kumimoji="1" lang="zh-CN" altLang="en-US" sz="1600" dirty="0"/>
              <a:t>缓存服务器</a:t>
            </a:r>
            <a:endParaRPr kumimoji="1" lang="en-US" altLang="zh-CN" sz="1600" dirty="0"/>
          </a:p>
          <a:p>
            <a:pPr>
              <a:lnSpc>
                <a:spcPct val="150000"/>
              </a:lnSpc>
            </a:pPr>
            <a:endParaRPr kumimoji="1" lang="en-US" altLang="zh-CN" sz="1600" dirty="0"/>
          </a:p>
          <a:p>
            <a:pPr>
              <a:lnSpc>
                <a:spcPct val="150000"/>
              </a:lnSpc>
            </a:pPr>
            <a:r>
              <a:rPr kumimoji="1" lang="zh-CN" altLang="en-US" sz="1600" dirty="0"/>
              <a:t>配置单点登录的地址，</a:t>
            </a:r>
            <a:r>
              <a:rPr kumimoji="1" lang="en-US" altLang="zh-CN" sz="1600" dirty="0" err="1"/>
              <a:t>cnis</a:t>
            </a:r>
            <a:r>
              <a:rPr kumimoji="1" lang="en-US" altLang="zh-CN" sz="1600" dirty="0"/>
              <a:t>-</a:t>
            </a:r>
            <a:r>
              <a:rPr kumimoji="1" lang="en-US" altLang="zh-CN" sz="1600" dirty="0" err="1"/>
              <a:t>sso</a:t>
            </a:r>
            <a:r>
              <a:rPr kumimoji="1" lang="en-US" altLang="zh-CN" sz="1600" dirty="0"/>
              <a:t>-server</a:t>
            </a:r>
            <a:r>
              <a:rPr kumimoji="1" lang="zh-CN" altLang="en-US" sz="1600" dirty="0"/>
              <a:t>的运行实例</a:t>
            </a:r>
            <a:endParaRPr kumimoji="1" lang="en-US" altLang="zh-CN" sz="16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560F4CC-3D12-E846-8D89-1F17113E1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35" y="979124"/>
            <a:ext cx="6248400" cy="100971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351F259-29FE-B847-87C8-FED1609A0D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519" y="2265164"/>
            <a:ext cx="7073900" cy="17399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43D531C-9B31-E14D-847C-07C5A7BE7A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519" y="3950568"/>
            <a:ext cx="7010400" cy="9906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678549D-3BB2-834E-AD1C-FE273F178F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519" y="5022180"/>
            <a:ext cx="5549900" cy="9271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943F44F-6663-1441-ABF4-BD2CEC6C73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519" y="5949280"/>
            <a:ext cx="48768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0721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648CA5-B954-4AA7-B5C7-8BC524F88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559" y="324249"/>
            <a:ext cx="7628874" cy="584471"/>
          </a:xfrm>
        </p:spPr>
        <p:txBody>
          <a:bodyPr/>
          <a:lstStyle/>
          <a:p>
            <a:r>
              <a:rPr lang="zh-CN" altLang="en-US" dirty="0"/>
              <a:t>启动程序</a:t>
            </a:r>
            <a:br>
              <a:rPr lang="en-US" altLang="zh-CN" dirty="0"/>
            </a:b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20EEB1F-6863-3044-9B6D-424C48CC3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19" y="1223817"/>
            <a:ext cx="4254718" cy="513462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F0F6835-5BDC-4244-8768-8F589F52EC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3031" y="1196752"/>
            <a:ext cx="7201590" cy="516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22849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648CA5-B954-4AA7-B5C7-8BC524F88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559" y="324249"/>
            <a:ext cx="7628874" cy="584471"/>
          </a:xfrm>
        </p:spPr>
        <p:txBody>
          <a:bodyPr/>
          <a:lstStyle/>
          <a:p>
            <a:r>
              <a:rPr lang="zh-CN" altLang="en-US" dirty="0"/>
              <a:t>开发示例</a:t>
            </a:r>
            <a:br>
              <a:rPr lang="en-US" altLang="zh-CN" dirty="0"/>
            </a:b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1CDE3E6-52BC-6944-955E-27BD055AD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43" y="1052736"/>
            <a:ext cx="11305256" cy="569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2409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648CA5-B954-4AA7-B5C7-8BC524F88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559" y="324249"/>
            <a:ext cx="7628874" cy="584471"/>
          </a:xfrm>
        </p:spPr>
        <p:txBody>
          <a:bodyPr/>
          <a:lstStyle/>
          <a:p>
            <a:r>
              <a:rPr lang="zh-CN" altLang="en-US" dirty="0"/>
              <a:t>生成代码</a:t>
            </a:r>
            <a:br>
              <a:rPr lang="en-US" altLang="zh-CN" dirty="0"/>
            </a:b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5BD36B0-D94F-5443-B3E9-B0F5A2D57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631" y="1028699"/>
            <a:ext cx="9145016" cy="564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37074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648CA5-B954-4AA7-B5C7-8BC524F88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559" y="324249"/>
            <a:ext cx="7628874" cy="584471"/>
          </a:xfrm>
        </p:spPr>
        <p:txBody>
          <a:bodyPr/>
          <a:lstStyle/>
          <a:p>
            <a:r>
              <a:rPr lang="zh-CN" altLang="en-US" dirty="0"/>
              <a:t>生成代码</a:t>
            </a:r>
            <a:br>
              <a:rPr lang="en-US" altLang="zh-CN" dirty="0"/>
            </a:b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3B6EF64-113C-5042-A11C-708B8748A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19" y="1291456"/>
            <a:ext cx="3649116" cy="386573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2DAF228-803E-C84D-ABE2-9288C8D43B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0822" y="1331293"/>
            <a:ext cx="3798025" cy="38258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3E277DA-76A7-F84C-9020-0D0FEB99F5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3433" y="1291456"/>
            <a:ext cx="3875029" cy="3865736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68181257-DE5A-C747-9323-4642F9D97529}"/>
              </a:ext>
            </a:extLst>
          </p:cNvPr>
          <p:cNvSpPr txBox="1"/>
          <p:nvPr/>
        </p:nvSpPr>
        <p:spPr>
          <a:xfrm>
            <a:off x="194519" y="5301208"/>
            <a:ext cx="11737304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/>
              <a:t>                    实体类                                                               </a:t>
            </a:r>
            <a:r>
              <a:rPr kumimoji="1" lang="en-US" altLang="zh-CN" sz="1600" dirty="0"/>
              <a:t>Service</a:t>
            </a:r>
            <a:r>
              <a:rPr kumimoji="1" lang="zh-CN" altLang="en-US" sz="1600" dirty="0"/>
              <a:t>接口类                                               </a:t>
            </a:r>
            <a:r>
              <a:rPr kumimoji="1" lang="en-US" altLang="zh-CN" sz="1600" dirty="0"/>
              <a:t>Service</a:t>
            </a:r>
            <a:r>
              <a:rPr kumimoji="1" lang="zh-CN" altLang="en-US" sz="1600" dirty="0"/>
              <a:t>实现类</a:t>
            </a:r>
            <a:endParaRPr kumimoji="1"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1732432018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648CA5-B954-4AA7-B5C7-8BC524F88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559" y="324249"/>
            <a:ext cx="7628874" cy="584471"/>
          </a:xfrm>
        </p:spPr>
        <p:txBody>
          <a:bodyPr/>
          <a:lstStyle/>
          <a:p>
            <a:r>
              <a:rPr lang="zh-CN" altLang="en-US" dirty="0"/>
              <a:t>生成代码</a:t>
            </a:r>
            <a:br>
              <a:rPr lang="en-US" altLang="zh-CN" dirty="0"/>
            </a:b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FEA0C20-EC76-0541-AFF5-A083DD1BF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19" y="1268760"/>
            <a:ext cx="3814437" cy="36004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D4086BD-A4B0-CE4A-8586-5A957C232F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4959" y="1265590"/>
            <a:ext cx="7848872" cy="360356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CCA8228-8F17-BE4C-ABA4-F205BC73553F}"/>
              </a:ext>
            </a:extLst>
          </p:cNvPr>
          <p:cNvSpPr txBox="1"/>
          <p:nvPr/>
        </p:nvSpPr>
        <p:spPr>
          <a:xfrm>
            <a:off x="194519" y="5301208"/>
            <a:ext cx="11737304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/>
              <a:t>                    </a:t>
            </a:r>
            <a:r>
              <a:rPr kumimoji="1" lang="en-US" altLang="zh-CN" sz="1600" dirty="0"/>
              <a:t>Mapper</a:t>
            </a:r>
            <a:r>
              <a:rPr kumimoji="1" lang="zh-CN" altLang="en-US" sz="1600" dirty="0"/>
              <a:t>接口类                                                                                </a:t>
            </a:r>
            <a:r>
              <a:rPr kumimoji="1" lang="en-US" altLang="zh-CN" sz="1600" dirty="0"/>
              <a:t>Mapper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XML</a:t>
            </a:r>
            <a:r>
              <a:rPr kumimoji="1" lang="zh-CN" altLang="en-US" sz="1600" dirty="0"/>
              <a:t>文件</a:t>
            </a:r>
            <a:endParaRPr kumimoji="1"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2435695419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648CA5-B954-4AA7-B5C7-8BC524F88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559" y="324249"/>
            <a:ext cx="7628874" cy="584471"/>
          </a:xfrm>
        </p:spPr>
        <p:txBody>
          <a:bodyPr/>
          <a:lstStyle/>
          <a:p>
            <a:r>
              <a:rPr lang="en-US" altLang="zh-CN" dirty="0"/>
              <a:t>Controller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CCA8228-8F17-BE4C-ABA4-F205BC73553F}"/>
              </a:ext>
            </a:extLst>
          </p:cNvPr>
          <p:cNvSpPr txBox="1"/>
          <p:nvPr/>
        </p:nvSpPr>
        <p:spPr>
          <a:xfrm>
            <a:off x="554559" y="1628800"/>
            <a:ext cx="4104456" cy="4478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600" dirty="0"/>
              <a:t>Controller</a:t>
            </a:r>
            <a:r>
              <a:rPr kumimoji="1" lang="zh-CN" altLang="en-US" sz="1600" dirty="0"/>
              <a:t>中定义暴露给前端页面的接口，通过方法上</a:t>
            </a:r>
            <a:r>
              <a:rPr kumimoji="1" lang="en-US" altLang="zh-CN" sz="1600" dirty="0"/>
              <a:t>@</a:t>
            </a:r>
            <a:r>
              <a:rPr kumimoji="1" lang="en-US" altLang="zh-CN" sz="1600" dirty="0" err="1"/>
              <a:t>RequestMapping</a:t>
            </a:r>
            <a:r>
              <a:rPr kumimoji="1" lang="zh-CN" altLang="en-US" sz="1600" dirty="0"/>
              <a:t>注解</a:t>
            </a:r>
            <a:r>
              <a:rPr kumimoji="1" lang="en-US" altLang="zh-CN" sz="1600" dirty="0" err="1"/>
              <a:t>url</a:t>
            </a:r>
            <a:r>
              <a:rPr kumimoji="1" lang="zh-CN" altLang="en-US" sz="1600" dirty="0"/>
              <a:t>来匹配</a:t>
            </a:r>
            <a:endParaRPr kumimoji="1" lang="en-US" altLang="zh-CN" sz="1600" dirty="0"/>
          </a:p>
          <a:p>
            <a:pPr>
              <a:lnSpc>
                <a:spcPct val="150000"/>
              </a:lnSpc>
            </a:pPr>
            <a:endParaRPr kumimoji="1" lang="en-US" altLang="zh-CN" sz="1600" dirty="0"/>
          </a:p>
          <a:p>
            <a:pPr>
              <a:lnSpc>
                <a:spcPct val="150000"/>
              </a:lnSpc>
            </a:pPr>
            <a:r>
              <a:rPr kumimoji="1" lang="zh-CN" altLang="en-US" sz="1600" dirty="0"/>
              <a:t>方法上加</a:t>
            </a:r>
            <a:r>
              <a:rPr kumimoji="1" lang="en-US" altLang="zh-CN" sz="1600" dirty="0"/>
              <a:t>@</a:t>
            </a:r>
            <a:r>
              <a:rPr kumimoji="1" lang="en-US" altLang="zh-CN" sz="1600" dirty="0" err="1"/>
              <a:t>ResponseBody</a:t>
            </a:r>
            <a:r>
              <a:rPr kumimoji="1" lang="zh-CN" altLang="en-US" sz="1600" dirty="0"/>
              <a:t>，会把返回转换成</a:t>
            </a:r>
            <a:r>
              <a:rPr kumimoji="1" lang="en-US" altLang="zh-CN" sz="1600" dirty="0"/>
              <a:t>JSON</a:t>
            </a:r>
            <a:r>
              <a:rPr kumimoji="1" lang="zh-CN" altLang="en-US" sz="1600" dirty="0"/>
              <a:t>格式返回</a:t>
            </a:r>
            <a:endParaRPr kumimoji="1" lang="en-US" altLang="zh-CN" sz="1600" dirty="0"/>
          </a:p>
          <a:p>
            <a:pPr>
              <a:lnSpc>
                <a:spcPct val="150000"/>
              </a:lnSpc>
            </a:pPr>
            <a:endParaRPr kumimoji="1" lang="en-US" altLang="zh-CN" sz="1600" dirty="0"/>
          </a:p>
          <a:p>
            <a:pPr>
              <a:lnSpc>
                <a:spcPct val="150000"/>
              </a:lnSpc>
            </a:pPr>
            <a:r>
              <a:rPr kumimoji="1" lang="zh-CN" altLang="en-US" sz="1600" dirty="0"/>
              <a:t>方法上不加</a:t>
            </a:r>
            <a:r>
              <a:rPr kumimoji="1" lang="en-US" altLang="zh-CN" sz="1600" dirty="0"/>
              <a:t>@</a:t>
            </a:r>
            <a:r>
              <a:rPr kumimoji="1" lang="en-US" altLang="zh-CN" sz="1600" dirty="0" err="1"/>
              <a:t>ResponseBody</a:t>
            </a:r>
            <a:r>
              <a:rPr kumimoji="1" lang="zh-CN" altLang="en-US" sz="1600" dirty="0"/>
              <a:t>，返回类型</a:t>
            </a:r>
            <a:r>
              <a:rPr kumimoji="1" lang="en-US" altLang="zh-CN" sz="1600" dirty="0"/>
              <a:t>String</a:t>
            </a:r>
            <a:r>
              <a:rPr kumimoji="1" lang="zh-CN" altLang="en-US" sz="1600" dirty="0"/>
              <a:t>或者</a:t>
            </a:r>
            <a:r>
              <a:rPr kumimoji="1" lang="en-US" altLang="zh-CN" sz="1600" dirty="0" err="1"/>
              <a:t>ModelAndView</a:t>
            </a:r>
            <a:r>
              <a:rPr kumimoji="1" lang="zh-CN" altLang="en-US" sz="1600" dirty="0"/>
              <a:t>，会查找对应的</a:t>
            </a:r>
            <a:r>
              <a:rPr kumimoji="1" lang="en-US" altLang="zh-CN" sz="1600" dirty="0" err="1"/>
              <a:t>Thymeleaf</a:t>
            </a:r>
            <a:r>
              <a:rPr kumimoji="1" lang="zh-CN" altLang="en-US" sz="1600" dirty="0"/>
              <a:t>模板文件进行渲染，从而从浏览器输出</a:t>
            </a:r>
            <a:r>
              <a:rPr kumimoji="1" lang="en-US" altLang="zh-CN" sz="1600" dirty="0"/>
              <a:t>HTML</a:t>
            </a:r>
            <a:r>
              <a:rPr kumimoji="1" lang="zh-CN" altLang="en-US" sz="1600" dirty="0"/>
              <a:t>页面</a:t>
            </a:r>
            <a:endParaRPr kumimoji="1" lang="en-US" altLang="zh-CN" sz="1600" dirty="0"/>
          </a:p>
          <a:p>
            <a:pPr>
              <a:lnSpc>
                <a:spcPct val="150000"/>
              </a:lnSpc>
            </a:pPr>
            <a:endParaRPr kumimoji="1" lang="en-US" altLang="zh-CN" sz="16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24C4195-B560-7749-8504-A26188291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6532" y="324249"/>
            <a:ext cx="6595991" cy="629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425220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648CA5-B954-4AA7-B5C7-8BC524F88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559" y="324249"/>
            <a:ext cx="7628874" cy="584471"/>
          </a:xfrm>
        </p:spPr>
        <p:txBody>
          <a:bodyPr/>
          <a:lstStyle/>
          <a:p>
            <a:r>
              <a:rPr lang="zh-CN" altLang="en-US" dirty="0"/>
              <a:t>模板页面构成</a:t>
            </a:r>
            <a:r>
              <a:rPr lang="en-US" altLang="zh-CN" dirty="0"/>
              <a:t>-</a:t>
            </a:r>
            <a:r>
              <a:rPr lang="zh-CN" altLang="en-US" dirty="0"/>
              <a:t>头部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CCA8228-8F17-BE4C-ABA4-F205BC73553F}"/>
              </a:ext>
            </a:extLst>
          </p:cNvPr>
          <p:cNvSpPr txBox="1"/>
          <p:nvPr/>
        </p:nvSpPr>
        <p:spPr>
          <a:xfrm>
            <a:off x="698575" y="6241203"/>
            <a:ext cx="11305256" cy="413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/>
              <a:t>页面头部依次包含</a:t>
            </a:r>
            <a:r>
              <a:rPr kumimoji="1" lang="en-US" altLang="zh-CN" sz="1600" dirty="0"/>
              <a:t>Bootstrap</a:t>
            </a:r>
            <a:r>
              <a:rPr kumimoji="1" lang="zh-CN" altLang="en-US" sz="1600" dirty="0"/>
              <a:t>样式、字体图标样式、全局自定义样式、插件样式、当前页面自定义、核心插件</a:t>
            </a:r>
            <a:r>
              <a:rPr kumimoji="1" lang="en-US" altLang="zh-CN" sz="1600" dirty="0"/>
              <a:t>JS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198ABD9-2B25-6D4A-8E36-7F1105A8D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631" y="992950"/>
            <a:ext cx="9217024" cy="516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29596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648CA5-B954-4AA7-B5C7-8BC524F88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559" y="324249"/>
            <a:ext cx="7628874" cy="584471"/>
          </a:xfrm>
        </p:spPr>
        <p:txBody>
          <a:bodyPr/>
          <a:lstStyle/>
          <a:p>
            <a:r>
              <a:rPr lang="zh-CN" altLang="en-US" dirty="0"/>
              <a:t>模板页面构成</a:t>
            </a:r>
            <a:r>
              <a:rPr lang="en-US" altLang="zh-CN" dirty="0"/>
              <a:t>-</a:t>
            </a:r>
            <a:r>
              <a:rPr lang="zh-CN" altLang="en-US" dirty="0"/>
              <a:t>布局</a:t>
            </a:r>
            <a:br>
              <a:rPr lang="en-US" altLang="zh-CN" dirty="0"/>
            </a:br>
            <a:br>
              <a:rPr lang="en-US" altLang="zh-CN" dirty="0"/>
            </a:b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CCA8228-8F17-BE4C-ABA4-F205BC73553F}"/>
              </a:ext>
            </a:extLst>
          </p:cNvPr>
          <p:cNvSpPr txBox="1"/>
          <p:nvPr/>
        </p:nvSpPr>
        <p:spPr>
          <a:xfrm>
            <a:off x="569128" y="6348518"/>
            <a:ext cx="11305256" cy="413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/>
              <a:t>页面采用</a:t>
            </a:r>
            <a:r>
              <a:rPr kumimoji="1" lang="en-US" altLang="zh-CN" sz="1600" dirty="0"/>
              <a:t>Bootstrap</a:t>
            </a:r>
            <a:r>
              <a:rPr kumimoji="1" lang="zh-CN" altLang="en-US" sz="1600" dirty="0"/>
              <a:t>的栅格布局</a:t>
            </a:r>
            <a:endParaRPr kumimoji="1" lang="en-US" altLang="zh-CN" sz="16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67999FA-0560-DF4B-A0EF-CFFEDAACF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712" y="1012846"/>
            <a:ext cx="7632848" cy="533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820818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648CA5-B954-4AA7-B5C7-8BC524F88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559" y="324249"/>
            <a:ext cx="7628874" cy="584471"/>
          </a:xfrm>
        </p:spPr>
        <p:txBody>
          <a:bodyPr/>
          <a:lstStyle/>
          <a:p>
            <a:r>
              <a:rPr lang="zh-CN" altLang="en-US" dirty="0"/>
              <a:t>模板页面构成</a:t>
            </a:r>
            <a:r>
              <a:rPr lang="en-US" altLang="zh-CN" dirty="0"/>
              <a:t>-</a:t>
            </a:r>
            <a:r>
              <a:rPr lang="zh-CN" altLang="en-US" dirty="0"/>
              <a:t>底部</a:t>
            </a:r>
            <a:br>
              <a:rPr lang="en-US" altLang="zh-CN" dirty="0"/>
            </a:br>
            <a:br>
              <a:rPr lang="en-US" altLang="zh-CN" dirty="0"/>
            </a:b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4EFBB11-DC3B-0848-B40A-94E4EDB95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599" y="1340768"/>
            <a:ext cx="966470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6995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t="12307" b="11963"/>
          <a:stretch/>
        </p:blipFill>
        <p:spPr>
          <a:xfrm>
            <a:off x="0" y="260648"/>
            <a:ext cx="9286875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494823" y="5858108"/>
            <a:ext cx="5799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E785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技术框架  </a:t>
            </a: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开发流程  </a:t>
            </a: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发布流程 </a:t>
            </a:r>
          </a:p>
        </p:txBody>
      </p:sp>
      <p:sp>
        <p:nvSpPr>
          <p:cNvPr id="9" name="矩形 2"/>
          <p:cNvSpPr>
            <a:spLocks noChangeArrowheads="1"/>
          </p:cNvSpPr>
          <p:nvPr/>
        </p:nvSpPr>
        <p:spPr bwMode="auto">
          <a:xfrm>
            <a:off x="8473913" y="4445001"/>
            <a:ext cx="2363698" cy="615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75" tIns="60937" rIns="121875" bIns="60937"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defTabSz="1218660" eaLnBrk="1" hangingPunct="1">
              <a:defRPr/>
            </a:pPr>
            <a:r>
              <a:rPr lang="en-US" altLang="zh-CN" sz="3200" kern="0" dirty="0">
                <a:solidFill>
                  <a:schemeClr val="bg1">
                    <a:lumMod val="65000"/>
                  </a:schemeClr>
                </a:solidFill>
                <a:latin typeface="Arial"/>
                <a:ea typeface="等线" panose="02010600030101010101" pitchFamily="2" charset="-122"/>
                <a:sym typeface="Impact" pitchFamily="34" charset="0"/>
              </a:rPr>
              <a:t>Technology</a:t>
            </a:r>
            <a:endParaRPr lang="zh-CN" altLang="en-US" sz="3200" kern="0" dirty="0">
              <a:solidFill>
                <a:schemeClr val="bg1">
                  <a:lumMod val="65000"/>
                </a:schemeClr>
              </a:solidFill>
              <a:latin typeface="Arial"/>
              <a:ea typeface="等线" panose="02010600030101010101" pitchFamily="2" charset="-122"/>
              <a:sym typeface="Impact" pitchFamily="34" charset="0"/>
            </a:endParaRPr>
          </a:p>
        </p:txBody>
      </p:sp>
      <p:sp>
        <p:nvSpPr>
          <p:cNvPr id="10" name="矩形 4"/>
          <p:cNvSpPr>
            <a:spLocks noChangeArrowheads="1"/>
          </p:cNvSpPr>
          <p:nvPr/>
        </p:nvSpPr>
        <p:spPr bwMode="auto">
          <a:xfrm>
            <a:off x="7555443" y="3350684"/>
            <a:ext cx="2671233" cy="123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48" tIns="60924" rIns="121848" bIns="60924"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defTabSz="914309" eaLnBrk="1" hangingPunct="1">
              <a:defRPr/>
            </a:pPr>
            <a:r>
              <a:rPr lang="zh-CN" altLang="en-US" sz="7200" b="1" kern="0" dirty="0">
                <a:solidFill>
                  <a:srgbClr val="EA5703"/>
                </a:solidFill>
                <a:latin typeface="微软雅黑"/>
                <a:ea typeface="微软雅黑"/>
                <a:sym typeface="Arial" pitchFamily="34" charset="0"/>
              </a:rPr>
              <a:t>技术</a:t>
            </a:r>
          </a:p>
        </p:txBody>
      </p:sp>
      <p:sp>
        <p:nvSpPr>
          <p:cNvPr id="11" name="空心弧 10"/>
          <p:cNvSpPr/>
          <p:nvPr/>
        </p:nvSpPr>
        <p:spPr>
          <a:xfrm>
            <a:off x="7250642" y="2366433"/>
            <a:ext cx="3175000" cy="3175000"/>
          </a:xfrm>
          <a:prstGeom prst="blockArc">
            <a:avLst>
              <a:gd name="adj1" fmla="val 2980043"/>
              <a:gd name="adj2" fmla="val 21415296"/>
              <a:gd name="adj3" fmla="val 4556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647269"/>
      </p:ext>
    </p:extLst>
  </p:cSld>
  <p:clrMapOvr>
    <a:masterClrMapping/>
  </p:clrMapOvr>
  <p:transition spd="slow" advTm="10000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648CA5-B954-4AA7-B5C7-8BC524F88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559" y="324249"/>
            <a:ext cx="7628874" cy="584471"/>
          </a:xfrm>
        </p:spPr>
        <p:txBody>
          <a:bodyPr/>
          <a:lstStyle/>
          <a:p>
            <a:r>
              <a:rPr lang="zh-CN" altLang="en-US" dirty="0"/>
              <a:t>模板页面构成</a:t>
            </a:r>
            <a:r>
              <a:rPr lang="en-US" altLang="zh-CN" dirty="0"/>
              <a:t>- JS</a:t>
            </a: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03623C0-DAA3-4E45-873B-777B38CAB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43" y="936870"/>
            <a:ext cx="4968552" cy="573519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39FC4B2-7A70-274C-9807-52010B39D1D1}"/>
              </a:ext>
            </a:extLst>
          </p:cNvPr>
          <p:cNvSpPr txBox="1"/>
          <p:nvPr/>
        </p:nvSpPr>
        <p:spPr>
          <a:xfrm>
            <a:off x="6495126" y="6258230"/>
            <a:ext cx="4335049" cy="413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/>
              <a:t>功能页面</a:t>
            </a:r>
            <a:r>
              <a:rPr kumimoji="1" lang="en-US" altLang="zh-CN" sz="1600" dirty="0"/>
              <a:t>JS</a:t>
            </a:r>
            <a:r>
              <a:rPr kumimoji="1" lang="zh-CN" altLang="en-US" sz="1600" dirty="0"/>
              <a:t>继承子</a:t>
            </a:r>
            <a:r>
              <a:rPr kumimoji="1" lang="en-US" altLang="zh-CN" sz="1600" dirty="0"/>
              <a:t>App</a:t>
            </a:r>
            <a:r>
              <a:rPr kumimoji="1" lang="zh-CN" altLang="en-US" sz="1600" dirty="0"/>
              <a:t>，</a:t>
            </a:r>
            <a:r>
              <a:rPr kumimoji="1" lang="en-US" altLang="zh-CN" sz="1600" dirty="0"/>
              <a:t>run</a:t>
            </a:r>
            <a:r>
              <a:rPr kumimoji="1" lang="zh-CN" altLang="en-US" sz="1600" dirty="0"/>
              <a:t>方法是入口</a:t>
            </a:r>
            <a:endParaRPr kumimoji="1" lang="en-US" altLang="zh-CN" sz="16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0CFEC33-2899-EE4F-BF07-946FF7C75E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9215" y="324249"/>
            <a:ext cx="4755923" cy="539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7688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648CA5-B954-4AA7-B5C7-8BC524F88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559" y="324249"/>
            <a:ext cx="7628874" cy="584471"/>
          </a:xfrm>
        </p:spPr>
        <p:txBody>
          <a:bodyPr/>
          <a:lstStyle/>
          <a:p>
            <a:r>
              <a:rPr lang="zh-CN" altLang="en-US" dirty="0"/>
              <a:t>模板页面构成</a:t>
            </a:r>
            <a:r>
              <a:rPr lang="en-US" altLang="zh-CN" dirty="0"/>
              <a:t>- </a:t>
            </a:r>
            <a:r>
              <a:rPr lang="zh-CN" altLang="en-US" dirty="0"/>
              <a:t>全局变量</a:t>
            </a: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9E72DA6-A6BA-0F44-8445-42D996D69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55" y="1016000"/>
            <a:ext cx="4466483" cy="2413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5190988-7276-E242-9516-F2F51FD76B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5119" y="908720"/>
            <a:ext cx="4536504" cy="583264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9A1BFCD-04EE-0240-83CC-914F0A0C74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555" y="3717032"/>
            <a:ext cx="4466483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17899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648CA5-B954-4AA7-B5C7-8BC524F88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559" y="324249"/>
            <a:ext cx="7628874" cy="584471"/>
          </a:xfrm>
        </p:spPr>
        <p:txBody>
          <a:bodyPr/>
          <a:lstStyle/>
          <a:p>
            <a:r>
              <a:rPr lang="zh-CN" altLang="en-US" dirty="0"/>
              <a:t>模板页面构成</a:t>
            </a:r>
            <a:r>
              <a:rPr lang="en-US" altLang="zh-CN" dirty="0"/>
              <a:t>- </a:t>
            </a:r>
            <a:r>
              <a:rPr lang="en-US" altLang="zh-CN" dirty="0" err="1"/>
              <a:t>AdmUI</a:t>
            </a: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0C324E2-3DC5-EA43-B11B-3F41EF101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43" y="996548"/>
            <a:ext cx="6768752" cy="524741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DB4CA46-391B-5542-A2C6-6D28A537A21D}"/>
              </a:ext>
            </a:extLst>
          </p:cNvPr>
          <p:cNvSpPr txBox="1"/>
          <p:nvPr/>
        </p:nvSpPr>
        <p:spPr>
          <a:xfrm>
            <a:off x="266527" y="6243958"/>
            <a:ext cx="9309083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600" dirty="0" err="1"/>
              <a:t>AdmUI</a:t>
            </a:r>
            <a:r>
              <a:rPr kumimoji="1" lang="zh-CN" altLang="en-US" sz="1600" dirty="0"/>
              <a:t>演示页面：</a:t>
            </a:r>
            <a:r>
              <a:rPr kumimoji="1" lang="en-US" altLang="zh-CN" sz="1600" dirty="0">
                <a:hlinkClick r:id="rId4"/>
              </a:rPr>
              <a:t>http://172.18.98.39:4000</a:t>
            </a:r>
            <a:r>
              <a:rPr kumimoji="1" lang="en-US" altLang="zh-CN" sz="1600" dirty="0"/>
              <a:t>, </a:t>
            </a:r>
            <a:r>
              <a:rPr kumimoji="1" lang="zh-CN" altLang="en-US" sz="1600" dirty="0"/>
              <a:t>可以在上面找到所有可用的组件</a:t>
            </a:r>
            <a:endParaRPr kumimoji="1" lang="en-US" altLang="zh-CN" sz="1600" dirty="0"/>
          </a:p>
          <a:p>
            <a:pPr>
              <a:lnSpc>
                <a:spcPct val="150000"/>
              </a:lnSpc>
            </a:pPr>
            <a:endParaRPr kumimoji="1" lang="en-US" altLang="zh-CN" sz="16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B0DC365-8384-B342-AB53-D0229BFADF9F}"/>
              </a:ext>
            </a:extLst>
          </p:cNvPr>
          <p:cNvSpPr txBox="1"/>
          <p:nvPr/>
        </p:nvSpPr>
        <p:spPr>
          <a:xfrm>
            <a:off x="7179295" y="996548"/>
            <a:ext cx="4874540" cy="3001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/>
              <a:t>常用组件：</a:t>
            </a:r>
            <a:endParaRPr kumimoji="1" lang="en-US" altLang="zh-CN" sz="1600" dirty="0"/>
          </a:p>
          <a:p>
            <a:pPr>
              <a:lnSpc>
                <a:spcPct val="150000"/>
              </a:lnSpc>
            </a:pPr>
            <a:r>
              <a:rPr kumimoji="1" lang="zh-CN" altLang="en-US" sz="1600" dirty="0"/>
              <a:t>栅格</a:t>
            </a:r>
            <a:endParaRPr kumimoji="1" lang="en-US" altLang="zh-CN" sz="1600" dirty="0"/>
          </a:p>
          <a:p>
            <a:pPr>
              <a:lnSpc>
                <a:spcPct val="150000"/>
              </a:lnSpc>
            </a:pPr>
            <a:r>
              <a:rPr kumimoji="1" lang="zh-CN" altLang="en-US" sz="1600" dirty="0"/>
              <a:t>表单</a:t>
            </a:r>
            <a:endParaRPr kumimoji="1" lang="en-US" altLang="zh-CN" sz="1600" dirty="0"/>
          </a:p>
          <a:p>
            <a:pPr>
              <a:lnSpc>
                <a:spcPct val="150000"/>
              </a:lnSpc>
            </a:pPr>
            <a:r>
              <a:rPr kumimoji="1" lang="zh-CN" altLang="en-US" sz="1600" dirty="0"/>
              <a:t>表格</a:t>
            </a:r>
            <a:endParaRPr kumimoji="1" lang="en-US" altLang="zh-CN" sz="1600" dirty="0"/>
          </a:p>
          <a:p>
            <a:pPr>
              <a:lnSpc>
                <a:spcPct val="150000"/>
              </a:lnSpc>
            </a:pPr>
            <a:r>
              <a:rPr kumimoji="1" lang="zh-CN" altLang="en-US" sz="1600" dirty="0"/>
              <a:t>树</a:t>
            </a:r>
            <a:endParaRPr kumimoji="1" lang="en-US" altLang="zh-CN" sz="1600" dirty="0"/>
          </a:p>
          <a:p>
            <a:pPr>
              <a:lnSpc>
                <a:spcPct val="150000"/>
              </a:lnSpc>
            </a:pPr>
            <a:r>
              <a:rPr kumimoji="1" lang="zh-CN" altLang="en-US" sz="1600" dirty="0"/>
              <a:t>面板</a:t>
            </a:r>
            <a:endParaRPr kumimoji="1" lang="en-US" altLang="zh-CN" sz="1600" dirty="0"/>
          </a:p>
          <a:p>
            <a:pPr>
              <a:lnSpc>
                <a:spcPct val="150000"/>
              </a:lnSpc>
            </a:pPr>
            <a:r>
              <a:rPr kumimoji="1" lang="zh-CN" altLang="en-US" sz="1600" dirty="0"/>
              <a:t>模态框</a:t>
            </a:r>
            <a:endParaRPr kumimoji="1" lang="en-US" altLang="zh-CN" sz="1600" dirty="0"/>
          </a:p>
          <a:p>
            <a:pPr>
              <a:lnSpc>
                <a:spcPct val="150000"/>
              </a:lnSpc>
            </a:pPr>
            <a:endParaRPr kumimoji="1"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3167763156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t="12307" b="11963"/>
          <a:stretch/>
        </p:blipFill>
        <p:spPr>
          <a:xfrm>
            <a:off x="0" y="260648"/>
            <a:ext cx="9286875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494823" y="5858108"/>
            <a:ext cx="5907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技术框架  </a:t>
            </a: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开发流程  </a:t>
            </a: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 dirty="0">
                <a:solidFill>
                  <a:srgbClr val="E785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发布流程  </a:t>
            </a:r>
            <a:endParaRPr lang="en-US" altLang="zh-CN" sz="2800" b="1" dirty="0">
              <a:solidFill>
                <a:srgbClr val="E785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2"/>
          <p:cNvSpPr>
            <a:spLocks noChangeArrowheads="1"/>
          </p:cNvSpPr>
          <p:nvPr/>
        </p:nvSpPr>
        <p:spPr bwMode="auto">
          <a:xfrm>
            <a:off x="9315490" y="4445001"/>
            <a:ext cx="1522121" cy="615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75" tIns="60937" rIns="121875" bIns="60937"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defTabSz="1218660" eaLnBrk="1" hangingPunct="1">
              <a:defRPr/>
            </a:pPr>
            <a:r>
              <a:rPr lang="en-US" altLang="zh-CN" sz="3200" kern="0" dirty="0">
                <a:solidFill>
                  <a:schemeClr val="bg1">
                    <a:lumMod val="65000"/>
                  </a:schemeClr>
                </a:solidFill>
                <a:latin typeface="Arial"/>
                <a:ea typeface="等线" panose="02010600030101010101" pitchFamily="2" charset="-122"/>
                <a:sym typeface="Impact" pitchFamily="34" charset="0"/>
              </a:rPr>
              <a:t>Deploy</a:t>
            </a:r>
            <a:endParaRPr lang="zh-CN" altLang="en-US" sz="3200" kern="0" dirty="0">
              <a:solidFill>
                <a:schemeClr val="bg1">
                  <a:lumMod val="65000"/>
                </a:schemeClr>
              </a:solidFill>
              <a:latin typeface="Arial"/>
              <a:ea typeface="等线" panose="02010600030101010101" pitchFamily="2" charset="-122"/>
              <a:sym typeface="Impact" pitchFamily="34" charset="0"/>
            </a:endParaRPr>
          </a:p>
        </p:txBody>
      </p:sp>
      <p:sp>
        <p:nvSpPr>
          <p:cNvPr id="10" name="矩形 4"/>
          <p:cNvSpPr>
            <a:spLocks noChangeArrowheads="1"/>
          </p:cNvSpPr>
          <p:nvPr/>
        </p:nvSpPr>
        <p:spPr bwMode="auto">
          <a:xfrm>
            <a:off x="7555443" y="3350684"/>
            <a:ext cx="2671233" cy="123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48" tIns="60924" rIns="121848" bIns="60924"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defTabSz="914309" eaLnBrk="1" hangingPunct="1">
              <a:defRPr/>
            </a:pPr>
            <a:r>
              <a:rPr lang="zh-CN" altLang="en-US" sz="7200" b="1" kern="0" dirty="0">
                <a:solidFill>
                  <a:srgbClr val="EA5703"/>
                </a:solidFill>
                <a:latin typeface="微软雅黑"/>
                <a:ea typeface="微软雅黑"/>
                <a:sym typeface="Arial" pitchFamily="34" charset="0"/>
              </a:rPr>
              <a:t>发布</a:t>
            </a:r>
          </a:p>
        </p:txBody>
      </p:sp>
      <p:sp>
        <p:nvSpPr>
          <p:cNvPr id="11" name="空心弧 10"/>
          <p:cNvSpPr/>
          <p:nvPr/>
        </p:nvSpPr>
        <p:spPr>
          <a:xfrm>
            <a:off x="7250642" y="2366433"/>
            <a:ext cx="3175000" cy="3175000"/>
          </a:xfrm>
          <a:prstGeom prst="blockArc">
            <a:avLst>
              <a:gd name="adj1" fmla="val 2980043"/>
              <a:gd name="adj2" fmla="val 21415296"/>
              <a:gd name="adj3" fmla="val 4556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220406"/>
      </p:ext>
    </p:extLst>
  </p:cSld>
  <p:clrMapOvr>
    <a:masterClrMapping/>
  </p:clrMapOvr>
  <p:transition spd="slow" advTm="10000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648CA5-B954-4AA7-B5C7-8BC524F88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559" y="324249"/>
            <a:ext cx="7628874" cy="584471"/>
          </a:xfrm>
        </p:spPr>
        <p:txBody>
          <a:bodyPr/>
          <a:lstStyle/>
          <a:p>
            <a:r>
              <a:rPr lang="zh-CN" altLang="en-US" dirty="0"/>
              <a:t>发布流程</a:t>
            </a:r>
            <a:r>
              <a:rPr lang="en-US" altLang="zh-CN" dirty="0"/>
              <a:t>-</a:t>
            </a:r>
            <a:r>
              <a:rPr lang="zh-CN" altLang="en-US" dirty="0"/>
              <a:t>制作</a:t>
            </a:r>
            <a:r>
              <a:rPr lang="en-US" altLang="zh-CN" dirty="0"/>
              <a:t>SSL</a:t>
            </a:r>
            <a:r>
              <a:rPr lang="zh-CN" altLang="en-US" dirty="0"/>
              <a:t>证书</a:t>
            </a: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DB4CA46-391B-5542-A2C6-6D28A537A21D}"/>
              </a:ext>
            </a:extLst>
          </p:cNvPr>
          <p:cNvSpPr txBox="1"/>
          <p:nvPr/>
        </p:nvSpPr>
        <p:spPr>
          <a:xfrm>
            <a:off x="1418655" y="6023555"/>
            <a:ext cx="9309083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/>
              <a:t>由于我们服务采用了</a:t>
            </a:r>
            <a:r>
              <a:rPr kumimoji="1" lang="en-US" altLang="zh-CN" sz="1600" dirty="0"/>
              <a:t>https</a:t>
            </a:r>
            <a:r>
              <a:rPr kumimoji="1" lang="zh-CN" altLang="en-US" sz="1600" dirty="0"/>
              <a:t>，部署的时候需要将服务器的</a:t>
            </a:r>
            <a:r>
              <a:rPr kumimoji="1" lang="en-US" altLang="zh-CN" sz="1600" dirty="0"/>
              <a:t>IP</a:t>
            </a:r>
            <a:r>
              <a:rPr kumimoji="1" lang="zh-CN" altLang="en-US" sz="1600" dirty="0"/>
              <a:t>加入到证书中，构建完成后会将生成的</a:t>
            </a:r>
            <a:r>
              <a:rPr kumimoji="1" lang="en-US" altLang="zh-CN" sz="1600" dirty="0" err="1"/>
              <a:t>server.jks</a:t>
            </a:r>
            <a:r>
              <a:rPr kumimoji="1" lang="zh-CN" altLang="en-US" sz="1600" dirty="0"/>
              <a:t>文件提交到</a:t>
            </a:r>
            <a:r>
              <a:rPr kumimoji="1" lang="en-US" altLang="zh-CN" sz="1600" dirty="0"/>
              <a:t>CNIS</a:t>
            </a:r>
            <a:r>
              <a:rPr kumimoji="1" lang="zh-CN" altLang="en-US" sz="1600" dirty="0"/>
              <a:t>源码对应的位置，重新对</a:t>
            </a:r>
            <a:r>
              <a:rPr kumimoji="1" lang="en-US" altLang="zh-CN" sz="1600" dirty="0"/>
              <a:t>CNIS</a:t>
            </a:r>
            <a:r>
              <a:rPr kumimoji="1" lang="zh-CN" altLang="en-US" sz="1600" dirty="0"/>
              <a:t>打包就可以了</a:t>
            </a:r>
            <a:endParaRPr kumimoji="1" lang="en-US" altLang="zh-CN" sz="16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F25D1BE-BAC2-0641-894A-FDF814FE9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711" y="982995"/>
            <a:ext cx="7471175" cy="496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962941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648CA5-B954-4AA7-B5C7-8BC524F88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559" y="324249"/>
            <a:ext cx="7628874" cy="584471"/>
          </a:xfrm>
        </p:spPr>
        <p:txBody>
          <a:bodyPr/>
          <a:lstStyle/>
          <a:p>
            <a:r>
              <a:rPr lang="zh-CN" altLang="en-US" dirty="0"/>
              <a:t>发布流程</a:t>
            </a:r>
            <a:r>
              <a:rPr lang="en-US" altLang="zh-CN" dirty="0"/>
              <a:t>-</a:t>
            </a:r>
            <a:r>
              <a:rPr lang="zh-CN" altLang="en-US" dirty="0"/>
              <a:t>打包客户端</a:t>
            </a: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DB4CA46-391B-5542-A2C6-6D28A537A21D}"/>
              </a:ext>
            </a:extLst>
          </p:cNvPr>
          <p:cNvSpPr txBox="1"/>
          <p:nvPr/>
        </p:nvSpPr>
        <p:spPr>
          <a:xfrm>
            <a:off x="7611343" y="994062"/>
            <a:ext cx="4320480" cy="3739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/>
              <a:t>在医院初次部署的时候需要打一个带</a:t>
            </a:r>
            <a:r>
              <a:rPr kumimoji="1" lang="en-US" altLang="zh-CN" sz="1600" dirty="0"/>
              <a:t>Chrome</a:t>
            </a:r>
            <a:r>
              <a:rPr kumimoji="1" lang="zh-CN" altLang="en-US" sz="1600" dirty="0"/>
              <a:t>浏览器的客户端，保证</a:t>
            </a:r>
            <a:r>
              <a:rPr kumimoji="1" lang="en-US" altLang="zh-CN" sz="1600" dirty="0"/>
              <a:t>Chrome</a:t>
            </a:r>
            <a:r>
              <a:rPr kumimoji="1" lang="zh-CN" altLang="en-US" sz="1600" dirty="0"/>
              <a:t>版本的一致，</a:t>
            </a:r>
            <a:endParaRPr kumimoji="1" lang="en-US" altLang="zh-CN" sz="1600" dirty="0"/>
          </a:p>
          <a:p>
            <a:pPr>
              <a:lnSpc>
                <a:spcPct val="150000"/>
              </a:lnSpc>
            </a:pPr>
            <a:r>
              <a:rPr kumimoji="1" lang="zh-CN" altLang="en-US" sz="1600" dirty="0"/>
              <a:t>后续新版本的客户端会直接放在</a:t>
            </a:r>
            <a:r>
              <a:rPr kumimoji="1" lang="en-US" altLang="zh-CN" sz="1600" dirty="0"/>
              <a:t>CNIS</a:t>
            </a:r>
            <a:r>
              <a:rPr kumimoji="1" lang="zh-CN" altLang="en-US" sz="1600" dirty="0"/>
              <a:t>的</a:t>
            </a:r>
            <a:r>
              <a:rPr kumimoji="1" lang="en-US" altLang="zh-CN" sz="1600" dirty="0"/>
              <a:t>jar</a:t>
            </a:r>
            <a:r>
              <a:rPr kumimoji="1" lang="zh-CN" altLang="en-US" sz="1600" dirty="0"/>
              <a:t>包，客户端检测到版本更新，会自动升级</a:t>
            </a:r>
            <a:endParaRPr kumimoji="1" lang="en-US" altLang="zh-CN" sz="1600" dirty="0"/>
          </a:p>
          <a:p>
            <a:pPr>
              <a:lnSpc>
                <a:spcPct val="150000"/>
              </a:lnSpc>
            </a:pPr>
            <a:endParaRPr kumimoji="1" lang="en-US" altLang="zh-CN" sz="1600" dirty="0"/>
          </a:p>
          <a:p>
            <a:pPr>
              <a:lnSpc>
                <a:spcPct val="150000"/>
              </a:lnSpc>
            </a:pPr>
            <a:r>
              <a:rPr kumimoji="1" lang="zh-CN" altLang="en-US" sz="1600" dirty="0"/>
              <a:t>由于新版</a:t>
            </a:r>
            <a:r>
              <a:rPr kumimoji="1" lang="en-US" altLang="zh-CN" sz="1600" dirty="0"/>
              <a:t>Chrome</a:t>
            </a:r>
            <a:r>
              <a:rPr kumimoji="1" lang="zh-CN" altLang="en-US" sz="1600" dirty="0"/>
              <a:t>无法调用</a:t>
            </a:r>
            <a:r>
              <a:rPr kumimoji="1" lang="en-US" altLang="zh-CN" sz="1600" dirty="0"/>
              <a:t>Active X</a:t>
            </a:r>
            <a:r>
              <a:rPr kumimoji="1" lang="zh-CN" altLang="en-US" sz="1600" dirty="0"/>
              <a:t>，所以通过客户端去与第三方</a:t>
            </a:r>
            <a:r>
              <a:rPr kumimoji="1" lang="en-US" altLang="zh-CN" sz="1600" dirty="0"/>
              <a:t>CA</a:t>
            </a:r>
            <a:r>
              <a:rPr kumimoji="1" lang="zh-CN" altLang="en-US" sz="1600" dirty="0"/>
              <a:t>、手写板、</a:t>
            </a:r>
            <a:r>
              <a:rPr kumimoji="1" lang="en-US" altLang="zh-CN" sz="1600" dirty="0"/>
              <a:t>CDSS</a:t>
            </a:r>
            <a:r>
              <a:rPr kumimoji="1" lang="zh-CN" altLang="en-US" sz="1600" dirty="0"/>
              <a:t>进行对接，</a:t>
            </a:r>
            <a:r>
              <a:rPr kumimoji="1" lang="en-US" altLang="zh-CN" sz="1600" dirty="0"/>
              <a:t>HTML</a:t>
            </a:r>
            <a:r>
              <a:rPr kumimoji="1" lang="zh-CN" altLang="en-US" sz="1600" dirty="0"/>
              <a:t>页面通过</a:t>
            </a:r>
            <a:r>
              <a:rPr kumimoji="1" lang="en-US" altLang="zh-CN" sz="1600" dirty="0" err="1"/>
              <a:t>Websocket</a:t>
            </a:r>
            <a:r>
              <a:rPr kumimoji="1" lang="zh-CN" altLang="en-US" sz="1600" dirty="0"/>
              <a:t>与客户端进行交互</a:t>
            </a:r>
            <a:endParaRPr kumimoji="1" lang="en-US" altLang="zh-CN" sz="1600" dirty="0"/>
          </a:p>
          <a:p>
            <a:pPr>
              <a:lnSpc>
                <a:spcPct val="150000"/>
              </a:lnSpc>
            </a:pPr>
            <a:endParaRPr kumimoji="1" lang="en-US" altLang="zh-CN" sz="16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2FCF745-B842-F049-B315-62A4B2A03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43" y="994062"/>
            <a:ext cx="6984776" cy="560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51956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648CA5-B954-4AA7-B5C7-8BC524F88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559" y="324249"/>
            <a:ext cx="7628874" cy="584471"/>
          </a:xfrm>
        </p:spPr>
        <p:txBody>
          <a:bodyPr/>
          <a:lstStyle/>
          <a:p>
            <a:r>
              <a:rPr lang="zh-CN" altLang="en-US" dirty="0"/>
              <a:t>发布流程</a:t>
            </a:r>
            <a:r>
              <a:rPr lang="en-US" altLang="zh-CN" dirty="0"/>
              <a:t>-</a:t>
            </a:r>
            <a:r>
              <a:rPr lang="zh-CN" altLang="en-US" dirty="0"/>
              <a:t>后端服务</a:t>
            </a: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0A6A5E7-99AE-704A-B05D-914F037F8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44" y="994062"/>
            <a:ext cx="6264696" cy="478473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948F3BD-0781-9A46-888E-759EF152BE8D}"/>
              </a:ext>
            </a:extLst>
          </p:cNvPr>
          <p:cNvSpPr txBox="1"/>
          <p:nvPr/>
        </p:nvSpPr>
        <p:spPr>
          <a:xfrm>
            <a:off x="399833" y="6072657"/>
            <a:ext cx="8712967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/>
              <a:t>打包完成后得到两个</a:t>
            </a:r>
            <a:r>
              <a:rPr kumimoji="1" lang="en-US" altLang="zh-CN" sz="1600" dirty="0"/>
              <a:t>jar</a:t>
            </a:r>
            <a:r>
              <a:rPr kumimoji="1" lang="zh-CN" altLang="en-US" sz="1600" dirty="0"/>
              <a:t>，将</a:t>
            </a:r>
            <a:r>
              <a:rPr kumimoji="1" lang="en-US" altLang="zh-CN" sz="1600" dirty="0"/>
              <a:t>jar</a:t>
            </a:r>
            <a:r>
              <a:rPr kumimoji="1" lang="zh-CN" altLang="en-US" sz="1600" dirty="0"/>
              <a:t>文件放到部署目录下，执行</a:t>
            </a:r>
            <a:r>
              <a:rPr kumimoji="1" lang="en-US" altLang="zh-CN" sz="1600" dirty="0"/>
              <a:t>start</a:t>
            </a:r>
            <a:r>
              <a:rPr kumimoji="1" lang="zh-CN" altLang="en-US" sz="1600" dirty="0"/>
              <a:t>脚本启动应用</a:t>
            </a:r>
            <a:endParaRPr kumimoji="1" lang="en-US" altLang="zh-CN" sz="1600" dirty="0"/>
          </a:p>
          <a:p>
            <a:pPr>
              <a:lnSpc>
                <a:spcPct val="150000"/>
              </a:lnSpc>
            </a:pPr>
            <a:r>
              <a:rPr kumimoji="1" lang="en-US" altLang="zh-CN" sz="1600" dirty="0"/>
              <a:t>backups</a:t>
            </a:r>
            <a:r>
              <a:rPr kumimoji="1" lang="zh-CN" altLang="en-US" sz="1600" dirty="0"/>
              <a:t>目录放置</a:t>
            </a:r>
            <a:r>
              <a:rPr kumimoji="1" lang="en-US" altLang="zh-CN" sz="1600" dirty="0"/>
              <a:t>jar</a:t>
            </a:r>
            <a:r>
              <a:rPr kumimoji="1" lang="zh-CN" altLang="en-US" sz="1600" dirty="0"/>
              <a:t>文件，</a:t>
            </a:r>
            <a:r>
              <a:rPr kumimoji="1" lang="en-US" altLang="zh-CN" sz="1600" dirty="0"/>
              <a:t>config</a:t>
            </a:r>
            <a:r>
              <a:rPr kumimoji="1" lang="zh-CN" altLang="en-US" sz="1600" dirty="0"/>
              <a:t>文件放置配置文件</a:t>
            </a:r>
            <a:endParaRPr kumimoji="1" lang="en-US" altLang="zh-CN" sz="16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60EEBE3-312E-7C46-87CB-E2A945BD0F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9295" y="902840"/>
            <a:ext cx="39497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4439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-944033"/>
            <a:ext cx="12452351" cy="844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4391026" y="1993900"/>
            <a:ext cx="5812367" cy="389021"/>
          </a:xfrm>
          <a:prstGeom prst="rect">
            <a:avLst/>
          </a:prstGeom>
        </p:spPr>
        <p:txBody>
          <a:bodyPr lIns="76775" tIns="38388" rIns="76775" bIns="38388">
            <a:spAutoFit/>
          </a:bodyPr>
          <a:lstStyle/>
          <a:p>
            <a:pPr marL="383949" indent="-383949" algn="ctr" defTabSz="514251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Blip>
                <a:blip r:embed="rId4"/>
              </a:buBlip>
              <a:defRPr/>
            </a:pPr>
            <a:endParaRPr lang="zh-CN" altLang="en-US" sz="2024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391026" y="1993900"/>
            <a:ext cx="5812367" cy="389021"/>
          </a:xfrm>
          <a:prstGeom prst="rect">
            <a:avLst/>
          </a:prstGeom>
        </p:spPr>
        <p:txBody>
          <a:bodyPr lIns="76775" tIns="38388" rIns="76775" bIns="38388">
            <a:spAutoFit/>
          </a:bodyPr>
          <a:lstStyle/>
          <a:p>
            <a:pPr marL="383949" indent="-383949" algn="ctr" defTabSz="514251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Blip>
                <a:blip r:embed="rId4"/>
              </a:buBlip>
              <a:defRPr/>
            </a:pPr>
            <a:endParaRPr lang="zh-CN" altLang="en-US" sz="2024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29351" y="5085184"/>
            <a:ext cx="58400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世界在变    创新不变</a:t>
            </a:r>
          </a:p>
        </p:txBody>
      </p:sp>
    </p:spTree>
    <p:extLst>
      <p:ext uri="{BB962C8B-B14F-4D97-AF65-F5344CB8AC3E}">
        <p14:creationId xmlns:p14="http://schemas.microsoft.com/office/powerpoint/2010/main" val="279630039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29">
            <a:extLst>
              <a:ext uri="{FF2B5EF4-FFF2-40B4-BE49-F238E27FC236}">
                <a16:creationId xmlns:a16="http://schemas.microsoft.com/office/drawing/2014/main" id="{396F2DDA-C76F-6042-8AF0-8D315E1C3F20}"/>
              </a:ext>
            </a:extLst>
          </p:cNvPr>
          <p:cNvSpPr/>
          <p:nvPr/>
        </p:nvSpPr>
        <p:spPr bwMode="auto">
          <a:xfrm>
            <a:off x="1813701" y="2331619"/>
            <a:ext cx="9237048" cy="2138167"/>
          </a:xfrm>
          <a:prstGeom prst="roundRect">
            <a:avLst>
              <a:gd name="adj" fmla="val 3023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eaVert" wrap="square" lIns="105545" tIns="52773" rIns="105545" bIns="52773" numCol="1" rtlCol="0" anchor="b" anchorCtr="0" compatLnSpc="1">
            <a:prstTxWarp prst="textNoShape">
              <a:avLst/>
            </a:prstTxWarp>
            <a:noAutofit/>
          </a:bodyPr>
          <a:lstStyle/>
          <a:p>
            <a:pPr algn="ctr" defTabSz="1068357"/>
            <a:endParaRPr lang="zh-CN" altLang="en-US" sz="999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E4C19E3-8933-4100-A5C2-33BF17BD127A}"/>
              </a:ext>
            </a:extLst>
          </p:cNvPr>
          <p:cNvGrpSpPr/>
          <p:nvPr/>
        </p:nvGrpSpPr>
        <p:grpSpPr>
          <a:xfrm>
            <a:off x="1291303" y="1099585"/>
            <a:ext cx="9926134" cy="4362611"/>
            <a:chOff x="195942" y="834014"/>
            <a:chExt cx="11767271" cy="6169319"/>
          </a:xfrm>
        </p:grpSpPr>
        <p:sp>
          <p:nvSpPr>
            <p:cNvPr id="18" name="Rounded Rectangle 29">
              <a:extLst>
                <a:ext uri="{FF2B5EF4-FFF2-40B4-BE49-F238E27FC236}">
                  <a16:creationId xmlns:a16="http://schemas.microsoft.com/office/drawing/2014/main" id="{7BA208C7-9B35-4C8A-B58E-63D6995073B1}"/>
                </a:ext>
              </a:extLst>
            </p:cNvPr>
            <p:cNvSpPr/>
            <p:nvPr/>
          </p:nvSpPr>
          <p:spPr bwMode="auto">
            <a:xfrm>
              <a:off x="195942" y="2146135"/>
              <a:ext cx="11767271" cy="3579052"/>
            </a:xfrm>
            <a:prstGeom prst="roundRect">
              <a:avLst>
                <a:gd name="adj" fmla="val 665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eaVert" wrap="square" lIns="105545" tIns="52773" rIns="105545" bIns="52773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algn="ctr" defTabSz="1068357"/>
              <a:r>
                <a:rPr lang="zh-CN" altLang="en-US" sz="1399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服务层</a:t>
              </a:r>
            </a:p>
          </p:txBody>
        </p:sp>
        <p:sp>
          <p:nvSpPr>
            <p:cNvPr id="4" name="Rounded Rectangle 29">
              <a:extLst>
                <a:ext uri="{FF2B5EF4-FFF2-40B4-BE49-F238E27FC236}">
                  <a16:creationId xmlns:a16="http://schemas.microsoft.com/office/drawing/2014/main" id="{89051FEC-515C-4CE4-87AA-8194E8330C57}"/>
                </a:ext>
              </a:extLst>
            </p:cNvPr>
            <p:cNvSpPr/>
            <p:nvPr/>
          </p:nvSpPr>
          <p:spPr bwMode="auto">
            <a:xfrm>
              <a:off x="195942" y="5850442"/>
              <a:ext cx="11761231" cy="1152891"/>
            </a:xfrm>
            <a:prstGeom prst="roundRect">
              <a:avLst>
                <a:gd name="adj" fmla="val 0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eaVert" wrap="square" lIns="105545" tIns="52773" rIns="105545" bIns="52773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algn="ctr" defTabSz="1068357"/>
              <a:r>
                <a:rPr lang="zh-CN" altLang="en-US" sz="1199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数据层</a:t>
              </a:r>
            </a:p>
          </p:txBody>
        </p:sp>
        <p:sp>
          <p:nvSpPr>
            <p:cNvPr id="12" name="Rounded Rectangle 29">
              <a:extLst>
                <a:ext uri="{FF2B5EF4-FFF2-40B4-BE49-F238E27FC236}">
                  <a16:creationId xmlns:a16="http://schemas.microsoft.com/office/drawing/2014/main" id="{E8D90497-EE74-480F-AE53-91BB6C49F06E}"/>
                </a:ext>
              </a:extLst>
            </p:cNvPr>
            <p:cNvSpPr/>
            <p:nvPr/>
          </p:nvSpPr>
          <p:spPr bwMode="auto">
            <a:xfrm>
              <a:off x="195942" y="834014"/>
              <a:ext cx="11761231" cy="1194429"/>
            </a:xfrm>
            <a:prstGeom prst="roundRect">
              <a:avLst>
                <a:gd name="adj" fmla="val 0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eaVert" wrap="square" lIns="105545" tIns="52773" rIns="105545" bIns="52773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algn="ctr" defTabSz="1068357"/>
              <a:r>
                <a:rPr lang="zh-CN" altLang="en-US" sz="1399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客户端</a:t>
              </a:r>
            </a:p>
          </p:txBody>
        </p:sp>
        <p:sp>
          <p:nvSpPr>
            <p:cNvPr id="19" name="Rounded Rectangle 29">
              <a:extLst>
                <a:ext uri="{FF2B5EF4-FFF2-40B4-BE49-F238E27FC236}">
                  <a16:creationId xmlns:a16="http://schemas.microsoft.com/office/drawing/2014/main" id="{6C9CCB3F-3024-4457-A237-66FDBE5F78B3}"/>
                </a:ext>
              </a:extLst>
            </p:cNvPr>
            <p:cNvSpPr/>
            <p:nvPr/>
          </p:nvSpPr>
          <p:spPr bwMode="auto">
            <a:xfrm>
              <a:off x="952449" y="3558036"/>
              <a:ext cx="10659578" cy="861061"/>
            </a:xfrm>
            <a:prstGeom prst="roundRect">
              <a:avLst>
                <a:gd name="adj" fmla="val 9318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eaVert" wrap="square" lIns="105545" tIns="52773" rIns="105545" bIns="52773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algn="ctr" defTabSz="1068357"/>
              <a:r>
                <a:rPr lang="zh-CN" altLang="en-US" sz="999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业务层</a:t>
              </a:r>
            </a:p>
          </p:txBody>
        </p:sp>
        <p:sp>
          <p:nvSpPr>
            <p:cNvPr id="26" name="Rounded Rectangle 21">
              <a:extLst>
                <a:ext uri="{FF2B5EF4-FFF2-40B4-BE49-F238E27FC236}">
                  <a16:creationId xmlns:a16="http://schemas.microsoft.com/office/drawing/2014/main" id="{4138EA58-2AF8-4C2F-B3D3-65C5320950CD}"/>
                </a:ext>
              </a:extLst>
            </p:cNvPr>
            <p:cNvSpPr/>
            <p:nvPr/>
          </p:nvSpPr>
          <p:spPr bwMode="auto">
            <a:xfrm>
              <a:off x="1391478" y="3659971"/>
              <a:ext cx="1688563" cy="645037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105545" tIns="52773" rIns="105545" bIns="52773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1068357"/>
              <a:r>
                <a:rPr lang="en-US" altLang="zh-CN" sz="1049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Spring/ IOC / AOP </a:t>
              </a:r>
              <a:endParaRPr lang="zh-CN" altLang="en-US" sz="1049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" name="Rounded Rectangle 29">
              <a:extLst>
                <a:ext uri="{FF2B5EF4-FFF2-40B4-BE49-F238E27FC236}">
                  <a16:creationId xmlns:a16="http://schemas.microsoft.com/office/drawing/2014/main" id="{85DB2F1B-C915-4375-A2C0-7521B5A1C1D1}"/>
                </a:ext>
              </a:extLst>
            </p:cNvPr>
            <p:cNvSpPr/>
            <p:nvPr/>
          </p:nvSpPr>
          <p:spPr bwMode="auto">
            <a:xfrm>
              <a:off x="959912" y="4517073"/>
              <a:ext cx="10652114" cy="980627"/>
            </a:xfrm>
            <a:prstGeom prst="roundRect">
              <a:avLst>
                <a:gd name="adj" fmla="val 9318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eaVert" wrap="square" lIns="105545" tIns="52773" rIns="105545" bIns="52773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algn="ctr" defTabSz="1068357"/>
              <a:r>
                <a:rPr lang="zh-CN" altLang="en-US" sz="999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持久层</a:t>
              </a:r>
            </a:p>
          </p:txBody>
        </p:sp>
        <p:sp>
          <p:nvSpPr>
            <p:cNvPr id="32" name="Can 1">
              <a:extLst>
                <a:ext uri="{FF2B5EF4-FFF2-40B4-BE49-F238E27FC236}">
                  <a16:creationId xmlns:a16="http://schemas.microsoft.com/office/drawing/2014/main" id="{19167324-731B-4A08-8E7D-304173FA2E2C}"/>
                </a:ext>
              </a:extLst>
            </p:cNvPr>
            <p:cNvSpPr/>
            <p:nvPr/>
          </p:nvSpPr>
          <p:spPr bwMode="auto">
            <a:xfrm rot="5400000">
              <a:off x="3204324" y="-170637"/>
              <a:ext cx="281251" cy="5059434"/>
            </a:xfrm>
            <a:prstGeom prst="can">
              <a:avLst/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wrap="square" lIns="105545" tIns="52773" rIns="105545" bIns="52773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1068357"/>
              <a:r>
                <a:rPr lang="en-US" altLang="zh-CN" sz="999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HTTP/HTTPS        JSON</a:t>
              </a:r>
              <a:endParaRPr lang="zh-CN" altLang="en-US" sz="999" dirty="0">
                <a:solidFill>
                  <a:schemeClr val="bg1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0" name="Rounded Rectangle 29">
              <a:extLst>
                <a:ext uri="{FF2B5EF4-FFF2-40B4-BE49-F238E27FC236}">
                  <a16:creationId xmlns:a16="http://schemas.microsoft.com/office/drawing/2014/main" id="{6D9701AB-38BE-4802-A9AD-4AD2F5673FC1}"/>
                </a:ext>
              </a:extLst>
            </p:cNvPr>
            <p:cNvSpPr/>
            <p:nvPr/>
          </p:nvSpPr>
          <p:spPr bwMode="auto">
            <a:xfrm>
              <a:off x="946684" y="2671612"/>
              <a:ext cx="10665344" cy="760560"/>
            </a:xfrm>
            <a:prstGeom prst="roundRect">
              <a:avLst>
                <a:gd name="adj" fmla="val 9318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eaVert" wrap="square" lIns="105545" tIns="52773" rIns="105545" bIns="52773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algn="ctr" defTabSz="1068357"/>
              <a:r>
                <a:rPr lang="zh-CN" altLang="en-US" sz="999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控制层</a:t>
              </a:r>
            </a:p>
          </p:txBody>
        </p:sp>
        <p:sp>
          <p:nvSpPr>
            <p:cNvPr id="21" name="Rounded Rectangle 21">
              <a:extLst>
                <a:ext uri="{FF2B5EF4-FFF2-40B4-BE49-F238E27FC236}">
                  <a16:creationId xmlns:a16="http://schemas.microsoft.com/office/drawing/2014/main" id="{DEA22B83-0D28-4A4D-A525-0A2281600029}"/>
                </a:ext>
              </a:extLst>
            </p:cNvPr>
            <p:cNvSpPr/>
            <p:nvPr/>
          </p:nvSpPr>
          <p:spPr bwMode="auto">
            <a:xfrm>
              <a:off x="1395859" y="2819986"/>
              <a:ext cx="3233328" cy="463807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105545" tIns="52773" rIns="105545" bIns="52773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1068357"/>
              <a:r>
                <a:rPr lang="en-US" altLang="zh-CN" sz="1049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Servlet</a:t>
              </a:r>
              <a:endParaRPr lang="zh-CN" altLang="en-US" sz="1049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C93DF3DE-B714-42F5-8162-3F3A0E6D4372}"/>
                </a:ext>
              </a:extLst>
            </p:cNvPr>
            <p:cNvSpPr/>
            <p:nvPr/>
          </p:nvSpPr>
          <p:spPr bwMode="auto">
            <a:xfrm>
              <a:off x="4760637" y="2842149"/>
              <a:ext cx="3516021" cy="41948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105545" tIns="52773" rIns="105545" bIns="52773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1068357"/>
              <a:r>
                <a:rPr lang="en-US" altLang="zh-CN" sz="1049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Spring MVC</a:t>
              </a:r>
              <a:endParaRPr lang="zh-CN" altLang="en-US" sz="1049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AD648CA5-B954-4AA7-B5C7-8BC524F88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446" y="186252"/>
            <a:ext cx="7628874" cy="584471"/>
          </a:xfrm>
        </p:spPr>
        <p:txBody>
          <a:bodyPr/>
          <a:lstStyle/>
          <a:p>
            <a:r>
              <a:rPr lang="zh-CN" altLang="en-US" dirty="0"/>
              <a:t>技术框架</a:t>
            </a:r>
          </a:p>
        </p:txBody>
      </p:sp>
      <p:sp>
        <p:nvSpPr>
          <p:cNvPr id="45" name="Rounded Rectangle 21">
            <a:extLst>
              <a:ext uri="{FF2B5EF4-FFF2-40B4-BE49-F238E27FC236}">
                <a16:creationId xmlns:a16="http://schemas.microsoft.com/office/drawing/2014/main" id="{0FE055F9-19C8-0A4E-A707-F64974077955}"/>
              </a:ext>
            </a:extLst>
          </p:cNvPr>
          <p:cNvSpPr/>
          <p:nvPr/>
        </p:nvSpPr>
        <p:spPr bwMode="auto">
          <a:xfrm>
            <a:off x="8090252" y="3111709"/>
            <a:ext cx="1307211" cy="45613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105545" tIns="52773" rIns="105545" bIns="52773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1068357"/>
            <a:r>
              <a:rPr lang="en-US" altLang="zh-CN" sz="1049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Quartz</a:t>
            </a:r>
            <a:endParaRPr lang="zh-CN" altLang="en-US" sz="1049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" name="Rounded Rectangle 21">
            <a:extLst>
              <a:ext uri="{FF2B5EF4-FFF2-40B4-BE49-F238E27FC236}">
                <a16:creationId xmlns:a16="http://schemas.microsoft.com/office/drawing/2014/main" id="{BA0843F3-1EB2-8641-A0F6-151A5AAAF194}"/>
              </a:ext>
            </a:extLst>
          </p:cNvPr>
          <p:cNvSpPr/>
          <p:nvPr/>
        </p:nvSpPr>
        <p:spPr bwMode="auto">
          <a:xfrm>
            <a:off x="2301403" y="3820225"/>
            <a:ext cx="2729508" cy="45613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105545" tIns="52773" rIns="105545" bIns="52773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1068357"/>
            <a:r>
              <a:rPr lang="en-US" altLang="zh-CN" sz="1049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JDBC Template</a:t>
            </a:r>
            <a:endParaRPr lang="zh-CN" altLang="en-US" sz="1049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" name="Rounded Rectangle 21">
            <a:extLst>
              <a:ext uri="{FF2B5EF4-FFF2-40B4-BE49-F238E27FC236}">
                <a16:creationId xmlns:a16="http://schemas.microsoft.com/office/drawing/2014/main" id="{4716E7D9-FD5F-064B-9C80-CBBCE22D6995}"/>
              </a:ext>
            </a:extLst>
          </p:cNvPr>
          <p:cNvSpPr/>
          <p:nvPr/>
        </p:nvSpPr>
        <p:spPr bwMode="auto">
          <a:xfrm>
            <a:off x="8186319" y="3820226"/>
            <a:ext cx="2570978" cy="45613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105545" tIns="52773" rIns="105545" bIns="52773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1068357"/>
            <a:r>
              <a:rPr lang="en-US" altLang="zh-CN" sz="1049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Spring Transaction Manager</a:t>
            </a:r>
            <a:endParaRPr lang="zh-CN" altLang="en-US" sz="1049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8" name="Rounded Rectangle 21">
            <a:extLst>
              <a:ext uri="{FF2B5EF4-FFF2-40B4-BE49-F238E27FC236}">
                <a16:creationId xmlns:a16="http://schemas.microsoft.com/office/drawing/2014/main" id="{088E5476-2D27-2445-B213-EC9574C510BB}"/>
              </a:ext>
            </a:extLst>
          </p:cNvPr>
          <p:cNvSpPr/>
          <p:nvPr/>
        </p:nvSpPr>
        <p:spPr bwMode="auto">
          <a:xfrm>
            <a:off x="9513208" y="3116174"/>
            <a:ext cx="1241291" cy="45613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105545" tIns="52773" rIns="105545" bIns="52773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1068357"/>
            <a:r>
              <a:rPr lang="en-US" altLang="zh-CN" sz="1049" dirty="0" err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Redis</a:t>
            </a:r>
            <a:endParaRPr lang="zh-CN" altLang="en-US" sz="1049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Rounded Rectangle 21">
            <a:extLst>
              <a:ext uri="{FF2B5EF4-FFF2-40B4-BE49-F238E27FC236}">
                <a16:creationId xmlns:a16="http://schemas.microsoft.com/office/drawing/2014/main" id="{E3D1F7A7-959E-0B42-A3B6-876934F21579}"/>
              </a:ext>
            </a:extLst>
          </p:cNvPr>
          <p:cNvSpPr/>
          <p:nvPr/>
        </p:nvSpPr>
        <p:spPr bwMode="auto">
          <a:xfrm>
            <a:off x="8330262" y="2503957"/>
            <a:ext cx="2424237" cy="32797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105545" tIns="52773" rIns="105545" bIns="52773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1068357"/>
            <a:r>
              <a:rPr lang="en-US" altLang="zh-CN" sz="1049" dirty="0" err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Thymeleaf</a:t>
            </a:r>
            <a:endParaRPr lang="zh-CN" altLang="en-US" sz="1049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Can 48">
            <a:extLst>
              <a:ext uri="{FF2B5EF4-FFF2-40B4-BE49-F238E27FC236}">
                <a16:creationId xmlns:a16="http://schemas.microsoft.com/office/drawing/2014/main" id="{49EBE813-8DCB-E34C-8059-027CD84AC185}"/>
              </a:ext>
            </a:extLst>
          </p:cNvPr>
          <p:cNvSpPr/>
          <p:nvPr/>
        </p:nvSpPr>
        <p:spPr>
          <a:xfrm>
            <a:off x="4581133" y="4754524"/>
            <a:ext cx="791676" cy="63615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999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999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999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护理文书数据库</a:t>
            </a:r>
          </a:p>
          <a:p>
            <a:pPr algn="ctr"/>
            <a:endParaRPr lang="en-US" sz="1799" dirty="0"/>
          </a:p>
        </p:txBody>
      </p:sp>
      <p:sp>
        <p:nvSpPr>
          <p:cNvPr id="55" name="Can 54">
            <a:extLst>
              <a:ext uri="{FF2B5EF4-FFF2-40B4-BE49-F238E27FC236}">
                <a16:creationId xmlns:a16="http://schemas.microsoft.com/office/drawing/2014/main" id="{FE47149C-8A3E-2F49-8271-729D9809D7E6}"/>
              </a:ext>
            </a:extLst>
          </p:cNvPr>
          <p:cNvSpPr/>
          <p:nvPr/>
        </p:nvSpPr>
        <p:spPr>
          <a:xfrm>
            <a:off x="7316013" y="4754524"/>
            <a:ext cx="791676" cy="63615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999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999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999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HIS</a:t>
            </a:r>
            <a:r>
              <a:rPr lang="zh-CN" altLang="en-US" sz="999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数据库</a:t>
            </a:r>
          </a:p>
          <a:p>
            <a:pPr algn="ctr"/>
            <a:endParaRPr lang="en-US" sz="1799" dirty="0"/>
          </a:p>
        </p:txBody>
      </p:sp>
      <p:sp>
        <p:nvSpPr>
          <p:cNvPr id="59" name="Rounded Rectangle 21">
            <a:extLst>
              <a:ext uri="{FF2B5EF4-FFF2-40B4-BE49-F238E27FC236}">
                <a16:creationId xmlns:a16="http://schemas.microsoft.com/office/drawing/2014/main" id="{75DA1E92-DCC2-BA46-B7A4-AB5B7AB94154}"/>
              </a:ext>
            </a:extLst>
          </p:cNvPr>
          <p:cNvSpPr/>
          <p:nvPr/>
        </p:nvSpPr>
        <p:spPr bwMode="auto">
          <a:xfrm>
            <a:off x="1813700" y="1208538"/>
            <a:ext cx="4267822" cy="654668"/>
          </a:xfrm>
          <a:prstGeom prst="roundRect">
            <a:avLst>
              <a:gd name="adj" fmla="val 11917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105545" tIns="52773" rIns="105545" bIns="52773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1068357"/>
            <a:r>
              <a:rPr lang="zh-CN" altLang="en-US" sz="1199" b="1" dirty="0"/>
              <a:t>临床护理智慧服务系统网站</a:t>
            </a:r>
            <a:endParaRPr lang="en-US" altLang="zh-CN" sz="1199" b="1" dirty="0"/>
          </a:p>
          <a:p>
            <a:pPr algn="ctr" defTabSz="1068357"/>
            <a:r>
              <a:rPr lang="en-US" altLang="zh-CN" sz="1199" b="1" dirty="0"/>
              <a:t>Chrome/Bootstrap/</a:t>
            </a:r>
            <a:r>
              <a:rPr lang="en-US" altLang="zh-CN" sz="1199" b="1" dirty="0" err="1"/>
              <a:t>AdmUI</a:t>
            </a:r>
            <a:r>
              <a:rPr lang="en-US" altLang="zh-CN" sz="1199" b="1" dirty="0"/>
              <a:t>/Html5/jQuery</a:t>
            </a:r>
            <a:endParaRPr lang="zh-CN" altLang="en-US" sz="1199" b="1" dirty="0"/>
          </a:p>
        </p:txBody>
      </p:sp>
      <p:sp>
        <p:nvSpPr>
          <p:cNvPr id="66" name="Rounded Rectangle 21">
            <a:extLst>
              <a:ext uri="{FF2B5EF4-FFF2-40B4-BE49-F238E27FC236}">
                <a16:creationId xmlns:a16="http://schemas.microsoft.com/office/drawing/2014/main" id="{69A2D4D0-FAD6-5240-979E-C5ED3B8A98F7}"/>
              </a:ext>
            </a:extLst>
          </p:cNvPr>
          <p:cNvSpPr/>
          <p:nvPr/>
        </p:nvSpPr>
        <p:spPr bwMode="auto">
          <a:xfrm>
            <a:off x="6243117" y="1208538"/>
            <a:ext cx="4807632" cy="654668"/>
          </a:xfrm>
          <a:prstGeom prst="roundRect">
            <a:avLst>
              <a:gd name="adj" fmla="val 13620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105545" tIns="52773" rIns="105545" bIns="52773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1068357"/>
            <a:r>
              <a:rPr lang="zh-CN" altLang="en-US" sz="1199" b="1" dirty="0"/>
              <a:t>报表打印客户端</a:t>
            </a:r>
            <a:endParaRPr lang="en-US" altLang="zh-CN" sz="1199" b="1" dirty="0"/>
          </a:p>
          <a:p>
            <a:pPr algn="ctr" defTabSz="1068357"/>
            <a:r>
              <a:rPr lang="en-US" altLang="zh-CN" sz="1199" b="1" dirty="0"/>
              <a:t>C#/WinForms</a:t>
            </a:r>
          </a:p>
        </p:txBody>
      </p:sp>
      <p:sp>
        <p:nvSpPr>
          <p:cNvPr id="68" name="Rounded Rectangle 21">
            <a:extLst>
              <a:ext uri="{FF2B5EF4-FFF2-40B4-BE49-F238E27FC236}">
                <a16:creationId xmlns:a16="http://schemas.microsoft.com/office/drawing/2014/main" id="{BD1A0652-E2FA-754A-A9B7-512F4C00EE42}"/>
              </a:ext>
            </a:extLst>
          </p:cNvPr>
          <p:cNvSpPr/>
          <p:nvPr/>
        </p:nvSpPr>
        <p:spPr bwMode="auto">
          <a:xfrm>
            <a:off x="5246823" y="3820224"/>
            <a:ext cx="2723586" cy="45613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105545" tIns="52773" rIns="105545" bIns="52773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1068357"/>
            <a:r>
              <a:rPr lang="en-US" altLang="zh-CN" sz="1049" dirty="0" err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MyBatis</a:t>
            </a:r>
            <a:endParaRPr lang="zh-CN" altLang="en-US" sz="1049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1" name="Rounded Rectangle 21">
            <a:extLst>
              <a:ext uri="{FF2B5EF4-FFF2-40B4-BE49-F238E27FC236}">
                <a16:creationId xmlns:a16="http://schemas.microsoft.com/office/drawing/2014/main" id="{58B23713-204F-3740-9AC8-6FF7918287EF}"/>
              </a:ext>
            </a:extLst>
          </p:cNvPr>
          <p:cNvSpPr/>
          <p:nvPr/>
        </p:nvSpPr>
        <p:spPr bwMode="auto">
          <a:xfrm>
            <a:off x="3832388" y="3102839"/>
            <a:ext cx="1525511" cy="45613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105545" tIns="52773" rIns="105545" bIns="52773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1068357"/>
            <a:endParaRPr lang="en-US" altLang="zh-CN" sz="1049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defTabSz="1068357"/>
            <a:r>
              <a:rPr lang="en-US" altLang="zh-CN" sz="1049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CXF</a:t>
            </a:r>
            <a:endParaRPr lang="zh-CN" altLang="en-US" sz="1049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2" name="Rounded Rectangle 21">
            <a:extLst>
              <a:ext uri="{FF2B5EF4-FFF2-40B4-BE49-F238E27FC236}">
                <a16:creationId xmlns:a16="http://schemas.microsoft.com/office/drawing/2014/main" id="{4ADA4B80-9DD6-5B46-8199-013C558AC8CE}"/>
              </a:ext>
            </a:extLst>
          </p:cNvPr>
          <p:cNvSpPr/>
          <p:nvPr/>
        </p:nvSpPr>
        <p:spPr bwMode="auto">
          <a:xfrm>
            <a:off x="5473644" y="3096626"/>
            <a:ext cx="1192417" cy="45613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105545" tIns="52773" rIns="105545" bIns="52773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1068357"/>
            <a:r>
              <a:rPr lang="en-US" altLang="zh-CN" sz="1049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Jackson</a:t>
            </a:r>
            <a:endParaRPr lang="zh-CN" altLang="en-US" sz="1049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3" name="Rounded Rectangle 21">
            <a:extLst>
              <a:ext uri="{FF2B5EF4-FFF2-40B4-BE49-F238E27FC236}">
                <a16:creationId xmlns:a16="http://schemas.microsoft.com/office/drawing/2014/main" id="{A9E9C0C4-C5C9-0A42-862A-F01EF22599EC}"/>
              </a:ext>
            </a:extLst>
          </p:cNvPr>
          <p:cNvSpPr/>
          <p:nvPr/>
        </p:nvSpPr>
        <p:spPr bwMode="auto">
          <a:xfrm>
            <a:off x="6780585" y="3099506"/>
            <a:ext cx="1192417" cy="45613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105545" tIns="52773" rIns="105545" bIns="52773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1068357"/>
            <a:r>
              <a:rPr lang="en-US" altLang="zh-CN" sz="1049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Drools</a:t>
            </a:r>
            <a:endParaRPr lang="zh-CN" altLang="en-US" sz="1049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4" name="Can 1">
            <a:extLst>
              <a:ext uri="{FF2B5EF4-FFF2-40B4-BE49-F238E27FC236}">
                <a16:creationId xmlns:a16="http://schemas.microsoft.com/office/drawing/2014/main" id="{A9C5670F-B8C9-054E-8977-6EF532DECCA5}"/>
              </a:ext>
            </a:extLst>
          </p:cNvPr>
          <p:cNvSpPr/>
          <p:nvPr/>
        </p:nvSpPr>
        <p:spPr bwMode="auto">
          <a:xfrm rot="5400000">
            <a:off x="8544817" y="-228459"/>
            <a:ext cx="202301" cy="4809564"/>
          </a:xfrm>
          <a:prstGeom prst="can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wrap="square" lIns="105545" tIns="52773" rIns="105545" bIns="52773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1068357"/>
            <a:r>
              <a:rPr lang="en-US" altLang="zh-CN" sz="999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WebSocket        JSON</a:t>
            </a:r>
            <a:endParaRPr lang="zh-CN" altLang="en-US" sz="999" dirty="0">
              <a:solidFill>
                <a:schemeClr val="bg1"/>
              </a:solidFill>
              <a:latin typeface="FrutigerNext LT Regular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415688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648CA5-B954-4AA7-B5C7-8BC524F88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446" y="186252"/>
            <a:ext cx="7628874" cy="584471"/>
          </a:xfrm>
        </p:spPr>
        <p:txBody>
          <a:bodyPr/>
          <a:lstStyle/>
          <a:p>
            <a:r>
              <a:rPr lang="zh-CN" altLang="en-US" dirty="0"/>
              <a:t>参考资料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CEE4DFA-016E-F44B-B039-CF66A9BDE615}"/>
              </a:ext>
            </a:extLst>
          </p:cNvPr>
          <p:cNvSpPr txBox="1"/>
          <p:nvPr/>
        </p:nvSpPr>
        <p:spPr>
          <a:xfrm>
            <a:off x="266527" y="1484784"/>
            <a:ext cx="12880449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en-US" altLang="zh-CN" dirty="0"/>
              <a:t>1</a:t>
            </a:r>
            <a:r>
              <a:rPr kumimoji="1" lang="zh-CN" altLang="en-US" dirty="0"/>
              <a:t>、</a:t>
            </a:r>
            <a:r>
              <a:rPr kumimoji="1" lang="en-US" altLang="zh-CN" dirty="0"/>
              <a:t>Spring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Boot</a:t>
            </a:r>
            <a:r>
              <a:rPr kumimoji="1" lang="zh-CN" altLang="en-US" dirty="0"/>
              <a:t>教程 （</a:t>
            </a:r>
            <a:r>
              <a:rPr kumimoji="1" lang="en-US" altLang="zh-CN" dirty="0"/>
              <a:t> </a:t>
            </a:r>
            <a:r>
              <a:rPr kumimoji="1" lang="en-US" altLang="zh-CN" dirty="0">
                <a:hlinkClick r:id="rId3"/>
              </a:rPr>
              <a:t>http://c.biancheng.net/spring_boot/overview.html </a:t>
            </a:r>
            <a:r>
              <a:rPr kumimoji="1" lang="zh-CN" altLang="en-US" dirty="0"/>
              <a:t>）</a:t>
            </a:r>
            <a:endParaRPr kumimoji="1" lang="en-US" altLang="zh-CN" dirty="0"/>
          </a:p>
          <a:p>
            <a:pPr>
              <a:lnSpc>
                <a:spcPct val="200000"/>
              </a:lnSpc>
            </a:pPr>
            <a:r>
              <a:rPr kumimoji="1" lang="en-US" altLang="zh-CN" dirty="0"/>
              <a:t>2</a:t>
            </a:r>
            <a:r>
              <a:rPr kumimoji="1" lang="zh-CN" altLang="en-US" dirty="0"/>
              <a:t>、深入理解</a:t>
            </a:r>
            <a:r>
              <a:rPr kumimoji="1" lang="en-US" altLang="zh-CN" dirty="0"/>
              <a:t>Spring MVC</a:t>
            </a:r>
            <a:r>
              <a:rPr kumimoji="1" lang="zh-CN" altLang="en-US" dirty="0"/>
              <a:t>思想  （</a:t>
            </a:r>
            <a:r>
              <a:rPr kumimoji="1" lang="en-US" altLang="zh-CN" dirty="0"/>
              <a:t> </a:t>
            </a:r>
            <a:r>
              <a:rPr kumimoji="1" lang="en-US" altLang="zh-CN" dirty="0">
                <a:hlinkClick r:id="rId4"/>
              </a:rPr>
              <a:t>https://www.cnblogs.com/baiduligang/p/4247164.html </a:t>
            </a:r>
            <a:r>
              <a:rPr kumimoji="1" lang="zh-CN" altLang="en-US" dirty="0"/>
              <a:t>）</a:t>
            </a:r>
            <a:endParaRPr kumimoji="1" lang="en-US" altLang="zh-CN" dirty="0"/>
          </a:p>
          <a:p>
            <a:pPr>
              <a:lnSpc>
                <a:spcPct val="200000"/>
              </a:lnSpc>
            </a:pPr>
            <a:r>
              <a:rPr kumimoji="1" lang="en-US" altLang="zh-CN" dirty="0"/>
              <a:t>3</a:t>
            </a:r>
            <a:r>
              <a:rPr kumimoji="1" lang="zh-CN" altLang="en-US" dirty="0"/>
              <a:t>、</a:t>
            </a:r>
            <a:r>
              <a:rPr kumimoji="1" lang="en-US" altLang="zh-CN" dirty="0" err="1"/>
              <a:t>MyBatis</a:t>
            </a:r>
            <a:r>
              <a:rPr kumimoji="1" lang="zh-CN" altLang="en-US" dirty="0"/>
              <a:t>教程    （</a:t>
            </a:r>
            <a:r>
              <a:rPr kumimoji="1" lang="en-US" altLang="zh-CN" dirty="0"/>
              <a:t> </a:t>
            </a:r>
            <a:r>
              <a:rPr kumimoji="1" lang="en-US" altLang="zh-CN" dirty="0">
                <a:hlinkClick r:id="rId5"/>
              </a:rPr>
              <a:t>https://www.w3cschool.cn/mybatis/ </a:t>
            </a:r>
            <a:r>
              <a:rPr kumimoji="1" lang="zh-CN" altLang="en-US" dirty="0"/>
              <a:t>）</a:t>
            </a:r>
            <a:endParaRPr kumimoji="1" lang="en-US" altLang="zh-CN" dirty="0"/>
          </a:p>
          <a:p>
            <a:pPr>
              <a:lnSpc>
                <a:spcPct val="200000"/>
              </a:lnSpc>
            </a:pPr>
            <a:r>
              <a:rPr kumimoji="1" lang="en-US" altLang="zh-CN" dirty="0"/>
              <a:t>4</a:t>
            </a:r>
            <a:r>
              <a:rPr kumimoji="1" lang="zh-CN" altLang="en-US" dirty="0"/>
              <a:t>、</a:t>
            </a:r>
            <a:r>
              <a:rPr kumimoji="1" lang="en-US" altLang="zh-CN" dirty="0" err="1"/>
              <a:t>MyBatis</a:t>
            </a:r>
            <a:r>
              <a:rPr kumimoji="1" lang="zh-CN" altLang="en-US" dirty="0"/>
              <a:t>通用</a:t>
            </a:r>
            <a:r>
              <a:rPr kumimoji="1" lang="en-US" altLang="zh-CN" dirty="0"/>
              <a:t>Mapper4</a:t>
            </a:r>
            <a:r>
              <a:rPr kumimoji="1" lang="zh-CN" altLang="en-US" dirty="0"/>
              <a:t>    （</a:t>
            </a:r>
            <a:r>
              <a:rPr kumimoji="1" lang="en-US" altLang="zh-CN" dirty="0"/>
              <a:t> </a:t>
            </a:r>
            <a:r>
              <a:rPr kumimoji="1" lang="en-US" altLang="zh-CN" dirty="0">
                <a:hlinkClick r:id="rId6"/>
              </a:rPr>
              <a:t>https://</a:t>
            </a:r>
            <a:r>
              <a:rPr kumimoji="1" lang="en-US" altLang="zh-CN" dirty="0" err="1">
                <a:hlinkClick r:id="rId6"/>
              </a:rPr>
              <a:t>github.com</a:t>
            </a:r>
            <a:r>
              <a:rPr kumimoji="1" lang="en-US" altLang="zh-CN" dirty="0">
                <a:hlinkClick r:id="rId6"/>
              </a:rPr>
              <a:t>/abel533/Mapper/wiki </a:t>
            </a:r>
            <a:r>
              <a:rPr kumimoji="1" lang="zh-CN" altLang="en-US" dirty="0"/>
              <a:t>）</a:t>
            </a:r>
            <a:endParaRPr kumimoji="1" lang="en-US" altLang="zh-CN" dirty="0"/>
          </a:p>
          <a:p>
            <a:pPr>
              <a:lnSpc>
                <a:spcPct val="200000"/>
              </a:lnSpc>
            </a:pPr>
            <a:r>
              <a:rPr kumimoji="1" lang="en-US" altLang="zh-CN" dirty="0"/>
              <a:t>5</a:t>
            </a:r>
            <a:r>
              <a:rPr kumimoji="1" lang="zh-CN" altLang="en-US" dirty="0"/>
              <a:t>、</a:t>
            </a:r>
            <a:r>
              <a:rPr kumimoji="1" lang="en-US" altLang="zh-CN" dirty="0" err="1"/>
              <a:t>MyBatis</a:t>
            </a:r>
            <a:r>
              <a:rPr kumimoji="1" lang="zh-CN" altLang="en-US" dirty="0"/>
              <a:t>分页插件 </a:t>
            </a:r>
            <a:r>
              <a:rPr kumimoji="1" lang="en-US" altLang="zh-CN" dirty="0"/>
              <a:t>– </a:t>
            </a:r>
            <a:r>
              <a:rPr kumimoji="1" lang="en-US" altLang="zh-CN" dirty="0" err="1"/>
              <a:t>PageHelper</a:t>
            </a:r>
            <a:r>
              <a:rPr kumimoji="1" lang="zh-CN" altLang="en-US" dirty="0"/>
              <a:t>    （</a:t>
            </a:r>
            <a:r>
              <a:rPr kumimoji="1" lang="en-US" altLang="zh-CN" dirty="0"/>
              <a:t> </a:t>
            </a:r>
            <a:r>
              <a:rPr kumimoji="1" lang="en-US" altLang="zh-CN" dirty="0">
                <a:hlinkClick r:id="rId7"/>
              </a:rPr>
              <a:t>https://</a:t>
            </a:r>
            <a:r>
              <a:rPr kumimoji="1" lang="en-US" altLang="zh-CN" dirty="0" err="1">
                <a:hlinkClick r:id="rId7"/>
              </a:rPr>
              <a:t>github.com</a:t>
            </a:r>
            <a:r>
              <a:rPr kumimoji="1" lang="en-US" altLang="zh-CN" dirty="0">
                <a:hlinkClick r:id="rId7"/>
              </a:rPr>
              <a:t>/</a:t>
            </a:r>
            <a:r>
              <a:rPr kumimoji="1" lang="en-US" altLang="zh-CN" dirty="0" err="1">
                <a:hlinkClick r:id="rId7"/>
              </a:rPr>
              <a:t>pagehelper</a:t>
            </a:r>
            <a:r>
              <a:rPr kumimoji="1" lang="en-US" altLang="zh-CN" dirty="0">
                <a:hlinkClick r:id="rId7"/>
              </a:rPr>
              <a:t>/</a:t>
            </a:r>
            <a:r>
              <a:rPr kumimoji="1" lang="en-US" altLang="zh-CN" dirty="0" err="1">
                <a:hlinkClick r:id="rId7"/>
              </a:rPr>
              <a:t>Mybatis-PageHelper</a:t>
            </a:r>
            <a:r>
              <a:rPr kumimoji="1" lang="en-US" altLang="zh-CN" dirty="0">
                <a:hlinkClick r:id="rId7"/>
              </a:rPr>
              <a:t>/blob/master/</a:t>
            </a:r>
            <a:r>
              <a:rPr kumimoji="1" lang="en-US" altLang="zh-CN" dirty="0" err="1">
                <a:hlinkClick r:id="rId7"/>
              </a:rPr>
              <a:t>README_zh.md</a:t>
            </a:r>
            <a:r>
              <a:rPr kumimoji="1" lang="en-US" altLang="zh-CN" dirty="0">
                <a:hlinkClick r:id="rId7"/>
              </a:rPr>
              <a:t> </a:t>
            </a:r>
            <a:r>
              <a:rPr kumimoji="1" lang="zh-CN" altLang="en-US" dirty="0"/>
              <a:t>）</a:t>
            </a:r>
            <a:endParaRPr kumimoji="1" lang="en-US" altLang="zh-CN" dirty="0"/>
          </a:p>
          <a:p>
            <a:pPr>
              <a:lnSpc>
                <a:spcPct val="200000"/>
              </a:lnSpc>
            </a:pPr>
            <a:r>
              <a:rPr kumimoji="1" lang="en-US" altLang="zh-CN" dirty="0"/>
              <a:t>6</a:t>
            </a:r>
            <a:r>
              <a:rPr kumimoji="1" lang="zh-CN" altLang="en-US" dirty="0"/>
              <a:t>、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Thymeleaf</a:t>
            </a:r>
            <a:r>
              <a:rPr kumimoji="1" lang="zh-CN" altLang="en-US" dirty="0"/>
              <a:t>模板语言简介</a:t>
            </a:r>
            <a:r>
              <a:rPr kumimoji="1" lang="en-US" altLang="zh-CN" dirty="0"/>
              <a:t>    (</a:t>
            </a:r>
            <a:r>
              <a:rPr kumimoji="1" lang="en-US" altLang="zh-CN" dirty="0">
                <a:hlinkClick r:id="rId8"/>
              </a:rPr>
              <a:t>https://blog.csdn.net/mlin_123/article/details/51816533</a:t>
            </a:r>
            <a:r>
              <a:rPr kumimoji="1" lang="en-US" altLang="zh-CN" dirty="0"/>
              <a:t>)</a:t>
            </a:r>
          </a:p>
          <a:p>
            <a:pPr>
              <a:lnSpc>
                <a:spcPct val="200000"/>
              </a:lnSpc>
            </a:pPr>
            <a:r>
              <a:rPr kumimoji="1" lang="en-US" altLang="zh-CN" dirty="0"/>
              <a:t>7</a:t>
            </a:r>
            <a:r>
              <a:rPr kumimoji="1" lang="zh-CN" altLang="en-US" dirty="0"/>
              <a:t>、</a:t>
            </a:r>
            <a:r>
              <a:rPr kumimoji="1" lang="en-US" altLang="zh-CN" dirty="0"/>
              <a:t>Bootstrap</a:t>
            </a:r>
            <a:r>
              <a:rPr kumimoji="1" lang="zh-CN" altLang="en-US" dirty="0"/>
              <a:t>中文手册    （</a:t>
            </a:r>
            <a:r>
              <a:rPr kumimoji="1" lang="en-US" altLang="zh-CN" dirty="0"/>
              <a:t> </a:t>
            </a:r>
            <a:r>
              <a:rPr kumimoji="1" lang="en-US" altLang="zh-CN" dirty="0">
                <a:hlinkClick r:id="rId9"/>
              </a:rPr>
              <a:t>https://code.z01.com/v4/docs/ </a:t>
            </a:r>
            <a:r>
              <a:rPr kumimoji="1" lang="zh-CN" altLang="en-US" dirty="0"/>
              <a:t>）</a:t>
            </a:r>
            <a:endParaRPr kumimoji="1" lang="en-US" altLang="zh-CN" dirty="0"/>
          </a:p>
          <a:p>
            <a:pPr>
              <a:lnSpc>
                <a:spcPct val="200000"/>
              </a:lnSpc>
            </a:pPr>
            <a:r>
              <a:rPr kumimoji="1" lang="en-US" altLang="zh-CN" dirty="0"/>
              <a:t>8</a:t>
            </a:r>
            <a:r>
              <a:rPr kumimoji="1" lang="zh-CN" altLang="en-US" dirty="0"/>
              <a:t>、</a:t>
            </a:r>
            <a:r>
              <a:rPr kumimoji="1" lang="en-US" altLang="zh-CN" dirty="0" err="1"/>
              <a:t>AdmUI</a:t>
            </a:r>
            <a:r>
              <a:rPr kumimoji="1" lang="zh-CN" altLang="en-US" dirty="0"/>
              <a:t>演示项目    （</a:t>
            </a:r>
            <a:r>
              <a:rPr kumimoji="1" lang="en-US" altLang="zh-CN" dirty="0"/>
              <a:t> </a:t>
            </a:r>
            <a:r>
              <a:rPr kumimoji="1" lang="en-US" altLang="zh-CN" dirty="0">
                <a:hlinkClick r:id="rId10"/>
              </a:rPr>
              <a:t>http://172.18.98.39:4000/ </a:t>
            </a:r>
            <a:r>
              <a:rPr kumimoji="1" lang="zh-CN" altLang="en-US" dirty="0"/>
              <a:t>）</a:t>
            </a:r>
            <a:endParaRPr kumimoji="1"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0516431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t="12307" b="11963"/>
          <a:stretch/>
        </p:blipFill>
        <p:spPr>
          <a:xfrm>
            <a:off x="0" y="260648"/>
            <a:ext cx="9286875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494823" y="5858108"/>
            <a:ext cx="5907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技术框架  </a:t>
            </a: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 dirty="0">
                <a:solidFill>
                  <a:srgbClr val="E785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开发流程  </a:t>
            </a: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部署流程  </a:t>
            </a:r>
            <a:endParaRPr lang="en-US" altLang="zh-CN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2"/>
          <p:cNvSpPr>
            <a:spLocks noChangeArrowheads="1"/>
          </p:cNvSpPr>
          <p:nvPr/>
        </p:nvSpPr>
        <p:spPr bwMode="auto">
          <a:xfrm>
            <a:off x="9087864" y="4445001"/>
            <a:ext cx="1749747" cy="615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75" tIns="60937" rIns="121875" bIns="60937"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defTabSz="1218660" eaLnBrk="1" hangingPunct="1">
              <a:defRPr/>
            </a:pPr>
            <a:r>
              <a:rPr lang="en-US" altLang="zh-CN" sz="3200" kern="0" dirty="0">
                <a:solidFill>
                  <a:schemeClr val="bg1">
                    <a:lumMod val="65000"/>
                  </a:schemeClr>
                </a:solidFill>
                <a:latin typeface="Arial"/>
                <a:ea typeface="等线" panose="02010600030101010101" pitchFamily="2" charset="-122"/>
                <a:sym typeface="Impact" pitchFamily="34" charset="0"/>
              </a:rPr>
              <a:t>Develop</a:t>
            </a:r>
            <a:endParaRPr lang="zh-CN" altLang="en-US" sz="3200" kern="0" dirty="0">
              <a:solidFill>
                <a:schemeClr val="bg1">
                  <a:lumMod val="65000"/>
                </a:schemeClr>
              </a:solidFill>
              <a:latin typeface="Arial"/>
              <a:ea typeface="等线" panose="02010600030101010101" pitchFamily="2" charset="-122"/>
              <a:sym typeface="Impact" pitchFamily="34" charset="0"/>
            </a:endParaRPr>
          </a:p>
        </p:txBody>
      </p:sp>
      <p:sp>
        <p:nvSpPr>
          <p:cNvPr id="10" name="矩形 4"/>
          <p:cNvSpPr>
            <a:spLocks noChangeArrowheads="1"/>
          </p:cNvSpPr>
          <p:nvPr/>
        </p:nvSpPr>
        <p:spPr bwMode="auto">
          <a:xfrm>
            <a:off x="7555443" y="3350684"/>
            <a:ext cx="2671233" cy="123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48" tIns="60924" rIns="121848" bIns="60924"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defTabSz="914309" eaLnBrk="1" hangingPunct="1">
              <a:defRPr/>
            </a:pPr>
            <a:r>
              <a:rPr lang="zh-CN" altLang="en-US" sz="7200" b="1" kern="0" dirty="0">
                <a:solidFill>
                  <a:srgbClr val="EA5703"/>
                </a:solidFill>
                <a:latin typeface="微软雅黑"/>
                <a:ea typeface="微软雅黑"/>
                <a:sym typeface="Arial" pitchFamily="34" charset="0"/>
              </a:rPr>
              <a:t>部署</a:t>
            </a:r>
          </a:p>
        </p:txBody>
      </p:sp>
      <p:sp>
        <p:nvSpPr>
          <p:cNvPr id="11" name="空心弧 10"/>
          <p:cNvSpPr/>
          <p:nvPr/>
        </p:nvSpPr>
        <p:spPr>
          <a:xfrm>
            <a:off x="7250642" y="2366433"/>
            <a:ext cx="3175000" cy="3175000"/>
          </a:xfrm>
          <a:prstGeom prst="blockArc">
            <a:avLst>
              <a:gd name="adj1" fmla="val 2980043"/>
              <a:gd name="adj2" fmla="val 21415296"/>
              <a:gd name="adj3" fmla="val 4556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389991"/>
      </p:ext>
    </p:extLst>
  </p:cSld>
  <p:clrMapOvr>
    <a:masterClrMapping/>
  </p:clrMapOvr>
  <p:transition spd="slow" advTm="1000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648CA5-B954-4AA7-B5C7-8BC524F88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446" y="186252"/>
            <a:ext cx="7628874" cy="584471"/>
          </a:xfrm>
        </p:spPr>
        <p:txBody>
          <a:bodyPr/>
          <a:lstStyle/>
          <a:p>
            <a:r>
              <a:rPr lang="zh-CN" altLang="en-US" dirty="0"/>
              <a:t>建立项目工程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A6CE2B3-A382-7C41-A1C4-516FEBD2CB70}"/>
              </a:ext>
            </a:extLst>
          </p:cNvPr>
          <p:cNvSpPr txBox="1"/>
          <p:nvPr/>
        </p:nvSpPr>
        <p:spPr>
          <a:xfrm>
            <a:off x="239773" y="980728"/>
            <a:ext cx="12572673" cy="8695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dirty="0"/>
              <a:t>开发</a:t>
            </a:r>
            <a:r>
              <a:rPr kumimoji="1" lang="en-US" altLang="zh-CN" dirty="0"/>
              <a:t>IDE</a:t>
            </a:r>
            <a:r>
              <a:rPr kumimoji="1" lang="zh-CN" altLang="en-US" dirty="0"/>
              <a:t>选择</a:t>
            </a:r>
            <a:r>
              <a:rPr kumimoji="1" lang="en-US" altLang="zh-CN" dirty="0" err="1"/>
              <a:t>Interllij</a:t>
            </a:r>
            <a:r>
              <a:rPr kumimoji="1" lang="en-US" altLang="zh-CN" dirty="0"/>
              <a:t> IDEA</a:t>
            </a:r>
            <a:r>
              <a:rPr kumimoji="1" lang="zh-CN" altLang="en-US" dirty="0"/>
              <a:t>，在</a:t>
            </a:r>
            <a:r>
              <a:rPr kumimoji="1" lang="en-US" altLang="zh-CN" dirty="0"/>
              <a:t>Idea</a:t>
            </a:r>
            <a:r>
              <a:rPr kumimoji="1" lang="zh-CN" altLang="en-US" dirty="0"/>
              <a:t>新建工程，选择从版本控制系统检出代码</a:t>
            </a:r>
            <a:endParaRPr kumimoji="1" lang="en-US" altLang="zh-CN" dirty="0"/>
          </a:p>
          <a:p>
            <a:pPr>
              <a:lnSpc>
                <a:spcPct val="150000"/>
              </a:lnSpc>
            </a:pPr>
            <a:r>
              <a:rPr kumimoji="1" lang="zh-CN" altLang="en-US" dirty="0"/>
              <a:t>代码仓库路径：</a:t>
            </a:r>
            <a:r>
              <a:rPr kumimoji="1" lang="en-US" altLang="zh-CN" dirty="0"/>
              <a:t> </a:t>
            </a:r>
            <a:r>
              <a:rPr kumimoji="1" lang="en-US" altLang="zh-CN" dirty="0">
                <a:hlinkClick r:id="rId3"/>
              </a:rPr>
              <a:t>http://</a:t>
            </a:r>
            <a:r>
              <a:rPr kumimoji="1" lang="en-US" altLang="zh-CN" dirty="0" err="1">
                <a:hlinkClick r:id="rId3"/>
              </a:rPr>
              <a:t>svn.pku-hit.com</a:t>
            </a:r>
            <a:r>
              <a:rPr kumimoji="1" lang="en-US" altLang="zh-CN" dirty="0">
                <a:hlinkClick r:id="rId3"/>
              </a:rPr>
              <a:t>/</a:t>
            </a:r>
            <a:r>
              <a:rPr kumimoji="1" lang="en-US" altLang="zh-CN" dirty="0" err="1">
                <a:hlinkClick r:id="rId3"/>
              </a:rPr>
              <a:t>svn</a:t>
            </a:r>
            <a:r>
              <a:rPr kumimoji="1" lang="en-US" altLang="zh-CN" dirty="0">
                <a:hlinkClick r:id="rId3"/>
              </a:rPr>
              <a:t>/CHIS/</a:t>
            </a:r>
            <a:r>
              <a:rPr kumimoji="1" lang="en-US" altLang="zh-CN" dirty="0" err="1">
                <a:hlinkClick r:id="rId3"/>
              </a:rPr>
              <a:t>ProjectFolder</a:t>
            </a:r>
            <a:r>
              <a:rPr kumimoji="1" lang="en-US" altLang="zh-CN" dirty="0">
                <a:hlinkClick r:id="rId3"/>
              </a:rPr>
              <a:t>/</a:t>
            </a:r>
            <a:r>
              <a:rPr kumimoji="1" lang="en-US" altLang="zh-CN" dirty="0" err="1">
                <a:hlinkClick r:id="rId3"/>
              </a:rPr>
              <a:t>newproduct</a:t>
            </a:r>
            <a:r>
              <a:rPr kumimoji="1" lang="en-US" altLang="zh-CN" dirty="0">
                <a:hlinkClick r:id="rId3"/>
              </a:rPr>
              <a:t>/</a:t>
            </a:r>
            <a:r>
              <a:rPr kumimoji="1" lang="zh-CN" altLang="en-US" dirty="0">
                <a:hlinkClick r:id="rId3"/>
              </a:rPr>
              <a:t>临床护理信息管理系统</a:t>
            </a:r>
            <a:r>
              <a:rPr kumimoji="1" lang="en-US" altLang="zh-CN" dirty="0">
                <a:hlinkClick r:id="rId3"/>
              </a:rPr>
              <a:t>/PrjSrc/com.pkuhit.cnis</a:t>
            </a:r>
            <a:endParaRPr kumimoji="1"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690B057-2235-9D4A-85BA-32F041574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6647" y="1916832"/>
            <a:ext cx="7966546" cy="481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49465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648CA5-B954-4AA7-B5C7-8BC524F88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446" y="186252"/>
            <a:ext cx="7628874" cy="584471"/>
          </a:xfrm>
        </p:spPr>
        <p:txBody>
          <a:bodyPr/>
          <a:lstStyle/>
          <a:p>
            <a:r>
              <a:rPr lang="zh-CN" altLang="en-US" dirty="0"/>
              <a:t>工程目录结构</a:t>
            </a:r>
            <a:br>
              <a:rPr lang="en-US" altLang="zh-CN" dirty="0"/>
            </a:b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14D3D3C-721E-1249-A854-DD3755454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3431" y="332656"/>
            <a:ext cx="2763526" cy="635973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7500412-25F3-1D4E-803E-D0C48DFF36FB}"/>
              </a:ext>
            </a:extLst>
          </p:cNvPr>
          <p:cNvSpPr txBox="1"/>
          <p:nvPr/>
        </p:nvSpPr>
        <p:spPr>
          <a:xfrm>
            <a:off x="338535" y="908720"/>
            <a:ext cx="7035900" cy="72127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kumimoji="1" lang="en-US" altLang="zh-CN" sz="1600" dirty="0" err="1"/>
              <a:t>cnis</a:t>
            </a:r>
            <a:r>
              <a:rPr kumimoji="1" lang="en-US" altLang="zh-CN" sz="1600" dirty="0"/>
              <a:t>-web:</a:t>
            </a:r>
            <a:r>
              <a:rPr kumimoji="1" lang="zh-CN" altLang="en-US" sz="1600" dirty="0"/>
              <a:t>  </a:t>
            </a:r>
            <a:r>
              <a:rPr kumimoji="1" lang="en-US" altLang="zh-CN" sz="1600" dirty="0"/>
              <a:t>	</a:t>
            </a:r>
            <a:r>
              <a:rPr kumimoji="1" lang="zh-CN" altLang="en-US" sz="1600" dirty="0"/>
              <a:t>项目入口，放置</a:t>
            </a:r>
            <a:r>
              <a:rPr kumimoji="1" lang="en-US" altLang="zh-CN" sz="1600" dirty="0"/>
              <a:t>Spring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MVC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Controller</a:t>
            </a:r>
          </a:p>
          <a:p>
            <a:pPr>
              <a:lnSpc>
                <a:spcPts val="2400"/>
              </a:lnSpc>
            </a:pPr>
            <a:r>
              <a:rPr kumimoji="1" lang="en-US" altLang="zh-CN" sz="1600" dirty="0" err="1"/>
              <a:t>cnis-sso</a:t>
            </a:r>
            <a:r>
              <a:rPr kumimoji="1" lang="en-US" altLang="zh-CN" sz="1600" dirty="0"/>
              <a:t>:		</a:t>
            </a:r>
            <a:r>
              <a:rPr kumimoji="1" lang="zh-CN" altLang="en-US" sz="1600" dirty="0"/>
              <a:t>单点登录模块</a:t>
            </a:r>
            <a:endParaRPr kumimoji="1" lang="en-US" altLang="zh-CN" sz="1600" dirty="0"/>
          </a:p>
          <a:p>
            <a:pPr>
              <a:lnSpc>
                <a:spcPts val="2400"/>
              </a:lnSpc>
            </a:pPr>
            <a:r>
              <a:rPr kumimoji="1" lang="en-US" altLang="zh-CN" sz="1600" dirty="0" err="1"/>
              <a:t>cnis</a:t>
            </a:r>
            <a:r>
              <a:rPr kumimoji="1" lang="en-US" altLang="zh-CN" sz="1600" dirty="0"/>
              <a:t>-code-gen:  	</a:t>
            </a:r>
            <a:r>
              <a:rPr kumimoji="1" lang="zh-CN" altLang="en-US" sz="1600" dirty="0"/>
              <a:t>代码生成工具</a:t>
            </a:r>
            <a:endParaRPr kumimoji="1" lang="en-US" altLang="zh-CN" sz="1600" dirty="0"/>
          </a:p>
          <a:p>
            <a:pPr>
              <a:lnSpc>
                <a:spcPts val="2400"/>
              </a:lnSpc>
            </a:pPr>
            <a:r>
              <a:rPr kumimoji="1" lang="en-US" altLang="zh-CN" sz="1600" dirty="0" err="1"/>
              <a:t>cnis</a:t>
            </a:r>
            <a:r>
              <a:rPr kumimoji="1" lang="en-US" altLang="zh-CN" sz="1600" dirty="0"/>
              <a:t>-common:	</a:t>
            </a:r>
            <a:r>
              <a:rPr kumimoji="1" lang="zh-CN" altLang="en-US" sz="1600" dirty="0"/>
              <a:t>通用工具</a:t>
            </a:r>
            <a:endParaRPr kumimoji="1" lang="en-US" altLang="zh-CN" sz="1600" dirty="0"/>
          </a:p>
          <a:p>
            <a:pPr>
              <a:lnSpc>
                <a:spcPts val="2400"/>
              </a:lnSpc>
            </a:pPr>
            <a:r>
              <a:rPr kumimoji="1" lang="en-US" altLang="zh-CN" sz="1600" dirty="0" err="1"/>
              <a:t>cnis</a:t>
            </a:r>
            <a:r>
              <a:rPr kumimoji="1" lang="en-US" altLang="zh-CN" sz="1600" dirty="0"/>
              <a:t>-core:		</a:t>
            </a:r>
            <a:r>
              <a:rPr kumimoji="1" lang="zh-CN" altLang="en-US" sz="1600" dirty="0"/>
              <a:t>核心工程（通用数据模型、通用</a:t>
            </a:r>
            <a:r>
              <a:rPr kumimoji="1" lang="en-US" altLang="zh-CN" sz="1600" dirty="0"/>
              <a:t>Mapper</a:t>
            </a:r>
            <a:r>
              <a:rPr kumimoji="1" lang="zh-CN" altLang="en-US" sz="1600" dirty="0"/>
              <a:t>、自定义异常）</a:t>
            </a:r>
            <a:endParaRPr kumimoji="1" lang="en-US" altLang="zh-CN" sz="1600" dirty="0"/>
          </a:p>
          <a:p>
            <a:pPr>
              <a:lnSpc>
                <a:spcPts val="2400"/>
              </a:lnSpc>
            </a:pPr>
            <a:r>
              <a:rPr kumimoji="1" lang="en-US" altLang="zh-CN" sz="1600" dirty="0" err="1"/>
              <a:t>cnis</a:t>
            </a:r>
            <a:r>
              <a:rPr kumimoji="1" lang="en-US" altLang="zh-CN" sz="1600" dirty="0"/>
              <a:t>-ds:		</a:t>
            </a:r>
            <a:r>
              <a:rPr kumimoji="1" lang="zh-CN" altLang="en-US" sz="1600" dirty="0"/>
              <a:t>数据源配置（多库、</a:t>
            </a:r>
            <a:r>
              <a:rPr kumimoji="1" lang="en-US" altLang="zh-CN" sz="1600" dirty="0" err="1"/>
              <a:t>Redis</a:t>
            </a:r>
            <a:r>
              <a:rPr kumimoji="1" lang="zh-CN" altLang="en-US" sz="1600" dirty="0"/>
              <a:t>）</a:t>
            </a:r>
            <a:endParaRPr kumimoji="1" lang="en-US" altLang="zh-CN" sz="1600" dirty="0"/>
          </a:p>
          <a:p>
            <a:pPr>
              <a:lnSpc>
                <a:spcPts val="2400"/>
              </a:lnSpc>
            </a:pPr>
            <a:r>
              <a:rPr kumimoji="1" lang="en-US" altLang="zh-CN" sz="1600" dirty="0" err="1"/>
              <a:t>cnis-iih</a:t>
            </a:r>
            <a:r>
              <a:rPr kumimoji="1" lang="en-US" altLang="zh-CN" sz="1600" dirty="0"/>
              <a:t>:		</a:t>
            </a:r>
            <a:r>
              <a:rPr kumimoji="1" lang="zh-CN" altLang="en-US" sz="1600" dirty="0"/>
              <a:t>与</a:t>
            </a:r>
            <a:r>
              <a:rPr kumimoji="1" lang="en-US" altLang="zh-CN" sz="1600" dirty="0"/>
              <a:t>IIH</a:t>
            </a:r>
            <a:r>
              <a:rPr kumimoji="1" lang="zh-CN" altLang="en-US" sz="1600" dirty="0"/>
              <a:t>集成相关模块</a:t>
            </a:r>
            <a:endParaRPr kumimoji="1" lang="en-US" altLang="zh-CN" sz="1600" dirty="0"/>
          </a:p>
          <a:p>
            <a:pPr>
              <a:lnSpc>
                <a:spcPts val="2400"/>
              </a:lnSpc>
            </a:pPr>
            <a:r>
              <a:rPr kumimoji="1" lang="en-US" altLang="zh-CN" sz="1600" dirty="0" err="1"/>
              <a:t>cnis</a:t>
            </a:r>
            <a:r>
              <a:rPr kumimoji="1" lang="en-US" altLang="zh-CN" sz="1600" dirty="0"/>
              <a:t>-customer:	</a:t>
            </a:r>
            <a:r>
              <a:rPr kumimoji="1" lang="zh-CN" altLang="en-US" sz="1600" dirty="0"/>
              <a:t>客开模块</a:t>
            </a:r>
            <a:endParaRPr kumimoji="1" lang="en-US" altLang="zh-CN" sz="1600" dirty="0"/>
          </a:p>
          <a:p>
            <a:pPr>
              <a:lnSpc>
                <a:spcPts val="2400"/>
              </a:lnSpc>
            </a:pPr>
            <a:r>
              <a:rPr kumimoji="1" lang="en-US" altLang="zh-CN" sz="1600" dirty="0" err="1"/>
              <a:t>cnis</a:t>
            </a:r>
            <a:r>
              <a:rPr kumimoji="1" lang="en-US" altLang="zh-CN" sz="1600" dirty="0"/>
              <a:t>-modules:	</a:t>
            </a:r>
            <a:r>
              <a:rPr kumimoji="1" lang="zh-CN" altLang="en-US" sz="1600" dirty="0"/>
              <a:t>业务模块</a:t>
            </a:r>
            <a:endParaRPr kumimoji="1" lang="en-US" altLang="zh-CN" sz="1600" dirty="0"/>
          </a:p>
          <a:p>
            <a:pPr>
              <a:lnSpc>
                <a:spcPts val="2400"/>
              </a:lnSpc>
            </a:pPr>
            <a:r>
              <a:rPr kumimoji="1" lang="en-US" altLang="zh-CN" sz="1600" dirty="0"/>
              <a:t>    -</a:t>
            </a:r>
            <a:r>
              <a:rPr kumimoji="1" lang="zh-CN" altLang="en-US" sz="1600" dirty="0"/>
              <a:t> </a:t>
            </a:r>
            <a:r>
              <a:rPr kumimoji="1" lang="en-US" altLang="zh-CN" sz="1600" dirty="0" err="1"/>
              <a:t>cnis</a:t>
            </a:r>
            <a:r>
              <a:rPr kumimoji="1" lang="en-US" altLang="zh-CN" sz="1600" dirty="0"/>
              <a:t>-base:	</a:t>
            </a:r>
            <a:r>
              <a:rPr kumimoji="1" lang="zh-CN" altLang="en-US" sz="1600" dirty="0"/>
              <a:t>基础模块（事件、文件系统、参数配置、消息任务）</a:t>
            </a:r>
            <a:endParaRPr kumimoji="1" lang="en-US" altLang="zh-CN" sz="1600" dirty="0"/>
          </a:p>
          <a:p>
            <a:pPr>
              <a:lnSpc>
                <a:spcPts val="2400"/>
              </a:lnSpc>
            </a:pPr>
            <a:r>
              <a:rPr kumimoji="1" lang="zh-CN" altLang="en-US" sz="1600" dirty="0"/>
              <a:t>    </a:t>
            </a:r>
            <a:r>
              <a:rPr kumimoji="1" lang="en-US" altLang="zh-CN" sz="1600" dirty="0"/>
              <a:t>-</a:t>
            </a:r>
            <a:r>
              <a:rPr kumimoji="1" lang="zh-CN" altLang="en-US" sz="1600" dirty="0"/>
              <a:t> </a:t>
            </a:r>
            <a:r>
              <a:rPr kumimoji="1" lang="en-US" altLang="zh-CN" sz="1600" dirty="0" err="1"/>
              <a:t>cnis</a:t>
            </a:r>
            <a:r>
              <a:rPr kumimoji="1" lang="en-US" altLang="zh-CN" sz="1600" dirty="0"/>
              <a:t>-sys:	</a:t>
            </a:r>
            <a:r>
              <a:rPr kumimoji="1" lang="zh-CN" altLang="en-US" sz="1600" dirty="0"/>
              <a:t>系统模块（部门、用户权限、流程管理）</a:t>
            </a:r>
            <a:endParaRPr kumimoji="1" lang="en-US" altLang="zh-CN" sz="1600" dirty="0"/>
          </a:p>
          <a:p>
            <a:pPr>
              <a:lnSpc>
                <a:spcPts val="2400"/>
              </a:lnSpc>
            </a:pPr>
            <a:r>
              <a:rPr kumimoji="1" lang="zh-CN" altLang="en-US" sz="1600" dirty="0"/>
              <a:t>    </a:t>
            </a:r>
            <a:r>
              <a:rPr kumimoji="1" lang="en-US" altLang="zh-CN" sz="1600" dirty="0"/>
              <a:t>-</a:t>
            </a:r>
            <a:r>
              <a:rPr kumimoji="1" lang="zh-CN" altLang="en-US" sz="1600" dirty="0"/>
              <a:t> </a:t>
            </a:r>
            <a:r>
              <a:rPr kumimoji="1" lang="en-US" altLang="zh-CN" sz="1600" dirty="0" err="1"/>
              <a:t>cnis</a:t>
            </a:r>
            <a:r>
              <a:rPr kumimoji="1" lang="en-US" altLang="zh-CN" sz="1600" dirty="0"/>
              <a:t>-pi:	</a:t>
            </a:r>
            <a:r>
              <a:rPr kumimoji="1" lang="zh-CN" altLang="en-US" sz="1600" dirty="0"/>
              <a:t>患者相关模块（基本信息、床卡、入出转）</a:t>
            </a:r>
            <a:endParaRPr kumimoji="1" lang="en-US" altLang="zh-CN" sz="1600" dirty="0"/>
          </a:p>
          <a:p>
            <a:pPr>
              <a:lnSpc>
                <a:spcPts val="2400"/>
              </a:lnSpc>
            </a:pPr>
            <a:r>
              <a:rPr kumimoji="1" lang="zh-CN" altLang="en-US" sz="1600" dirty="0"/>
              <a:t>    </a:t>
            </a:r>
            <a:r>
              <a:rPr kumimoji="1" lang="en-US" altLang="zh-CN" sz="1600" dirty="0"/>
              <a:t>-</a:t>
            </a:r>
            <a:r>
              <a:rPr kumimoji="1" lang="zh-CN" altLang="en-US" sz="1600" dirty="0"/>
              <a:t> </a:t>
            </a:r>
            <a:r>
              <a:rPr kumimoji="1" lang="en-US" altLang="zh-CN" sz="1600" dirty="0" err="1"/>
              <a:t>cnis-ord</a:t>
            </a:r>
            <a:r>
              <a:rPr kumimoji="1" lang="en-US" altLang="zh-CN" sz="1600" dirty="0"/>
              <a:t>:	</a:t>
            </a:r>
            <a:r>
              <a:rPr kumimoji="1" lang="zh-CN" altLang="en-US" sz="1600" dirty="0"/>
              <a:t>护嘱任务管理模块</a:t>
            </a:r>
            <a:endParaRPr kumimoji="1" lang="en-US" altLang="zh-CN" sz="1600" dirty="0"/>
          </a:p>
          <a:p>
            <a:pPr>
              <a:lnSpc>
                <a:spcPts val="2400"/>
              </a:lnSpc>
            </a:pPr>
            <a:r>
              <a:rPr kumimoji="1" lang="zh-CN" altLang="en-US" sz="1600" dirty="0"/>
              <a:t>    </a:t>
            </a:r>
            <a:r>
              <a:rPr kumimoji="1" lang="en-US" altLang="zh-CN" sz="1600" dirty="0"/>
              <a:t>-</a:t>
            </a:r>
            <a:r>
              <a:rPr kumimoji="1" lang="zh-CN" altLang="en-US" sz="1600" dirty="0"/>
              <a:t> </a:t>
            </a:r>
            <a:r>
              <a:rPr kumimoji="1" lang="en-US" altLang="zh-CN" sz="1600" dirty="0" err="1"/>
              <a:t>cnis</a:t>
            </a:r>
            <a:r>
              <a:rPr kumimoji="1" lang="en-US" altLang="zh-CN" sz="1600" dirty="0"/>
              <a:t>-doc:	</a:t>
            </a:r>
            <a:r>
              <a:rPr kumimoji="1" lang="zh-CN" altLang="en-US" sz="1600" dirty="0"/>
              <a:t>护嘱文书模块（评估单、记录单、体温单、护理计划）</a:t>
            </a:r>
            <a:endParaRPr kumimoji="1" lang="en-US" altLang="zh-CN" sz="1600" dirty="0"/>
          </a:p>
          <a:p>
            <a:pPr>
              <a:lnSpc>
                <a:spcPts val="2400"/>
              </a:lnSpc>
            </a:pPr>
            <a:r>
              <a:rPr kumimoji="1" lang="zh-CN" altLang="en-US" sz="1600" dirty="0"/>
              <a:t>    </a:t>
            </a:r>
            <a:r>
              <a:rPr kumimoji="1" lang="en-US" altLang="zh-CN" sz="1600" dirty="0"/>
              <a:t>-</a:t>
            </a:r>
            <a:r>
              <a:rPr kumimoji="1" lang="zh-CN" altLang="en-US" sz="1600" dirty="0"/>
              <a:t> </a:t>
            </a:r>
            <a:r>
              <a:rPr kumimoji="1" lang="en-US" altLang="zh-CN" sz="1600" dirty="0" err="1"/>
              <a:t>cnis</a:t>
            </a:r>
            <a:r>
              <a:rPr kumimoji="1" lang="en-US" altLang="zh-CN" sz="1600" dirty="0"/>
              <a:t>-nm:	</a:t>
            </a:r>
            <a:r>
              <a:rPr kumimoji="1" lang="zh-CN" altLang="en-US" sz="1600" dirty="0"/>
              <a:t>护嘱管理模块</a:t>
            </a:r>
            <a:endParaRPr kumimoji="1" lang="en-US" altLang="zh-CN" sz="1600" dirty="0"/>
          </a:p>
          <a:p>
            <a:pPr>
              <a:lnSpc>
                <a:spcPts val="2400"/>
              </a:lnSpc>
            </a:pPr>
            <a:r>
              <a:rPr kumimoji="1" lang="zh-CN" altLang="en-US" sz="1600" dirty="0"/>
              <a:t>    </a:t>
            </a:r>
            <a:r>
              <a:rPr kumimoji="1" lang="en-US" altLang="zh-CN" sz="1600" dirty="0"/>
              <a:t>-</a:t>
            </a:r>
            <a:r>
              <a:rPr kumimoji="1" lang="zh-CN" altLang="en-US" sz="1600" dirty="0"/>
              <a:t> </a:t>
            </a:r>
            <a:r>
              <a:rPr kumimoji="1" lang="en-US" altLang="zh-CN" sz="1600" dirty="0" err="1"/>
              <a:t>cnis-picc</a:t>
            </a:r>
            <a:r>
              <a:rPr kumimoji="1" lang="en-US" altLang="zh-CN" sz="1600" dirty="0"/>
              <a:t>:	PICC</a:t>
            </a:r>
            <a:r>
              <a:rPr kumimoji="1" lang="zh-CN" altLang="en-US" sz="1600" dirty="0"/>
              <a:t>模块</a:t>
            </a:r>
            <a:endParaRPr kumimoji="1" lang="en-US" altLang="zh-CN" sz="1600" dirty="0"/>
          </a:p>
          <a:p>
            <a:pPr>
              <a:lnSpc>
                <a:spcPts val="2400"/>
              </a:lnSpc>
            </a:pPr>
            <a:r>
              <a:rPr kumimoji="1" lang="zh-CN" altLang="en-US" sz="1600" dirty="0"/>
              <a:t>    </a:t>
            </a:r>
            <a:r>
              <a:rPr kumimoji="1" lang="en-US" altLang="zh-CN" sz="1600" dirty="0"/>
              <a:t>-</a:t>
            </a:r>
            <a:r>
              <a:rPr kumimoji="1" lang="zh-CN" altLang="en-US" sz="1600" dirty="0"/>
              <a:t> </a:t>
            </a:r>
            <a:r>
              <a:rPr kumimoji="1" lang="en-US" altLang="zh-CN" sz="1600" dirty="0" err="1"/>
              <a:t>cnis-rpt</a:t>
            </a:r>
            <a:r>
              <a:rPr kumimoji="1" lang="en-US" altLang="zh-CN" sz="1600" dirty="0"/>
              <a:t>:	</a:t>
            </a:r>
            <a:r>
              <a:rPr kumimoji="1" lang="zh-CN" altLang="en-US" sz="1600" dirty="0"/>
              <a:t>报表模块</a:t>
            </a:r>
            <a:endParaRPr kumimoji="1" lang="en-US" altLang="zh-CN" sz="1600" dirty="0"/>
          </a:p>
          <a:p>
            <a:pPr>
              <a:lnSpc>
                <a:spcPts val="2400"/>
              </a:lnSpc>
            </a:pPr>
            <a:r>
              <a:rPr kumimoji="1" lang="zh-CN" altLang="en-US" sz="1600" dirty="0"/>
              <a:t>    </a:t>
            </a:r>
            <a:r>
              <a:rPr kumimoji="1" lang="en-US" altLang="zh-CN" sz="1600" dirty="0"/>
              <a:t>-</a:t>
            </a:r>
            <a:r>
              <a:rPr kumimoji="1" lang="zh-CN" altLang="en-US" sz="1600" dirty="0"/>
              <a:t> </a:t>
            </a:r>
            <a:r>
              <a:rPr kumimoji="1" lang="en-US" altLang="zh-CN" sz="1600" dirty="0" err="1"/>
              <a:t>cnis</a:t>
            </a:r>
            <a:r>
              <a:rPr kumimoji="1" lang="en-US" altLang="zh-CN" sz="1600" dirty="0"/>
              <a:t>-task:	</a:t>
            </a:r>
            <a:r>
              <a:rPr kumimoji="1" lang="zh-CN" altLang="en-US" sz="1600" dirty="0"/>
              <a:t>定时任务模块</a:t>
            </a:r>
            <a:endParaRPr kumimoji="1" lang="en-US" altLang="zh-CN" sz="1600" dirty="0"/>
          </a:p>
          <a:p>
            <a:pPr>
              <a:lnSpc>
                <a:spcPts val="2400"/>
              </a:lnSpc>
            </a:pPr>
            <a:r>
              <a:rPr kumimoji="1" lang="zh-CN" altLang="en-US" sz="1600" dirty="0"/>
              <a:t>    </a:t>
            </a:r>
            <a:r>
              <a:rPr kumimoji="1" lang="en-US" altLang="zh-CN" sz="1600" dirty="0"/>
              <a:t>-</a:t>
            </a:r>
            <a:r>
              <a:rPr kumimoji="1" lang="zh-CN" altLang="en-US" sz="1600" dirty="0"/>
              <a:t> </a:t>
            </a:r>
            <a:r>
              <a:rPr kumimoji="1" lang="en-US" altLang="zh-CN" sz="1600" dirty="0" err="1"/>
              <a:t>cnis</a:t>
            </a:r>
            <a:r>
              <a:rPr kumimoji="1" lang="en-US" altLang="zh-CN" sz="1600" dirty="0"/>
              <a:t>-mobile:	</a:t>
            </a:r>
            <a:r>
              <a:rPr kumimoji="1" lang="zh-CN" altLang="en-US" sz="1600" dirty="0"/>
              <a:t>移动护理模块</a:t>
            </a:r>
            <a:endParaRPr kumimoji="1" lang="en-US" altLang="zh-CN" sz="1600" dirty="0"/>
          </a:p>
          <a:p>
            <a:pPr>
              <a:lnSpc>
                <a:spcPts val="2000"/>
              </a:lnSpc>
            </a:pPr>
            <a:endParaRPr kumimoji="1" lang="en-US" altLang="zh-CN" sz="1400" dirty="0"/>
          </a:p>
          <a:p>
            <a:pPr>
              <a:lnSpc>
                <a:spcPct val="150000"/>
              </a:lnSpc>
            </a:pPr>
            <a:endParaRPr kumimoji="1" lang="en-US" altLang="zh-CN" sz="1400" dirty="0"/>
          </a:p>
          <a:p>
            <a:pPr>
              <a:lnSpc>
                <a:spcPct val="150000"/>
              </a:lnSpc>
            </a:pPr>
            <a:endParaRPr kumimoji="1" lang="en-US" altLang="zh-CN" sz="1600" dirty="0"/>
          </a:p>
          <a:p>
            <a:pPr>
              <a:lnSpc>
                <a:spcPct val="150000"/>
              </a:lnSpc>
            </a:pPr>
            <a:endParaRPr kumimoji="1"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56122376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648CA5-B954-4AA7-B5C7-8BC524F88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446" y="186252"/>
            <a:ext cx="7628874" cy="584471"/>
          </a:xfrm>
        </p:spPr>
        <p:txBody>
          <a:bodyPr/>
          <a:lstStyle/>
          <a:p>
            <a:r>
              <a:rPr lang="zh-CN" altLang="en-US" dirty="0"/>
              <a:t>单业务模块目录结构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7500412-25F3-1D4E-803E-D0C48DFF36FB}"/>
              </a:ext>
            </a:extLst>
          </p:cNvPr>
          <p:cNvSpPr txBox="1"/>
          <p:nvPr/>
        </p:nvSpPr>
        <p:spPr>
          <a:xfrm>
            <a:off x="4875040" y="980728"/>
            <a:ext cx="6552728" cy="1154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/>
              <a:t>业务模块下分为</a:t>
            </a:r>
            <a:r>
              <a:rPr kumimoji="1" lang="en-US" altLang="zh-CN" sz="1600" dirty="0" err="1"/>
              <a:t>api</a:t>
            </a:r>
            <a:r>
              <a:rPr kumimoji="1" lang="zh-CN" altLang="en-US" sz="1600" dirty="0"/>
              <a:t>和</a:t>
            </a:r>
            <a:r>
              <a:rPr kumimoji="1" lang="en-US" altLang="zh-CN" sz="1600" dirty="0"/>
              <a:t>service</a:t>
            </a:r>
            <a:r>
              <a:rPr kumimoji="1" lang="zh-CN" altLang="en-US" sz="1600" dirty="0"/>
              <a:t>两个模块，</a:t>
            </a:r>
            <a:r>
              <a:rPr kumimoji="1" lang="en-US" altLang="zh-CN" sz="1600" dirty="0" err="1"/>
              <a:t>api</a:t>
            </a:r>
            <a:r>
              <a:rPr kumimoji="1" lang="zh-CN" altLang="en-US" sz="1600" dirty="0"/>
              <a:t>包含数据实体类和服务方法定义是可以对外暴露的部分，</a:t>
            </a:r>
            <a:r>
              <a:rPr kumimoji="1" lang="en-US" altLang="zh-CN" sz="1600" dirty="0"/>
              <a:t>service</a:t>
            </a:r>
            <a:r>
              <a:rPr kumimoji="1" lang="zh-CN" altLang="en-US" sz="1600" dirty="0"/>
              <a:t>放服务的实现类、</a:t>
            </a:r>
            <a:r>
              <a:rPr kumimoji="1" lang="en-US" altLang="zh-CN" sz="1600" dirty="0" err="1"/>
              <a:t>Mybatis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Mapper</a:t>
            </a:r>
            <a:r>
              <a:rPr kumimoji="1" lang="zh-CN" altLang="en-US" sz="1600" dirty="0"/>
              <a:t>接口、</a:t>
            </a:r>
            <a:r>
              <a:rPr kumimoji="1" lang="en-US" altLang="zh-CN" sz="1600" dirty="0" err="1"/>
              <a:t>Mybatis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Mapper</a:t>
            </a:r>
            <a:r>
              <a:rPr kumimoji="1" lang="zh-CN" altLang="en-US" sz="1600" dirty="0"/>
              <a:t> </a:t>
            </a:r>
            <a:r>
              <a:rPr kumimoji="1" lang="en-US" altLang="zh-CN" sz="1600" dirty="0"/>
              <a:t>XML</a:t>
            </a:r>
            <a:r>
              <a:rPr kumimoji="1" lang="zh-CN" altLang="en-US" sz="1600" dirty="0"/>
              <a:t>文件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C862F43-34A8-FF43-878D-D088A5D33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283" y="908720"/>
            <a:ext cx="4038600" cy="18923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32FD129-4A66-BE4C-8611-CEEA76104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543" y="2924944"/>
            <a:ext cx="4089400" cy="40767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C453ACC3-BB39-4848-B5BA-F454157A078F}"/>
              </a:ext>
            </a:extLst>
          </p:cNvPr>
          <p:cNvSpPr txBox="1"/>
          <p:nvPr/>
        </p:nvSpPr>
        <p:spPr>
          <a:xfrm>
            <a:off x="4875040" y="2924944"/>
            <a:ext cx="4948791" cy="783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600" dirty="0" err="1"/>
              <a:t>api</a:t>
            </a:r>
            <a:r>
              <a:rPr kumimoji="1" lang="zh-CN" altLang="en-US" sz="1600" dirty="0"/>
              <a:t>模块中的</a:t>
            </a:r>
            <a:r>
              <a:rPr kumimoji="1" lang="en-US" altLang="zh-CN" sz="1600" dirty="0"/>
              <a:t>model</a:t>
            </a:r>
            <a:r>
              <a:rPr kumimoji="1" lang="zh-CN" altLang="en-US" sz="1600" dirty="0"/>
              <a:t>包放数据实体类，与数据库表对应</a:t>
            </a:r>
            <a:endParaRPr kumimoji="1" lang="en-US" altLang="zh-CN" sz="1600" dirty="0"/>
          </a:p>
          <a:p>
            <a:pPr>
              <a:lnSpc>
                <a:spcPct val="150000"/>
              </a:lnSpc>
            </a:pPr>
            <a:r>
              <a:rPr kumimoji="1" lang="en-US" altLang="zh-CN" sz="1600" dirty="0" err="1"/>
              <a:t>api</a:t>
            </a:r>
            <a:r>
              <a:rPr kumimoji="1" lang="zh-CN" altLang="en-US" sz="1600" dirty="0"/>
              <a:t>模块中的</a:t>
            </a:r>
            <a:r>
              <a:rPr kumimoji="1" lang="en-US" altLang="zh-CN" sz="1600" dirty="0"/>
              <a:t>service</a:t>
            </a:r>
            <a:r>
              <a:rPr kumimoji="1" lang="zh-CN" altLang="en-US" sz="1600" dirty="0"/>
              <a:t>包放服务方法的接口定义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EF33873-6333-0348-AAA6-CF16CFDAB8A3}"/>
              </a:ext>
            </a:extLst>
          </p:cNvPr>
          <p:cNvSpPr txBox="1"/>
          <p:nvPr/>
        </p:nvSpPr>
        <p:spPr>
          <a:xfrm>
            <a:off x="4875040" y="4497648"/>
            <a:ext cx="7056783" cy="1893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600" dirty="0"/>
              <a:t>service</a:t>
            </a:r>
            <a:r>
              <a:rPr kumimoji="1" lang="zh-CN" altLang="en-US" sz="1600" dirty="0"/>
              <a:t>模块中的</a:t>
            </a:r>
            <a:r>
              <a:rPr kumimoji="1" lang="en-US" altLang="zh-CN" sz="1600" dirty="0"/>
              <a:t>service</a:t>
            </a:r>
            <a:r>
              <a:rPr kumimoji="1" lang="zh-CN" altLang="en-US" sz="1600" dirty="0"/>
              <a:t>包放对</a:t>
            </a:r>
            <a:r>
              <a:rPr kumimoji="1" lang="en-US" altLang="zh-CN" sz="1600" dirty="0" err="1"/>
              <a:t>api</a:t>
            </a:r>
            <a:r>
              <a:rPr kumimoji="1" lang="zh-CN" altLang="en-US" sz="1600" dirty="0"/>
              <a:t>中定义的服务方法的实现</a:t>
            </a:r>
            <a:endParaRPr kumimoji="1" lang="en-US" altLang="zh-CN" sz="1600" dirty="0"/>
          </a:p>
          <a:p>
            <a:pPr>
              <a:lnSpc>
                <a:spcPct val="150000"/>
              </a:lnSpc>
            </a:pPr>
            <a:r>
              <a:rPr kumimoji="1" lang="en-US" altLang="zh-CN" sz="1600" dirty="0"/>
              <a:t>service</a:t>
            </a:r>
            <a:r>
              <a:rPr kumimoji="1" lang="zh-CN" altLang="en-US" sz="1600" dirty="0"/>
              <a:t>模块中的</a:t>
            </a:r>
            <a:r>
              <a:rPr kumimoji="1" lang="en-US" altLang="zh-CN" sz="1600" dirty="0"/>
              <a:t>mapper</a:t>
            </a:r>
            <a:r>
              <a:rPr kumimoji="1" lang="zh-CN" altLang="en-US" sz="1600" dirty="0"/>
              <a:t>包放数据库操作</a:t>
            </a:r>
            <a:r>
              <a:rPr kumimoji="1" lang="en-US" altLang="zh-CN" sz="1600" dirty="0"/>
              <a:t>mapper</a:t>
            </a:r>
            <a:r>
              <a:rPr kumimoji="1" lang="zh-CN" altLang="en-US" sz="1600" dirty="0"/>
              <a:t>接口</a:t>
            </a:r>
            <a:endParaRPr kumimoji="1" lang="en-US" altLang="zh-CN" sz="1600" dirty="0"/>
          </a:p>
          <a:p>
            <a:pPr>
              <a:lnSpc>
                <a:spcPct val="150000"/>
              </a:lnSpc>
            </a:pPr>
            <a:r>
              <a:rPr kumimoji="1" lang="en-US" altLang="zh-CN" sz="1600" dirty="0"/>
              <a:t>service</a:t>
            </a:r>
            <a:r>
              <a:rPr kumimoji="1" lang="zh-CN" altLang="en-US" sz="1600" dirty="0"/>
              <a:t>模块中的</a:t>
            </a:r>
            <a:r>
              <a:rPr kumimoji="1" lang="en-US" altLang="zh-CN" sz="1600" dirty="0"/>
              <a:t>resources</a:t>
            </a:r>
            <a:r>
              <a:rPr kumimoji="1" lang="zh-CN" altLang="en-US" sz="1600" dirty="0"/>
              <a:t>下的</a:t>
            </a:r>
            <a:r>
              <a:rPr kumimoji="1" lang="en-US" altLang="zh-CN" sz="1600" dirty="0"/>
              <a:t>mapper</a:t>
            </a:r>
            <a:r>
              <a:rPr kumimoji="1" lang="zh-CN" altLang="en-US" sz="1600" dirty="0"/>
              <a:t>文件夹放上述接口</a:t>
            </a:r>
            <a:r>
              <a:rPr kumimoji="1" lang="en-US" altLang="zh-CN" sz="1600" dirty="0"/>
              <a:t>mapper</a:t>
            </a:r>
            <a:r>
              <a:rPr kumimoji="1" lang="zh-CN" altLang="en-US" sz="1600" dirty="0"/>
              <a:t>接口对应的</a:t>
            </a:r>
            <a:r>
              <a:rPr kumimoji="1" lang="en-US" altLang="zh-CN" sz="1600" dirty="0"/>
              <a:t>xml</a:t>
            </a:r>
            <a:r>
              <a:rPr kumimoji="1" lang="zh-CN" altLang="en-US" sz="1600" dirty="0"/>
              <a:t>文件，一个</a:t>
            </a:r>
            <a:r>
              <a:rPr kumimoji="1" lang="en-US" altLang="zh-CN" sz="1600" dirty="0"/>
              <a:t>mapper</a:t>
            </a:r>
            <a:r>
              <a:rPr kumimoji="1" lang="zh-CN" altLang="en-US" sz="1600" dirty="0"/>
              <a:t>接口对应一个</a:t>
            </a:r>
            <a:r>
              <a:rPr kumimoji="1" lang="en-US" altLang="zh-CN" sz="1600" dirty="0"/>
              <a:t>xml</a:t>
            </a:r>
            <a:r>
              <a:rPr kumimoji="1" lang="zh-CN" altLang="en-US" sz="1600" dirty="0"/>
              <a:t>文件</a:t>
            </a:r>
          </a:p>
          <a:p>
            <a:pPr>
              <a:lnSpc>
                <a:spcPct val="150000"/>
              </a:lnSpc>
            </a:pPr>
            <a:endParaRPr kumimoji="1"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96973152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648CA5-B954-4AA7-B5C7-8BC524F88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446" y="186252"/>
            <a:ext cx="7628874" cy="584471"/>
          </a:xfrm>
        </p:spPr>
        <p:txBody>
          <a:bodyPr/>
          <a:lstStyle/>
          <a:p>
            <a:r>
              <a:rPr lang="en-US" altLang="zh-CN" dirty="0"/>
              <a:t>WEB</a:t>
            </a:r>
            <a:r>
              <a:rPr lang="zh-CN" altLang="en-US" dirty="0"/>
              <a:t>部分目录结构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7500412-25F3-1D4E-803E-D0C48DFF36FB}"/>
              </a:ext>
            </a:extLst>
          </p:cNvPr>
          <p:cNvSpPr txBox="1"/>
          <p:nvPr/>
        </p:nvSpPr>
        <p:spPr>
          <a:xfrm>
            <a:off x="5164159" y="1916832"/>
            <a:ext cx="3311280" cy="2262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600" dirty="0" err="1"/>
              <a:t>cnis</a:t>
            </a:r>
            <a:r>
              <a:rPr kumimoji="1" lang="en-US" altLang="zh-CN" sz="1600" dirty="0"/>
              <a:t>-web</a:t>
            </a:r>
            <a:r>
              <a:rPr kumimoji="1" lang="zh-CN" altLang="en-US" sz="1600" dirty="0"/>
              <a:t>的</a:t>
            </a:r>
            <a:r>
              <a:rPr kumimoji="1" lang="en-US" altLang="zh-CN" sz="1600" dirty="0"/>
              <a:t>resources</a:t>
            </a:r>
            <a:r>
              <a:rPr kumimoji="1" lang="zh-CN" altLang="en-US" sz="1600" dirty="0"/>
              <a:t>文件放着渲染前端页面所需的模板文件和静态资源。约定</a:t>
            </a:r>
            <a:r>
              <a:rPr kumimoji="1" lang="en-US" altLang="zh-CN" sz="1600" dirty="0"/>
              <a:t>public</a:t>
            </a:r>
            <a:r>
              <a:rPr kumimoji="1" lang="zh-CN" altLang="en-US" sz="1600" dirty="0"/>
              <a:t>目录下放静态资源，包括</a:t>
            </a:r>
            <a:r>
              <a:rPr kumimoji="1" lang="en-US" altLang="zh-CN" sz="1600" dirty="0" err="1"/>
              <a:t>css</a:t>
            </a:r>
            <a:r>
              <a:rPr kumimoji="1" lang="zh-CN" altLang="en-US" sz="1600" dirty="0"/>
              <a:t>、</a:t>
            </a:r>
            <a:r>
              <a:rPr kumimoji="1" lang="en-US" altLang="zh-CN" sz="1600" dirty="0" err="1"/>
              <a:t>js</a:t>
            </a:r>
            <a:r>
              <a:rPr kumimoji="1" lang="zh-CN" altLang="en-US" sz="1600" dirty="0"/>
              <a:t>、图片等；</a:t>
            </a:r>
            <a:r>
              <a:rPr kumimoji="1" lang="en-US" altLang="zh-CN" sz="1600" dirty="0"/>
              <a:t>templates</a:t>
            </a:r>
            <a:r>
              <a:rPr kumimoji="1" lang="zh-CN" altLang="en-US" sz="1600" dirty="0"/>
              <a:t>文件放着</a:t>
            </a:r>
            <a:r>
              <a:rPr kumimoji="1" lang="en-US" altLang="zh-CN" sz="1600" dirty="0" err="1"/>
              <a:t>Thymeleaf</a:t>
            </a:r>
            <a:r>
              <a:rPr kumimoji="1" lang="zh-CN" altLang="en-US" sz="1600" dirty="0"/>
              <a:t>模板文件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EF33873-6333-0348-AAA6-CF16CFDAB8A3}"/>
              </a:ext>
            </a:extLst>
          </p:cNvPr>
          <p:cNvSpPr txBox="1"/>
          <p:nvPr/>
        </p:nvSpPr>
        <p:spPr>
          <a:xfrm>
            <a:off x="266204" y="3762681"/>
            <a:ext cx="4094039" cy="1524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/>
              <a:t>在</a:t>
            </a:r>
            <a:r>
              <a:rPr kumimoji="1" lang="en-US" altLang="zh-CN" sz="1600" dirty="0" err="1"/>
              <a:t>cnis</a:t>
            </a:r>
            <a:r>
              <a:rPr kumimoji="1" lang="en-US" altLang="zh-CN" sz="1600" dirty="0"/>
              <a:t>-web</a:t>
            </a:r>
            <a:r>
              <a:rPr kumimoji="1" lang="zh-CN" altLang="en-US" sz="1600" dirty="0"/>
              <a:t>模块源码目录放的各个业务模块的</a:t>
            </a:r>
            <a:r>
              <a:rPr kumimoji="1" lang="en-US" altLang="zh-CN" sz="1600" dirty="0"/>
              <a:t>controller</a:t>
            </a:r>
            <a:r>
              <a:rPr kumimoji="1" lang="zh-CN" altLang="en-US" sz="1600" dirty="0"/>
              <a:t>，前端页面访问、调用</a:t>
            </a:r>
            <a:r>
              <a:rPr kumimoji="1" lang="en-US" altLang="zh-CN" sz="1600" dirty="0"/>
              <a:t>controller</a:t>
            </a:r>
            <a:r>
              <a:rPr kumimoji="1" lang="zh-CN" altLang="en-US" sz="1600" dirty="0"/>
              <a:t>监听的的</a:t>
            </a:r>
            <a:r>
              <a:rPr kumimoji="1" lang="en-US" altLang="zh-CN" sz="1600" dirty="0"/>
              <a:t>URL</a:t>
            </a:r>
            <a:r>
              <a:rPr kumimoji="1" lang="zh-CN" altLang="en-US" sz="1600" dirty="0"/>
              <a:t>，</a:t>
            </a:r>
            <a:r>
              <a:rPr kumimoji="1" lang="en-US" altLang="zh-CN" sz="1600" dirty="0"/>
              <a:t>controller</a:t>
            </a:r>
            <a:r>
              <a:rPr kumimoji="1" lang="zh-CN" altLang="en-US" sz="1600" dirty="0"/>
              <a:t>接收到请求后再组织调用</a:t>
            </a:r>
            <a:r>
              <a:rPr kumimoji="1" lang="en-US" altLang="zh-CN" sz="1600" dirty="0"/>
              <a:t>Service</a:t>
            </a:r>
            <a:r>
              <a:rPr kumimoji="1" lang="zh-CN" altLang="en-US" sz="1600" dirty="0"/>
              <a:t>层方法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7A1BEAC-967B-944B-81EF-E94AE6F9B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43" y="962723"/>
            <a:ext cx="3949700" cy="25908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AA721EE-F59F-9F4A-B990-E79EAAF1E8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7447" y="116632"/>
            <a:ext cx="3380389" cy="657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25600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1108</Words>
  <Application>Microsoft Macintosh PowerPoint</Application>
  <PresentationFormat>自定义</PresentationFormat>
  <Paragraphs>188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7" baseType="lpstr">
      <vt:lpstr>等线</vt:lpstr>
      <vt:lpstr>黑体</vt:lpstr>
      <vt:lpstr>宋体</vt:lpstr>
      <vt:lpstr>微软雅黑</vt:lpstr>
      <vt:lpstr>FrutigerNext LT Regular</vt:lpstr>
      <vt:lpstr>MS PGothic</vt:lpstr>
      <vt:lpstr>Arial</vt:lpstr>
      <vt:lpstr>Calibri</vt:lpstr>
      <vt:lpstr>Impact</vt:lpstr>
      <vt:lpstr>自定义设计方案</vt:lpstr>
      <vt:lpstr>PowerPoint 演示文稿</vt:lpstr>
      <vt:lpstr>PowerPoint 演示文稿</vt:lpstr>
      <vt:lpstr>技术框架</vt:lpstr>
      <vt:lpstr>参考资料 </vt:lpstr>
      <vt:lpstr>PowerPoint 演示文稿</vt:lpstr>
      <vt:lpstr>建立项目工程 </vt:lpstr>
      <vt:lpstr>工程目录结构 </vt:lpstr>
      <vt:lpstr>单业务模块目录结构 </vt:lpstr>
      <vt:lpstr>WEB部分目录结构 </vt:lpstr>
      <vt:lpstr>配置文件 </vt:lpstr>
      <vt:lpstr>启动程序 </vt:lpstr>
      <vt:lpstr>开发示例 </vt:lpstr>
      <vt:lpstr>生成代码 </vt:lpstr>
      <vt:lpstr>生成代码 </vt:lpstr>
      <vt:lpstr>生成代码 </vt:lpstr>
      <vt:lpstr>Controller </vt:lpstr>
      <vt:lpstr>模板页面构成-头部 </vt:lpstr>
      <vt:lpstr>模板页面构成-布局  </vt:lpstr>
      <vt:lpstr>模板页面构成-底部  </vt:lpstr>
      <vt:lpstr>模板页面构成- JS   </vt:lpstr>
      <vt:lpstr>模板页面构成- 全局变量   </vt:lpstr>
      <vt:lpstr>模板页面构成- AdmUI   </vt:lpstr>
      <vt:lpstr>PowerPoint 演示文稿</vt:lpstr>
      <vt:lpstr>发布流程-制作SSL证书   </vt:lpstr>
      <vt:lpstr>发布流程-打包客户端   </vt:lpstr>
      <vt:lpstr>发布流程-后端服务   </vt:lpstr>
      <vt:lpstr>PowerPoint 演示文稿</vt:lpstr>
    </vt:vector>
  </TitlesOfParts>
  <Company>founder</Company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部门</dc:title>
  <cp:lastModifiedBy>Microsoft Office User</cp:lastModifiedBy>
  <cp:revision>4677</cp:revision>
  <cp:lastPrinted>2016-08-16T00:48:00Z</cp:lastPrinted>
  <dcterms:created xsi:type="dcterms:W3CDTF">2015-07-26T05:39:00Z</dcterms:created>
  <dcterms:modified xsi:type="dcterms:W3CDTF">2022-03-05T05:39:10Z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2052-10.1.0.6206</vt:lpwstr>
  </property>
</Properties>
</file>